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2"/>
  </p:notesMasterIdLst>
  <p:sldIdLst>
    <p:sldId id="411" r:id="rId2"/>
    <p:sldId id="347" r:id="rId3"/>
    <p:sldId id="457" r:id="rId4"/>
    <p:sldId id="458" r:id="rId5"/>
    <p:sldId id="459" r:id="rId6"/>
    <p:sldId id="456" r:id="rId7"/>
    <p:sldId id="412" r:id="rId8"/>
    <p:sldId id="413" r:id="rId9"/>
    <p:sldId id="414" r:id="rId10"/>
    <p:sldId id="415" r:id="rId11"/>
    <p:sldId id="416" r:id="rId12"/>
    <p:sldId id="417" r:id="rId13"/>
    <p:sldId id="460" r:id="rId14"/>
    <p:sldId id="461" r:id="rId15"/>
    <p:sldId id="462" r:id="rId16"/>
    <p:sldId id="418" r:id="rId17"/>
    <p:sldId id="419" r:id="rId18"/>
    <p:sldId id="420" r:id="rId19"/>
    <p:sldId id="421" r:id="rId20"/>
    <p:sldId id="422"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1272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002E7C1-5AE2-47EE-9188-9F5681463E17}" v="466" dt="2018-09-14T06:08:54.28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86306" autoAdjust="0"/>
  </p:normalViewPr>
  <p:slideViewPr>
    <p:cSldViewPr snapToGrid="0" snapToObjects="1">
      <p:cViewPr varScale="1">
        <p:scale>
          <a:sx n="66" d="100"/>
          <a:sy n="66" d="100"/>
        </p:scale>
        <p:origin x="1264" y="4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van Monich" userId="df37b809a6939972" providerId="LiveId" clId="{0002E7C1-5AE2-47EE-9188-9F5681463E17}"/>
    <pc:docChg chg="custSel addSld delSld modSld">
      <pc:chgData name="Ivan Monich" userId="df37b809a6939972" providerId="LiveId" clId="{0002E7C1-5AE2-47EE-9188-9F5681463E17}" dt="2018-09-14T06:08:54.280" v="465" actId="20577"/>
      <pc:docMkLst>
        <pc:docMk/>
      </pc:docMkLst>
      <pc:sldChg chg="del">
        <pc:chgData name="Ivan Monich" userId="df37b809a6939972" providerId="LiveId" clId="{0002E7C1-5AE2-47EE-9188-9F5681463E17}" dt="2018-09-14T06:01:13.250" v="13" actId="2696"/>
        <pc:sldMkLst>
          <pc:docMk/>
          <pc:sldMk cId="1188712122" sldId="267"/>
        </pc:sldMkLst>
      </pc:sldChg>
      <pc:sldChg chg="del">
        <pc:chgData name="Ivan Monich" userId="df37b809a6939972" providerId="LiveId" clId="{0002E7C1-5AE2-47EE-9188-9F5681463E17}" dt="2018-09-14T06:01:12.652" v="12" actId="2696"/>
        <pc:sldMkLst>
          <pc:docMk/>
          <pc:sldMk cId="1956606571" sldId="268"/>
        </pc:sldMkLst>
      </pc:sldChg>
      <pc:sldChg chg="del">
        <pc:chgData name="Ivan Monich" userId="df37b809a6939972" providerId="LiveId" clId="{0002E7C1-5AE2-47EE-9188-9F5681463E17}" dt="2018-09-14T06:01:18.906" v="22" actId="2696"/>
        <pc:sldMkLst>
          <pc:docMk/>
          <pc:sldMk cId="1725791968" sldId="270"/>
        </pc:sldMkLst>
      </pc:sldChg>
      <pc:sldChg chg="del">
        <pc:chgData name="Ivan Monich" userId="df37b809a6939972" providerId="LiveId" clId="{0002E7C1-5AE2-47EE-9188-9F5681463E17}" dt="2018-09-14T06:01:11.253" v="11" actId="2696"/>
        <pc:sldMkLst>
          <pc:docMk/>
          <pc:sldMk cId="396568870" sldId="300"/>
        </pc:sldMkLst>
      </pc:sldChg>
      <pc:sldChg chg="del">
        <pc:chgData name="Ivan Monich" userId="df37b809a6939972" providerId="LiveId" clId="{0002E7C1-5AE2-47EE-9188-9F5681463E17}" dt="2018-09-14T06:01:14.309" v="15" actId="2696"/>
        <pc:sldMkLst>
          <pc:docMk/>
          <pc:sldMk cId="2448591558" sldId="302"/>
        </pc:sldMkLst>
      </pc:sldChg>
      <pc:sldChg chg="del">
        <pc:chgData name="Ivan Monich" userId="df37b809a6939972" providerId="LiveId" clId="{0002E7C1-5AE2-47EE-9188-9F5681463E17}" dt="2018-09-14T06:01:14.701" v="16" actId="2696"/>
        <pc:sldMkLst>
          <pc:docMk/>
          <pc:sldMk cId="3534588740" sldId="303"/>
        </pc:sldMkLst>
      </pc:sldChg>
      <pc:sldChg chg="del">
        <pc:chgData name="Ivan Monich" userId="df37b809a6939972" providerId="LiveId" clId="{0002E7C1-5AE2-47EE-9188-9F5681463E17}" dt="2018-09-14T06:01:13.833" v="14" actId="2696"/>
        <pc:sldMkLst>
          <pc:docMk/>
          <pc:sldMk cId="1027406810" sldId="304"/>
        </pc:sldMkLst>
      </pc:sldChg>
      <pc:sldChg chg="del">
        <pc:chgData name="Ivan Monich" userId="df37b809a6939972" providerId="LiveId" clId="{0002E7C1-5AE2-47EE-9188-9F5681463E17}" dt="2018-09-14T06:01:15.596" v="18" actId="2696"/>
        <pc:sldMkLst>
          <pc:docMk/>
          <pc:sldMk cId="3074400483" sldId="310"/>
        </pc:sldMkLst>
      </pc:sldChg>
      <pc:sldChg chg="del">
        <pc:chgData name="Ivan Monich" userId="df37b809a6939972" providerId="LiveId" clId="{0002E7C1-5AE2-47EE-9188-9F5681463E17}" dt="2018-09-14T06:01:15.142" v="17" actId="2696"/>
        <pc:sldMkLst>
          <pc:docMk/>
          <pc:sldMk cId="2893059669" sldId="312"/>
        </pc:sldMkLst>
      </pc:sldChg>
      <pc:sldChg chg="del">
        <pc:chgData name="Ivan Monich" userId="df37b809a6939972" providerId="LiveId" clId="{0002E7C1-5AE2-47EE-9188-9F5681463E17}" dt="2018-09-14T06:01:16.053" v="19" actId="2696"/>
        <pc:sldMkLst>
          <pc:docMk/>
          <pc:sldMk cId="2743821181" sldId="323"/>
        </pc:sldMkLst>
      </pc:sldChg>
      <pc:sldChg chg="addSp delSp modSp">
        <pc:chgData name="Ivan Monich" userId="df37b809a6939972" providerId="LiveId" clId="{0002E7C1-5AE2-47EE-9188-9F5681463E17}" dt="2018-09-14T06:01:06.542" v="10" actId="1076"/>
        <pc:sldMkLst>
          <pc:docMk/>
          <pc:sldMk cId="2327069137" sldId="356"/>
        </pc:sldMkLst>
        <pc:spChg chg="mod">
          <ac:chgData name="Ivan Monich" userId="df37b809a6939972" providerId="LiveId" clId="{0002E7C1-5AE2-47EE-9188-9F5681463E17}" dt="2018-09-14T05:58:47.310" v="4" actId="20577"/>
          <ac:spMkLst>
            <pc:docMk/>
            <pc:sldMk cId="2327069137" sldId="356"/>
            <ac:spMk id="2" creationId="{1B540C27-4D85-4577-83DC-54A01DAC301A}"/>
          </ac:spMkLst>
        </pc:spChg>
        <pc:picChg chg="add del mod">
          <ac:chgData name="Ivan Monich" userId="df37b809a6939972" providerId="LiveId" clId="{0002E7C1-5AE2-47EE-9188-9F5681463E17}" dt="2018-09-14T06:00:53.043" v="8" actId="478"/>
          <ac:picMkLst>
            <pc:docMk/>
            <pc:sldMk cId="2327069137" sldId="356"/>
            <ac:picMk id="4" creationId="{7E6B1BBA-1A6F-45F7-87B4-35AA3C2C323F}"/>
          </ac:picMkLst>
        </pc:picChg>
        <pc:picChg chg="del">
          <ac:chgData name="Ivan Monich" userId="df37b809a6939972" providerId="LiveId" clId="{0002E7C1-5AE2-47EE-9188-9F5681463E17}" dt="2018-09-14T05:58:50.012" v="5" actId="478"/>
          <ac:picMkLst>
            <pc:docMk/>
            <pc:sldMk cId="2327069137" sldId="356"/>
            <ac:picMk id="1026" creationId="{E8C709B0-4893-40F0-A3F9-B659731EEA38}"/>
          </ac:picMkLst>
        </pc:picChg>
        <pc:picChg chg="add mod">
          <ac:chgData name="Ivan Monich" userId="df37b809a6939972" providerId="LiveId" clId="{0002E7C1-5AE2-47EE-9188-9F5681463E17}" dt="2018-09-14T06:01:06.542" v="10" actId="1076"/>
          <ac:picMkLst>
            <pc:docMk/>
            <pc:sldMk cId="2327069137" sldId="356"/>
            <ac:picMk id="1028" creationId="{1EE04521-E97C-4357-97EA-84D2C73FBB72}"/>
          </ac:picMkLst>
        </pc:picChg>
      </pc:sldChg>
      <pc:sldChg chg="del">
        <pc:chgData name="Ivan Monich" userId="df37b809a6939972" providerId="LiveId" clId="{0002E7C1-5AE2-47EE-9188-9F5681463E17}" dt="2018-09-14T06:01:17.054" v="20" actId="2696"/>
        <pc:sldMkLst>
          <pc:docMk/>
          <pc:sldMk cId="723922723" sldId="357"/>
        </pc:sldMkLst>
      </pc:sldChg>
      <pc:sldChg chg="del">
        <pc:chgData name="Ivan Monich" userId="df37b809a6939972" providerId="LiveId" clId="{0002E7C1-5AE2-47EE-9188-9F5681463E17}" dt="2018-09-14T06:01:17.936" v="21" actId="2696"/>
        <pc:sldMkLst>
          <pc:docMk/>
          <pc:sldMk cId="2378749750" sldId="359"/>
        </pc:sldMkLst>
      </pc:sldChg>
      <pc:sldChg chg="del">
        <pc:chgData name="Ivan Monich" userId="df37b809a6939972" providerId="LiveId" clId="{0002E7C1-5AE2-47EE-9188-9F5681463E17}" dt="2018-09-14T06:01:21.271" v="24" actId="2696"/>
        <pc:sldMkLst>
          <pc:docMk/>
          <pc:sldMk cId="2724863717" sldId="360"/>
        </pc:sldMkLst>
      </pc:sldChg>
      <pc:sldChg chg="del">
        <pc:chgData name="Ivan Monich" userId="df37b809a6939972" providerId="LiveId" clId="{0002E7C1-5AE2-47EE-9188-9F5681463E17}" dt="2018-09-14T06:01:23.063" v="26" actId="2696"/>
        <pc:sldMkLst>
          <pc:docMk/>
          <pc:sldMk cId="1841315933" sldId="361"/>
        </pc:sldMkLst>
      </pc:sldChg>
      <pc:sldChg chg="del">
        <pc:chgData name="Ivan Monich" userId="df37b809a6939972" providerId="LiveId" clId="{0002E7C1-5AE2-47EE-9188-9F5681463E17}" dt="2018-09-14T06:01:21.981" v="25" actId="2696"/>
        <pc:sldMkLst>
          <pc:docMk/>
          <pc:sldMk cId="3335694642" sldId="362"/>
        </pc:sldMkLst>
      </pc:sldChg>
      <pc:sldChg chg="del">
        <pc:chgData name="Ivan Monich" userId="df37b809a6939972" providerId="LiveId" clId="{0002E7C1-5AE2-47EE-9188-9F5681463E17}" dt="2018-09-14T06:01:20.271" v="23" actId="2696"/>
        <pc:sldMkLst>
          <pc:docMk/>
          <pc:sldMk cId="71645083" sldId="363"/>
        </pc:sldMkLst>
      </pc:sldChg>
      <pc:sldChg chg="modSp">
        <pc:chgData name="Ivan Monich" userId="df37b809a6939972" providerId="LiveId" clId="{0002E7C1-5AE2-47EE-9188-9F5681463E17}" dt="2018-09-14T06:08:54.280" v="465" actId="20577"/>
        <pc:sldMkLst>
          <pc:docMk/>
          <pc:sldMk cId="225712031" sldId="364"/>
        </pc:sldMkLst>
        <pc:spChg chg="mod">
          <ac:chgData name="Ivan Monich" userId="df37b809a6939972" providerId="LiveId" clId="{0002E7C1-5AE2-47EE-9188-9F5681463E17}" dt="2018-09-14T06:08:52.329" v="464" actId="20577"/>
          <ac:spMkLst>
            <pc:docMk/>
            <pc:sldMk cId="225712031" sldId="364"/>
            <ac:spMk id="2" creationId="{BF01E607-D1E7-4270-AA04-36551BC2E2AC}"/>
          </ac:spMkLst>
        </pc:spChg>
        <pc:spChg chg="mod">
          <ac:chgData name="Ivan Monich" userId="df37b809a6939972" providerId="LiveId" clId="{0002E7C1-5AE2-47EE-9188-9F5681463E17}" dt="2018-09-14T06:08:54.280" v="465" actId="20577"/>
          <ac:spMkLst>
            <pc:docMk/>
            <pc:sldMk cId="225712031" sldId="364"/>
            <ac:spMk id="3" creationId="{EAD4A87A-9EDF-4E1A-B99D-6197F07B251E}"/>
          </ac:spMkLst>
        </pc:spChg>
      </pc:sldChg>
      <pc:sldChg chg="modSp add">
        <pc:chgData name="Ivan Monich" userId="df37b809a6939972" providerId="LiveId" clId="{0002E7C1-5AE2-47EE-9188-9F5681463E17}" dt="2018-09-14T06:08:39.258" v="454" actId="20577"/>
        <pc:sldMkLst>
          <pc:docMk/>
          <pc:sldMk cId="3322367074" sldId="365"/>
        </pc:sldMkLst>
        <pc:spChg chg="mod">
          <ac:chgData name="Ivan Monich" userId="df37b809a6939972" providerId="LiveId" clId="{0002E7C1-5AE2-47EE-9188-9F5681463E17}" dt="2018-09-14T06:08:39.258" v="454" actId="20577"/>
          <ac:spMkLst>
            <pc:docMk/>
            <pc:sldMk cId="3322367074" sldId="365"/>
            <ac:spMk id="2" creationId="{9EB6119E-C00A-433E-922D-6270C67659C6}"/>
          </ac:spMkLst>
        </pc:spChg>
        <pc:spChg chg="mod">
          <ac:chgData name="Ivan Monich" userId="df37b809a6939972" providerId="LiveId" clId="{0002E7C1-5AE2-47EE-9188-9F5681463E17}" dt="2018-09-14T06:08:11.570" v="436" actId="123"/>
          <ac:spMkLst>
            <pc:docMk/>
            <pc:sldMk cId="3322367074" sldId="365"/>
            <ac:spMk id="3" creationId="{00612480-45A4-42C2-B938-1BB75F7E462C}"/>
          </ac:spMkLst>
        </pc:spChg>
      </pc:sldChg>
      <pc:sldChg chg="addSp modSp add">
        <pc:chgData name="Ivan Monich" userId="df37b809a6939972" providerId="LiveId" clId="{0002E7C1-5AE2-47EE-9188-9F5681463E17}" dt="2018-09-14T06:04:03.624" v="116" actId="1076"/>
        <pc:sldMkLst>
          <pc:docMk/>
          <pc:sldMk cId="2221861043" sldId="366"/>
        </pc:sldMkLst>
        <pc:spChg chg="mod">
          <ac:chgData name="Ivan Monich" userId="df37b809a6939972" providerId="LiveId" clId="{0002E7C1-5AE2-47EE-9188-9F5681463E17}" dt="2018-09-14T06:03:20.912" v="114" actId="20577"/>
          <ac:spMkLst>
            <pc:docMk/>
            <pc:sldMk cId="2221861043" sldId="366"/>
            <ac:spMk id="2" creationId="{50E1E719-1A5E-4330-97BF-0185AE0D699F}"/>
          </ac:spMkLst>
        </pc:spChg>
        <pc:picChg chg="add mod">
          <ac:chgData name="Ivan Monich" userId="df37b809a6939972" providerId="LiveId" clId="{0002E7C1-5AE2-47EE-9188-9F5681463E17}" dt="2018-09-14T06:04:03.624" v="116" actId="1076"/>
          <ac:picMkLst>
            <pc:docMk/>
            <pc:sldMk cId="2221861043" sldId="366"/>
            <ac:picMk id="2050" creationId="{AD6E54F9-2538-4278-8A4E-71F31F95A023}"/>
          </ac:picMkLst>
        </pc:picChg>
      </pc:sldChg>
    </pc:docChg>
  </pc:docChgLst>
  <pc:docChgLst>
    <pc:chgData name="Ivan Monich" userId="df37b809a6939972" providerId="LiveId" clId="{7AC1A47E-D536-4248-A0DF-59AAC7AAC27A}"/>
    <pc:docChg chg="undo custSel addSld delSld modSld sldOrd">
      <pc:chgData name="Ivan Monich" userId="df37b809a6939972" providerId="LiveId" clId="{7AC1A47E-D536-4248-A0DF-59AAC7AAC27A}" dt="2018-09-12T11:35:01.125" v="286" actId="14100"/>
      <pc:docMkLst>
        <pc:docMk/>
      </pc:docMkLst>
      <pc:sldChg chg="modSp">
        <pc:chgData name="Ivan Monich" userId="df37b809a6939972" providerId="LiveId" clId="{7AC1A47E-D536-4248-A0DF-59AAC7AAC27A}" dt="2018-09-12T11:05:47.607" v="30" actId="20577"/>
        <pc:sldMkLst>
          <pc:docMk/>
          <pc:sldMk cId="2402356222" sldId="289"/>
        </pc:sldMkLst>
        <pc:spChg chg="mod">
          <ac:chgData name="Ivan Monich" userId="df37b809a6939972" providerId="LiveId" clId="{7AC1A47E-D536-4248-A0DF-59AAC7AAC27A}" dt="2018-09-12T11:05:47.607" v="30" actId="20577"/>
          <ac:spMkLst>
            <pc:docMk/>
            <pc:sldMk cId="2402356222" sldId="289"/>
            <ac:spMk id="3" creationId="{EE470CD2-23E8-4777-8E2C-5B966DD1F3B5}"/>
          </ac:spMkLst>
        </pc:spChg>
      </pc:sldChg>
      <pc:sldChg chg="addSp modSp">
        <pc:chgData name="Ivan Monich" userId="df37b809a6939972" providerId="LiveId" clId="{7AC1A47E-D536-4248-A0DF-59AAC7AAC27A}" dt="2018-09-12T11:35:01.125" v="286" actId="14100"/>
        <pc:sldMkLst>
          <pc:docMk/>
          <pc:sldMk cId="2327069137" sldId="356"/>
        </pc:sldMkLst>
        <pc:spChg chg="mod">
          <ac:chgData name="Ivan Monich" userId="df37b809a6939972" providerId="LiveId" clId="{7AC1A47E-D536-4248-A0DF-59AAC7AAC27A}" dt="2018-09-12T11:35:01.125" v="286" actId="14100"/>
          <ac:spMkLst>
            <pc:docMk/>
            <pc:sldMk cId="2327069137" sldId="356"/>
            <ac:spMk id="2" creationId="{1B540C27-4D85-4577-83DC-54A01DAC301A}"/>
          </ac:spMkLst>
        </pc:spChg>
        <pc:spChg chg="mod">
          <ac:chgData name="Ivan Monich" userId="df37b809a6939972" providerId="LiveId" clId="{7AC1A47E-D536-4248-A0DF-59AAC7AAC27A}" dt="2018-09-12T11:34:22.384" v="229" actId="20577"/>
          <ac:spMkLst>
            <pc:docMk/>
            <pc:sldMk cId="2327069137" sldId="356"/>
            <ac:spMk id="3" creationId="{9CCFD92C-EA86-4B61-A103-D1D7CBD3615D}"/>
          </ac:spMkLst>
        </pc:spChg>
        <pc:picChg chg="add mod">
          <ac:chgData name="Ivan Monich" userId="df37b809a6939972" providerId="LiveId" clId="{7AC1A47E-D536-4248-A0DF-59AAC7AAC27A}" dt="2018-09-12T11:09:57.945" v="83" actId="1076"/>
          <ac:picMkLst>
            <pc:docMk/>
            <pc:sldMk cId="2327069137" sldId="356"/>
            <ac:picMk id="1026" creationId="{E8C709B0-4893-40F0-A3F9-B659731EEA38}"/>
          </ac:picMkLst>
        </pc:picChg>
      </pc:sldChg>
    </pc:docChg>
  </pc:docChgLst>
  <pc:docChgLst>
    <pc:chgData name="Ivan Monich" userId="df37b809a6939972" providerId="LiveId" clId="{13AC116C-0929-46AF-879C-84D018E1CF05}"/>
    <pc:docChg chg="undo custSel addSld delSld modSld">
      <pc:chgData name="Ivan Monich" userId="df37b809a6939972" providerId="LiveId" clId="{13AC116C-0929-46AF-879C-84D018E1CF05}" dt="2018-09-12T05:12:05.590" v="436" actId="14100"/>
      <pc:docMkLst>
        <pc:docMk/>
      </pc:docMkLst>
      <pc:sldChg chg="modSp">
        <pc:chgData name="Ivan Monich" userId="df37b809a6939972" providerId="LiveId" clId="{13AC116C-0929-46AF-879C-84D018E1CF05}" dt="2018-09-12T04:21:50.659" v="47" actId="20577"/>
        <pc:sldMkLst>
          <pc:docMk/>
          <pc:sldMk cId="2402356222" sldId="289"/>
        </pc:sldMkLst>
        <pc:spChg chg="mod">
          <ac:chgData name="Ivan Monich" userId="df37b809a6939972" providerId="LiveId" clId="{13AC116C-0929-46AF-879C-84D018E1CF05}" dt="2018-09-12T04:21:50.659" v="47" actId="20577"/>
          <ac:spMkLst>
            <pc:docMk/>
            <pc:sldMk cId="2402356222" sldId="289"/>
            <ac:spMk id="3" creationId="{EE470CD2-23E8-4777-8E2C-5B966DD1F3B5}"/>
          </ac:spMkLst>
        </pc:spChg>
      </pc:sldChg>
      <pc:sldChg chg="modSp add">
        <pc:chgData name="Ivan Monich" userId="df37b809a6939972" providerId="LiveId" clId="{13AC116C-0929-46AF-879C-84D018E1CF05}" dt="2018-09-12T04:25:20.701" v="153" actId="123"/>
        <pc:sldMkLst>
          <pc:docMk/>
          <pc:sldMk cId="2327069137" sldId="356"/>
        </pc:sldMkLst>
        <pc:spChg chg="mod">
          <ac:chgData name="Ivan Monich" userId="df37b809a6939972" providerId="LiveId" clId="{13AC116C-0929-46AF-879C-84D018E1CF05}" dt="2018-09-12T04:24:11.722" v="101" actId="20577"/>
          <ac:spMkLst>
            <pc:docMk/>
            <pc:sldMk cId="2327069137" sldId="356"/>
            <ac:spMk id="2" creationId="{1B540C27-4D85-4577-83DC-54A01DAC301A}"/>
          </ac:spMkLst>
        </pc:spChg>
        <pc:spChg chg="mod">
          <ac:chgData name="Ivan Monich" userId="df37b809a6939972" providerId="LiveId" clId="{13AC116C-0929-46AF-879C-84D018E1CF05}" dt="2018-09-12T04:25:20.701" v="153" actId="123"/>
          <ac:spMkLst>
            <pc:docMk/>
            <pc:sldMk cId="2327069137" sldId="356"/>
            <ac:spMk id="3" creationId="{9CCFD92C-EA86-4B61-A103-D1D7CBD3615D}"/>
          </ac:spMkLst>
        </pc:spChg>
      </pc:sldChg>
      <pc:sldChg chg="modSp add">
        <pc:chgData name="Ivan Monich" userId="df37b809a6939972" providerId="LiveId" clId="{13AC116C-0929-46AF-879C-84D018E1CF05}" dt="2018-09-12T05:11:29.686" v="433" actId="123"/>
        <pc:sldMkLst>
          <pc:docMk/>
          <pc:sldMk cId="225712031" sldId="364"/>
        </pc:sldMkLst>
        <pc:spChg chg="mod">
          <ac:chgData name="Ivan Monich" userId="df37b809a6939972" providerId="LiveId" clId="{13AC116C-0929-46AF-879C-84D018E1CF05}" dt="2018-09-12T05:10:43.683" v="423" actId="20577"/>
          <ac:spMkLst>
            <pc:docMk/>
            <pc:sldMk cId="225712031" sldId="364"/>
            <ac:spMk id="2" creationId="{BF01E607-D1E7-4270-AA04-36551BC2E2AC}"/>
          </ac:spMkLst>
        </pc:spChg>
        <pc:spChg chg="mod">
          <ac:chgData name="Ivan Monich" userId="df37b809a6939972" providerId="LiveId" clId="{13AC116C-0929-46AF-879C-84D018E1CF05}" dt="2018-09-12T05:11:29.686" v="433" actId="123"/>
          <ac:spMkLst>
            <pc:docMk/>
            <pc:sldMk cId="225712031" sldId="364"/>
            <ac:spMk id="3" creationId="{EAD4A87A-9EDF-4E1A-B99D-6197F07B251E}"/>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4D6CE65-A402-AB4E-9D3F-AE3D7EF168FB}" type="datetimeFigureOut">
              <a:rPr lang="en-US" smtClean="0"/>
              <a:t>12/15/2019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497613-BFAC-1244-9C27-FC713FC0BA6D}" type="slidenum">
              <a:rPr lang="en-US" smtClean="0"/>
              <a:t>‹#›</a:t>
            </a:fld>
            <a:endParaRPr lang="en-US"/>
          </a:p>
        </p:txBody>
      </p:sp>
    </p:spTree>
    <p:extLst>
      <p:ext uri="{BB962C8B-B14F-4D97-AF65-F5344CB8AC3E}">
        <p14:creationId xmlns:p14="http://schemas.microsoft.com/office/powerpoint/2010/main" val="947255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5C0FF91-412D-4747-B3ED-39DD8C11D461}" type="datetimeFigureOut">
              <a:rPr lang="en-US" smtClean="0"/>
              <a:t>12/15/2019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159309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5C0FF91-412D-4747-B3ED-39DD8C11D461}" type="datetimeFigureOut">
              <a:rPr lang="en-US" smtClean="0"/>
              <a:t>12/15/2019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5727269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5C0FF91-412D-4747-B3ED-39DD8C11D461}" type="datetimeFigureOut">
              <a:rPr lang="en-US" smtClean="0"/>
              <a:t>12/15/2019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3814407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E5C0FF91-412D-4747-B3ED-39DD8C11D461}" type="datetimeFigureOut">
              <a:rPr lang="en-US" smtClean="0"/>
              <a:t>12/15/2019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7630032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5C0FF91-412D-4747-B3ED-39DD8C11D461}" type="datetimeFigureOut">
              <a:rPr lang="en-US" smtClean="0"/>
              <a:t>12/15/2019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35002687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5C0FF91-412D-4747-B3ED-39DD8C11D461}" type="datetimeFigureOut">
              <a:rPr lang="en-US" smtClean="0"/>
              <a:t>12/15/2019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12633308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5C0FF91-412D-4747-B3ED-39DD8C11D461}" type="datetimeFigureOut">
              <a:rPr lang="en-US" smtClean="0"/>
              <a:t>12/15/2019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32415217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5C0FF91-412D-4747-B3ED-39DD8C11D461}" type="datetimeFigureOut">
              <a:rPr lang="en-US" smtClean="0"/>
              <a:t>12/15/2019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16873597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C0FF91-412D-4747-B3ED-39DD8C11D461}" type="datetimeFigureOut">
              <a:rPr lang="en-US" smtClean="0"/>
              <a:t>12/15/2019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34413250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5C0FF91-412D-4747-B3ED-39DD8C11D461}" type="datetimeFigureOut">
              <a:rPr lang="en-US" smtClean="0"/>
              <a:t>12/15/2019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16309425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5C0FF91-412D-4747-B3ED-39DD8C11D461}" type="datetimeFigureOut">
              <a:rPr lang="en-US" smtClean="0"/>
              <a:t>12/15/2019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926824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C0FF91-412D-4747-B3ED-39DD8C11D461}" type="datetimeFigureOut">
              <a:rPr lang="en-US" smtClean="0"/>
              <a:t>12/15/2019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6EA0DB-774F-5E45-B6E6-044982BC745A}" type="slidenum">
              <a:rPr lang="en-US" smtClean="0"/>
              <a:t>‹#›</a:t>
            </a:fld>
            <a:endParaRPr lang="en-US"/>
          </a:p>
        </p:txBody>
      </p:sp>
    </p:spTree>
    <p:extLst>
      <p:ext uri="{BB962C8B-B14F-4D97-AF65-F5344CB8AC3E}">
        <p14:creationId xmlns:p14="http://schemas.microsoft.com/office/powerpoint/2010/main" val="24116430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2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2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AD053436-2CD7-4C06-AEE1-1BFB3EB1448C}"/>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CFBF53E9-363D-4367-A241-0CC16F1638D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7FF1B720-B3E5-4224-A02E-E493E05C78C2}"/>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E73250BF-D3C0-42F7-AAD9-A2C3C6951CC5}"/>
              </a:ext>
            </a:extLst>
          </p:cNvPr>
          <p:cNvSpPr>
            <a:spLocks noGrp="1"/>
          </p:cNvSpPr>
          <p:nvPr>
            <p:ph type="title"/>
          </p:nvPr>
        </p:nvSpPr>
        <p:spPr>
          <a:xfrm>
            <a:off x="628650" y="365126"/>
            <a:ext cx="7886700" cy="2044699"/>
          </a:xfrm>
        </p:spPr>
        <p:txBody>
          <a:bodyPr>
            <a:normAutofit/>
          </a:bodyPr>
          <a:lstStyle/>
          <a:p>
            <a:pPr algn="ctr"/>
            <a:r>
              <a:rPr lang="zh-CN" altLang="en-US" b="1" dirty="0"/>
              <a:t>南宁师范大学</a:t>
            </a:r>
            <a:br>
              <a:rPr lang="en-US" dirty="0"/>
            </a:br>
            <a:r>
              <a:rPr lang="en-US" dirty="0"/>
              <a:t>Nanning Normal University</a:t>
            </a:r>
            <a:br>
              <a:rPr lang="en-US" dirty="0"/>
            </a:br>
            <a:r>
              <a:rPr lang="en-US" sz="2400" dirty="0"/>
              <a:t>Department of Tourism &amp; Culture</a:t>
            </a:r>
            <a:endParaRPr lang="ru-RU" dirty="0"/>
          </a:p>
        </p:txBody>
      </p:sp>
      <p:sp>
        <p:nvSpPr>
          <p:cNvPr id="3" name="Content Placeholder 2">
            <a:extLst>
              <a:ext uri="{FF2B5EF4-FFF2-40B4-BE49-F238E27FC236}">
                <a16:creationId xmlns:a16="http://schemas.microsoft.com/office/drawing/2014/main" id="{EE470CD2-23E8-4777-8E2C-5B966DD1F3B5}"/>
              </a:ext>
            </a:extLst>
          </p:cNvPr>
          <p:cNvSpPr>
            <a:spLocks noGrp="1"/>
          </p:cNvSpPr>
          <p:nvPr>
            <p:ph idx="1"/>
          </p:nvPr>
        </p:nvSpPr>
        <p:spPr/>
        <p:txBody>
          <a:bodyPr>
            <a:normAutofit/>
          </a:bodyPr>
          <a:lstStyle/>
          <a:p>
            <a:pPr marL="0" indent="0">
              <a:buNone/>
            </a:pPr>
            <a:endParaRPr lang="en-GB" dirty="0"/>
          </a:p>
          <a:p>
            <a:pPr marL="0" indent="0">
              <a:buNone/>
            </a:pPr>
            <a:endParaRPr lang="en-GB" dirty="0"/>
          </a:p>
          <a:p>
            <a:pPr marL="0" indent="0" algn="ctr">
              <a:buNone/>
            </a:pPr>
            <a:r>
              <a:rPr lang="en-US" sz="3200" dirty="0">
                <a:solidFill>
                  <a:schemeClr val="accent2"/>
                </a:solidFill>
              </a:rPr>
              <a:t>Visitor Attraction Experience</a:t>
            </a:r>
            <a:endParaRPr lang="en-GB" dirty="0">
              <a:solidFill>
                <a:schemeClr val="accent2"/>
              </a:solidFill>
            </a:endParaRPr>
          </a:p>
          <a:p>
            <a:pPr marL="0" indent="0">
              <a:buNone/>
            </a:pPr>
            <a:endParaRPr lang="en-GB" dirty="0"/>
          </a:p>
          <a:p>
            <a:pPr marL="0" indent="0">
              <a:buNone/>
            </a:pPr>
            <a:endParaRPr lang="en-GB" dirty="0"/>
          </a:p>
          <a:p>
            <a:pPr marL="0" indent="0">
              <a:buNone/>
            </a:pPr>
            <a:endParaRPr lang="en-GB" dirty="0"/>
          </a:p>
          <a:p>
            <a:pPr marL="0" indent="0" algn="r">
              <a:buNone/>
            </a:pPr>
            <a:r>
              <a:rPr lang="en-GB" dirty="0"/>
              <a:t>Ivan Monich, Ph.D.</a:t>
            </a:r>
          </a:p>
          <a:p>
            <a:pPr marL="0" indent="0" algn="r">
              <a:buNone/>
            </a:pPr>
            <a:r>
              <a:rPr lang="en-GB" dirty="0"/>
              <a:t>Nanning, 2019</a:t>
            </a:r>
            <a:endParaRPr lang="ru-RU" dirty="0"/>
          </a:p>
        </p:txBody>
      </p:sp>
    </p:spTree>
    <p:extLst>
      <p:ext uri="{BB962C8B-B14F-4D97-AF65-F5344CB8AC3E}">
        <p14:creationId xmlns:p14="http://schemas.microsoft.com/office/powerpoint/2010/main" val="39769226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D290BA49-0068-4EB1-834A-08E4B123F352}"/>
              </a:ext>
            </a:extLst>
          </p:cNvPr>
          <p:cNvGrpSpPr/>
          <p:nvPr/>
        </p:nvGrpSpPr>
        <p:grpSpPr>
          <a:xfrm>
            <a:off x="0" y="5380037"/>
            <a:ext cx="9144000" cy="1516063"/>
            <a:chOff x="0" y="5341937"/>
            <a:chExt cx="9144000" cy="1516063"/>
          </a:xfrm>
        </p:grpSpPr>
        <p:pic>
          <p:nvPicPr>
            <p:cNvPr id="6" name="Picture 5" descr="ÐÐ¾ÑÐ¾Ð¶ÐµÐµ Ð¸Ð·Ð¾Ð±ÑÐ°Ð¶ÐµÐ½Ð¸Ðµ">
              <a:extLst>
                <a:ext uri="{FF2B5EF4-FFF2-40B4-BE49-F238E27FC236}">
                  <a16:creationId xmlns:a16="http://schemas.microsoft.com/office/drawing/2014/main" id="{996E4905-161E-440E-B452-1132D8E068D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https://mir-s3-cdn-cf.behance.net/project_modules/disp/22f8fe33889697.5605ea4c1cb4e.jpg">
              <a:extLst>
                <a:ext uri="{FF2B5EF4-FFF2-40B4-BE49-F238E27FC236}">
                  <a16:creationId xmlns:a16="http://schemas.microsoft.com/office/drawing/2014/main" id="{B97F8893-23F1-4A49-A7C6-3976563ABF8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D5F661E7-14B7-4DED-B101-B7BA086F57BD}"/>
              </a:ext>
            </a:extLst>
          </p:cNvPr>
          <p:cNvSpPr>
            <a:spLocks noGrp="1"/>
          </p:cNvSpPr>
          <p:nvPr>
            <p:ph type="title"/>
          </p:nvPr>
        </p:nvSpPr>
        <p:spPr/>
        <p:txBody>
          <a:bodyPr/>
          <a:lstStyle/>
          <a:p>
            <a:r>
              <a:rPr lang="en-GB" dirty="0">
                <a:solidFill>
                  <a:schemeClr val="accent2"/>
                </a:solidFill>
              </a:rPr>
              <a:t>Individual depth/intensive interviews in tourism research</a:t>
            </a:r>
            <a:endParaRPr lang="en-US" dirty="0">
              <a:solidFill>
                <a:schemeClr val="accent2"/>
              </a:solidFill>
            </a:endParaRPr>
          </a:p>
        </p:txBody>
      </p:sp>
      <p:sp>
        <p:nvSpPr>
          <p:cNvPr id="3" name="Content Placeholder 2">
            <a:extLst>
              <a:ext uri="{FF2B5EF4-FFF2-40B4-BE49-F238E27FC236}">
                <a16:creationId xmlns:a16="http://schemas.microsoft.com/office/drawing/2014/main" id="{81DD4C3A-54D4-4C72-AF76-6B37C3686A84}"/>
              </a:ext>
            </a:extLst>
          </p:cNvPr>
          <p:cNvSpPr>
            <a:spLocks noGrp="1"/>
          </p:cNvSpPr>
          <p:nvPr>
            <p:ph idx="1"/>
          </p:nvPr>
        </p:nvSpPr>
        <p:spPr/>
        <p:txBody>
          <a:bodyPr>
            <a:normAutofit/>
          </a:bodyPr>
          <a:lstStyle/>
          <a:p>
            <a:pPr algn="just"/>
            <a:r>
              <a:rPr lang="en-GB" sz="2800" dirty="0"/>
              <a:t>The first method 'individual depth/intensive interviews' is the appropriate interviewing style which can give natural interactions with the interviewer and deepen any topics as the conversation takes place. Before any interview can occur, consideration must be given to every question that will be asked because at the root of interviewing is an interest in understanding the consumer/tourist experiences and the meaning they make of their experiences</a:t>
            </a:r>
            <a:endParaRPr lang="en-US" sz="2800" dirty="0"/>
          </a:p>
        </p:txBody>
      </p:sp>
    </p:spTree>
    <p:extLst>
      <p:ext uri="{BB962C8B-B14F-4D97-AF65-F5344CB8AC3E}">
        <p14:creationId xmlns:p14="http://schemas.microsoft.com/office/powerpoint/2010/main" val="4544865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D290BA49-0068-4EB1-834A-08E4B123F352}"/>
              </a:ext>
            </a:extLst>
          </p:cNvPr>
          <p:cNvGrpSpPr/>
          <p:nvPr/>
        </p:nvGrpSpPr>
        <p:grpSpPr>
          <a:xfrm>
            <a:off x="0" y="5380037"/>
            <a:ext cx="9144000" cy="1516063"/>
            <a:chOff x="0" y="5341937"/>
            <a:chExt cx="9144000" cy="1516063"/>
          </a:xfrm>
        </p:grpSpPr>
        <p:pic>
          <p:nvPicPr>
            <p:cNvPr id="6" name="Picture 5" descr="ÐÐ¾ÑÐ¾Ð¶ÐµÐµ Ð¸Ð·Ð¾Ð±ÑÐ°Ð¶ÐµÐ½Ð¸Ðµ">
              <a:extLst>
                <a:ext uri="{FF2B5EF4-FFF2-40B4-BE49-F238E27FC236}">
                  <a16:creationId xmlns:a16="http://schemas.microsoft.com/office/drawing/2014/main" id="{996E4905-161E-440E-B452-1132D8E068D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https://mir-s3-cdn-cf.behance.net/project_modules/disp/22f8fe33889697.5605ea4c1cb4e.jpg">
              <a:extLst>
                <a:ext uri="{FF2B5EF4-FFF2-40B4-BE49-F238E27FC236}">
                  <a16:creationId xmlns:a16="http://schemas.microsoft.com/office/drawing/2014/main" id="{B97F8893-23F1-4A49-A7C6-3976563ABF8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D5F661E7-14B7-4DED-B101-B7BA086F57BD}"/>
              </a:ext>
            </a:extLst>
          </p:cNvPr>
          <p:cNvSpPr>
            <a:spLocks noGrp="1"/>
          </p:cNvSpPr>
          <p:nvPr>
            <p:ph type="title"/>
          </p:nvPr>
        </p:nvSpPr>
        <p:spPr/>
        <p:txBody>
          <a:bodyPr/>
          <a:lstStyle/>
          <a:p>
            <a:r>
              <a:rPr lang="en-GB" dirty="0">
                <a:solidFill>
                  <a:schemeClr val="accent2"/>
                </a:solidFill>
              </a:rPr>
              <a:t>Focus group discussion in tourism research</a:t>
            </a:r>
            <a:endParaRPr lang="en-US" dirty="0">
              <a:solidFill>
                <a:schemeClr val="accent2"/>
              </a:solidFill>
            </a:endParaRPr>
          </a:p>
        </p:txBody>
      </p:sp>
      <p:sp>
        <p:nvSpPr>
          <p:cNvPr id="3" name="Content Placeholder 2">
            <a:extLst>
              <a:ext uri="{FF2B5EF4-FFF2-40B4-BE49-F238E27FC236}">
                <a16:creationId xmlns:a16="http://schemas.microsoft.com/office/drawing/2014/main" id="{81DD4C3A-54D4-4C72-AF76-6B37C3686A84}"/>
              </a:ext>
            </a:extLst>
          </p:cNvPr>
          <p:cNvSpPr>
            <a:spLocks noGrp="1"/>
          </p:cNvSpPr>
          <p:nvPr>
            <p:ph idx="1"/>
          </p:nvPr>
        </p:nvSpPr>
        <p:spPr/>
        <p:txBody>
          <a:bodyPr>
            <a:normAutofit/>
          </a:bodyPr>
          <a:lstStyle/>
          <a:p>
            <a:pPr algn="just"/>
            <a:r>
              <a:rPr lang="en-GB" sz="2800" dirty="0"/>
              <a:t>Focus groups are very similar to interviews and therefore many of the guidelines for conducting interviews also apply to conducting focus groups. Focus groups are probably the most widely used technique for gathering qualitative data</a:t>
            </a:r>
          </a:p>
          <a:p>
            <a:pPr algn="just"/>
            <a:r>
              <a:rPr lang="en-GB" sz="2800" dirty="0"/>
              <a:t>In tourism, focus group discussions have been used extensively, especially in research studying destination image</a:t>
            </a:r>
            <a:endParaRPr lang="en-US" sz="2800" dirty="0"/>
          </a:p>
        </p:txBody>
      </p:sp>
    </p:spTree>
    <p:extLst>
      <p:ext uri="{BB962C8B-B14F-4D97-AF65-F5344CB8AC3E}">
        <p14:creationId xmlns:p14="http://schemas.microsoft.com/office/powerpoint/2010/main" val="15326075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D290BA49-0068-4EB1-834A-08E4B123F352}"/>
              </a:ext>
            </a:extLst>
          </p:cNvPr>
          <p:cNvGrpSpPr/>
          <p:nvPr/>
        </p:nvGrpSpPr>
        <p:grpSpPr>
          <a:xfrm>
            <a:off x="0" y="5380037"/>
            <a:ext cx="9144000" cy="1516063"/>
            <a:chOff x="0" y="5341937"/>
            <a:chExt cx="9144000" cy="1516063"/>
          </a:xfrm>
        </p:grpSpPr>
        <p:pic>
          <p:nvPicPr>
            <p:cNvPr id="6" name="Picture 5" descr="ÐÐ¾ÑÐ¾Ð¶ÐµÐµ Ð¸Ð·Ð¾Ð±ÑÐ°Ð¶ÐµÐ½Ð¸Ðµ">
              <a:extLst>
                <a:ext uri="{FF2B5EF4-FFF2-40B4-BE49-F238E27FC236}">
                  <a16:creationId xmlns:a16="http://schemas.microsoft.com/office/drawing/2014/main" id="{996E4905-161E-440E-B452-1132D8E068D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https://mir-s3-cdn-cf.behance.net/project_modules/disp/22f8fe33889697.5605ea4c1cb4e.jpg">
              <a:extLst>
                <a:ext uri="{FF2B5EF4-FFF2-40B4-BE49-F238E27FC236}">
                  <a16:creationId xmlns:a16="http://schemas.microsoft.com/office/drawing/2014/main" id="{B97F8893-23F1-4A49-A7C6-3976563ABF8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D5F661E7-14B7-4DED-B101-B7BA086F57BD}"/>
              </a:ext>
            </a:extLst>
          </p:cNvPr>
          <p:cNvSpPr>
            <a:spLocks noGrp="1"/>
          </p:cNvSpPr>
          <p:nvPr>
            <p:ph type="title"/>
          </p:nvPr>
        </p:nvSpPr>
        <p:spPr/>
        <p:txBody>
          <a:bodyPr>
            <a:normAutofit fontScale="90000"/>
          </a:bodyPr>
          <a:lstStyle/>
          <a:p>
            <a:r>
              <a:rPr lang="en-GB" dirty="0">
                <a:solidFill>
                  <a:schemeClr val="accent2"/>
                </a:solidFill>
              </a:rPr>
              <a:t>There are a variety of projective techniques that have been currently used in research nowadays</a:t>
            </a:r>
            <a:endParaRPr lang="en-US" dirty="0">
              <a:solidFill>
                <a:schemeClr val="accent2"/>
              </a:solidFill>
            </a:endParaRPr>
          </a:p>
        </p:txBody>
      </p:sp>
      <p:sp>
        <p:nvSpPr>
          <p:cNvPr id="3" name="Content Placeholder 2">
            <a:extLst>
              <a:ext uri="{FF2B5EF4-FFF2-40B4-BE49-F238E27FC236}">
                <a16:creationId xmlns:a16="http://schemas.microsoft.com/office/drawing/2014/main" id="{81DD4C3A-54D4-4C72-AF76-6B37C3686A84}"/>
              </a:ext>
            </a:extLst>
          </p:cNvPr>
          <p:cNvSpPr>
            <a:spLocks noGrp="1"/>
          </p:cNvSpPr>
          <p:nvPr>
            <p:ph idx="1"/>
          </p:nvPr>
        </p:nvSpPr>
        <p:spPr/>
        <p:txBody>
          <a:bodyPr>
            <a:normAutofit/>
          </a:bodyPr>
          <a:lstStyle/>
          <a:p>
            <a:pPr algn="just"/>
            <a:r>
              <a:rPr lang="en-GB" sz="2800" dirty="0"/>
              <a:t>Tasks/word association test: the respondent is presented with a list of stimulus words, and for each word, is asked to respond with what he/she thinks about the word.</a:t>
            </a:r>
            <a:endParaRPr lang="en-US" sz="2800" dirty="0"/>
          </a:p>
        </p:txBody>
      </p:sp>
    </p:spTree>
    <p:extLst>
      <p:ext uri="{BB962C8B-B14F-4D97-AF65-F5344CB8AC3E}">
        <p14:creationId xmlns:p14="http://schemas.microsoft.com/office/powerpoint/2010/main" val="11573680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D290BA49-0068-4EB1-834A-08E4B123F352}"/>
              </a:ext>
            </a:extLst>
          </p:cNvPr>
          <p:cNvGrpSpPr/>
          <p:nvPr/>
        </p:nvGrpSpPr>
        <p:grpSpPr>
          <a:xfrm>
            <a:off x="0" y="5380037"/>
            <a:ext cx="9144000" cy="1516063"/>
            <a:chOff x="0" y="5341937"/>
            <a:chExt cx="9144000" cy="1516063"/>
          </a:xfrm>
        </p:grpSpPr>
        <p:pic>
          <p:nvPicPr>
            <p:cNvPr id="6" name="Picture 5" descr="ÐÐ¾ÑÐ¾Ð¶ÐµÐµ Ð¸Ð·Ð¾Ð±ÑÐ°Ð¶ÐµÐ½Ð¸Ðµ">
              <a:extLst>
                <a:ext uri="{FF2B5EF4-FFF2-40B4-BE49-F238E27FC236}">
                  <a16:creationId xmlns:a16="http://schemas.microsoft.com/office/drawing/2014/main" id="{996E4905-161E-440E-B452-1132D8E068D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https://mir-s3-cdn-cf.behance.net/project_modules/disp/22f8fe33889697.5605ea4c1cb4e.jpg">
              <a:extLst>
                <a:ext uri="{FF2B5EF4-FFF2-40B4-BE49-F238E27FC236}">
                  <a16:creationId xmlns:a16="http://schemas.microsoft.com/office/drawing/2014/main" id="{B97F8893-23F1-4A49-A7C6-3976563ABF8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D5F661E7-14B7-4DED-B101-B7BA086F57BD}"/>
              </a:ext>
            </a:extLst>
          </p:cNvPr>
          <p:cNvSpPr>
            <a:spLocks noGrp="1"/>
          </p:cNvSpPr>
          <p:nvPr>
            <p:ph type="title"/>
          </p:nvPr>
        </p:nvSpPr>
        <p:spPr/>
        <p:txBody>
          <a:bodyPr>
            <a:normAutofit fontScale="90000"/>
          </a:bodyPr>
          <a:lstStyle/>
          <a:p>
            <a:r>
              <a:rPr lang="en-GB" dirty="0">
                <a:solidFill>
                  <a:schemeClr val="accent2"/>
                </a:solidFill>
              </a:rPr>
              <a:t>There are a variety of projective techniques that have been currently used in research nowadays</a:t>
            </a:r>
            <a:endParaRPr lang="en-US" dirty="0">
              <a:solidFill>
                <a:schemeClr val="accent2"/>
              </a:solidFill>
            </a:endParaRPr>
          </a:p>
        </p:txBody>
      </p:sp>
      <p:sp>
        <p:nvSpPr>
          <p:cNvPr id="3" name="Content Placeholder 2">
            <a:extLst>
              <a:ext uri="{FF2B5EF4-FFF2-40B4-BE49-F238E27FC236}">
                <a16:creationId xmlns:a16="http://schemas.microsoft.com/office/drawing/2014/main" id="{81DD4C3A-54D4-4C72-AF76-6B37C3686A84}"/>
              </a:ext>
            </a:extLst>
          </p:cNvPr>
          <p:cNvSpPr>
            <a:spLocks noGrp="1"/>
          </p:cNvSpPr>
          <p:nvPr>
            <p:ph idx="1"/>
          </p:nvPr>
        </p:nvSpPr>
        <p:spPr/>
        <p:txBody>
          <a:bodyPr>
            <a:normAutofit/>
          </a:bodyPr>
          <a:lstStyle/>
          <a:p>
            <a:pPr algn="just"/>
            <a:r>
              <a:rPr lang="en-GB" sz="2800" dirty="0"/>
              <a:t>Completion tasks/sentence completion test: an extension of the word association test/association tasks method. In this method, the respondent is asked to finish an incomplete sentence, story, argument or conversation, giving the first thought that comes to his/her mind.</a:t>
            </a:r>
            <a:endParaRPr lang="en-US" sz="2800" dirty="0"/>
          </a:p>
        </p:txBody>
      </p:sp>
    </p:spTree>
    <p:extLst>
      <p:ext uri="{BB962C8B-B14F-4D97-AF65-F5344CB8AC3E}">
        <p14:creationId xmlns:p14="http://schemas.microsoft.com/office/powerpoint/2010/main" val="25915158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D290BA49-0068-4EB1-834A-08E4B123F352}"/>
              </a:ext>
            </a:extLst>
          </p:cNvPr>
          <p:cNvGrpSpPr/>
          <p:nvPr/>
        </p:nvGrpSpPr>
        <p:grpSpPr>
          <a:xfrm>
            <a:off x="0" y="5380037"/>
            <a:ext cx="9144000" cy="1516063"/>
            <a:chOff x="0" y="5341937"/>
            <a:chExt cx="9144000" cy="1516063"/>
          </a:xfrm>
        </p:grpSpPr>
        <p:pic>
          <p:nvPicPr>
            <p:cNvPr id="6" name="Picture 5" descr="ÐÐ¾ÑÐ¾Ð¶ÐµÐµ Ð¸Ð·Ð¾Ð±ÑÐ°Ð¶ÐµÐ½Ð¸Ðµ">
              <a:extLst>
                <a:ext uri="{FF2B5EF4-FFF2-40B4-BE49-F238E27FC236}">
                  <a16:creationId xmlns:a16="http://schemas.microsoft.com/office/drawing/2014/main" id="{996E4905-161E-440E-B452-1132D8E068D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https://mir-s3-cdn-cf.behance.net/project_modules/disp/22f8fe33889697.5605ea4c1cb4e.jpg">
              <a:extLst>
                <a:ext uri="{FF2B5EF4-FFF2-40B4-BE49-F238E27FC236}">
                  <a16:creationId xmlns:a16="http://schemas.microsoft.com/office/drawing/2014/main" id="{B97F8893-23F1-4A49-A7C6-3976563ABF8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D5F661E7-14B7-4DED-B101-B7BA086F57BD}"/>
              </a:ext>
            </a:extLst>
          </p:cNvPr>
          <p:cNvSpPr>
            <a:spLocks noGrp="1"/>
          </p:cNvSpPr>
          <p:nvPr>
            <p:ph type="title"/>
          </p:nvPr>
        </p:nvSpPr>
        <p:spPr/>
        <p:txBody>
          <a:bodyPr>
            <a:normAutofit fontScale="90000"/>
          </a:bodyPr>
          <a:lstStyle/>
          <a:p>
            <a:r>
              <a:rPr lang="en-GB" dirty="0">
                <a:solidFill>
                  <a:schemeClr val="accent2"/>
                </a:solidFill>
              </a:rPr>
              <a:t>There are a variety of projective techniques that have been currently used in research nowadays</a:t>
            </a:r>
            <a:endParaRPr lang="en-US" dirty="0">
              <a:solidFill>
                <a:schemeClr val="accent2"/>
              </a:solidFill>
            </a:endParaRPr>
          </a:p>
        </p:txBody>
      </p:sp>
      <p:sp>
        <p:nvSpPr>
          <p:cNvPr id="3" name="Content Placeholder 2">
            <a:extLst>
              <a:ext uri="{FF2B5EF4-FFF2-40B4-BE49-F238E27FC236}">
                <a16:creationId xmlns:a16="http://schemas.microsoft.com/office/drawing/2014/main" id="{81DD4C3A-54D4-4C72-AF76-6B37C3686A84}"/>
              </a:ext>
            </a:extLst>
          </p:cNvPr>
          <p:cNvSpPr>
            <a:spLocks noGrp="1"/>
          </p:cNvSpPr>
          <p:nvPr>
            <p:ph idx="1"/>
          </p:nvPr>
        </p:nvSpPr>
        <p:spPr/>
        <p:txBody>
          <a:bodyPr>
            <a:normAutofit/>
          </a:bodyPr>
          <a:lstStyle/>
          <a:p>
            <a:pPr algn="just"/>
            <a:r>
              <a:rPr lang="en-GB" sz="2800" dirty="0"/>
              <a:t>Construction tasks: often used in marketing and consumer research is a construction task. Third person questioning and bubble drawings are the most common methods used. This is a pertinent technique to get participants to present their opinions of other people's feelings, attitudes and actions (Steinman, 2009).</a:t>
            </a:r>
            <a:endParaRPr lang="en-US" sz="2800" dirty="0"/>
          </a:p>
        </p:txBody>
      </p:sp>
    </p:spTree>
    <p:extLst>
      <p:ext uri="{BB962C8B-B14F-4D97-AF65-F5344CB8AC3E}">
        <p14:creationId xmlns:p14="http://schemas.microsoft.com/office/powerpoint/2010/main" val="40575632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D290BA49-0068-4EB1-834A-08E4B123F352}"/>
              </a:ext>
            </a:extLst>
          </p:cNvPr>
          <p:cNvGrpSpPr/>
          <p:nvPr/>
        </p:nvGrpSpPr>
        <p:grpSpPr>
          <a:xfrm>
            <a:off x="0" y="5380037"/>
            <a:ext cx="9144000" cy="1516063"/>
            <a:chOff x="0" y="5341937"/>
            <a:chExt cx="9144000" cy="1516063"/>
          </a:xfrm>
        </p:grpSpPr>
        <p:pic>
          <p:nvPicPr>
            <p:cNvPr id="6" name="Picture 5" descr="ÐÐ¾ÑÐ¾Ð¶ÐµÐµ Ð¸Ð·Ð¾Ð±ÑÐ°Ð¶ÐµÐ½Ð¸Ðµ">
              <a:extLst>
                <a:ext uri="{FF2B5EF4-FFF2-40B4-BE49-F238E27FC236}">
                  <a16:creationId xmlns:a16="http://schemas.microsoft.com/office/drawing/2014/main" id="{996E4905-161E-440E-B452-1132D8E068D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https://mir-s3-cdn-cf.behance.net/project_modules/disp/22f8fe33889697.5605ea4c1cb4e.jpg">
              <a:extLst>
                <a:ext uri="{FF2B5EF4-FFF2-40B4-BE49-F238E27FC236}">
                  <a16:creationId xmlns:a16="http://schemas.microsoft.com/office/drawing/2014/main" id="{B97F8893-23F1-4A49-A7C6-3976563ABF8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D5F661E7-14B7-4DED-B101-B7BA086F57BD}"/>
              </a:ext>
            </a:extLst>
          </p:cNvPr>
          <p:cNvSpPr>
            <a:spLocks noGrp="1"/>
          </p:cNvSpPr>
          <p:nvPr>
            <p:ph type="title"/>
          </p:nvPr>
        </p:nvSpPr>
        <p:spPr/>
        <p:txBody>
          <a:bodyPr>
            <a:normAutofit fontScale="90000"/>
          </a:bodyPr>
          <a:lstStyle/>
          <a:p>
            <a:r>
              <a:rPr lang="en-GB" dirty="0">
                <a:solidFill>
                  <a:schemeClr val="accent2"/>
                </a:solidFill>
              </a:rPr>
              <a:t>There are a variety of projective techniques that have been currently used in research nowadays</a:t>
            </a:r>
            <a:endParaRPr lang="en-US" dirty="0">
              <a:solidFill>
                <a:schemeClr val="accent2"/>
              </a:solidFill>
            </a:endParaRPr>
          </a:p>
        </p:txBody>
      </p:sp>
      <p:sp>
        <p:nvSpPr>
          <p:cNvPr id="3" name="Content Placeholder 2">
            <a:extLst>
              <a:ext uri="{FF2B5EF4-FFF2-40B4-BE49-F238E27FC236}">
                <a16:creationId xmlns:a16="http://schemas.microsoft.com/office/drawing/2014/main" id="{81DD4C3A-54D4-4C72-AF76-6B37C3686A84}"/>
              </a:ext>
            </a:extLst>
          </p:cNvPr>
          <p:cNvSpPr>
            <a:spLocks noGrp="1"/>
          </p:cNvSpPr>
          <p:nvPr>
            <p:ph idx="1"/>
          </p:nvPr>
        </p:nvSpPr>
        <p:spPr/>
        <p:txBody>
          <a:bodyPr>
            <a:normAutofit/>
          </a:bodyPr>
          <a:lstStyle/>
          <a:p>
            <a:pPr algn="just"/>
            <a:r>
              <a:rPr lang="en-GB" sz="2800" dirty="0"/>
              <a:t>Expressive tasks: respondents are instructed to role-play, act, draw, or paint a specific concept or situation (Donoghue, 2000). The basic premise is that respondents will be likely to project their own opinions onto the thoughts of the person in the role-playing exercise (Steinman, 2009).</a:t>
            </a:r>
            <a:endParaRPr lang="en-US" sz="2800" dirty="0"/>
          </a:p>
        </p:txBody>
      </p:sp>
    </p:spTree>
    <p:extLst>
      <p:ext uri="{BB962C8B-B14F-4D97-AF65-F5344CB8AC3E}">
        <p14:creationId xmlns:p14="http://schemas.microsoft.com/office/powerpoint/2010/main" val="24996656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D290BA49-0068-4EB1-834A-08E4B123F352}"/>
              </a:ext>
            </a:extLst>
          </p:cNvPr>
          <p:cNvGrpSpPr/>
          <p:nvPr/>
        </p:nvGrpSpPr>
        <p:grpSpPr>
          <a:xfrm>
            <a:off x="0" y="5380037"/>
            <a:ext cx="9144000" cy="1516063"/>
            <a:chOff x="0" y="5341937"/>
            <a:chExt cx="9144000" cy="1516063"/>
          </a:xfrm>
        </p:grpSpPr>
        <p:pic>
          <p:nvPicPr>
            <p:cNvPr id="6" name="Picture 5" descr="ÐÐ¾ÑÐ¾Ð¶ÐµÐµ Ð¸Ð·Ð¾Ð±ÑÐ°Ð¶ÐµÐ½Ð¸Ðµ">
              <a:extLst>
                <a:ext uri="{FF2B5EF4-FFF2-40B4-BE49-F238E27FC236}">
                  <a16:creationId xmlns:a16="http://schemas.microsoft.com/office/drawing/2014/main" id="{996E4905-161E-440E-B452-1132D8E068D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https://mir-s3-cdn-cf.behance.net/project_modules/disp/22f8fe33889697.5605ea4c1cb4e.jpg">
              <a:extLst>
                <a:ext uri="{FF2B5EF4-FFF2-40B4-BE49-F238E27FC236}">
                  <a16:creationId xmlns:a16="http://schemas.microsoft.com/office/drawing/2014/main" id="{B97F8893-23F1-4A49-A7C6-3976563ABF8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D5F661E7-14B7-4DED-B101-B7BA086F57BD}"/>
              </a:ext>
            </a:extLst>
          </p:cNvPr>
          <p:cNvSpPr>
            <a:spLocks noGrp="1"/>
          </p:cNvSpPr>
          <p:nvPr>
            <p:ph type="title"/>
          </p:nvPr>
        </p:nvSpPr>
        <p:spPr/>
        <p:txBody>
          <a:bodyPr/>
          <a:lstStyle/>
          <a:p>
            <a:r>
              <a:rPr lang="en-GB" dirty="0">
                <a:solidFill>
                  <a:schemeClr val="accent2"/>
                </a:solidFill>
              </a:rPr>
              <a:t>Observation method in tourism research</a:t>
            </a:r>
            <a:endParaRPr lang="en-US" dirty="0">
              <a:solidFill>
                <a:schemeClr val="accent2"/>
              </a:solidFill>
            </a:endParaRPr>
          </a:p>
        </p:txBody>
      </p:sp>
      <p:sp>
        <p:nvSpPr>
          <p:cNvPr id="3" name="Content Placeholder 2">
            <a:extLst>
              <a:ext uri="{FF2B5EF4-FFF2-40B4-BE49-F238E27FC236}">
                <a16:creationId xmlns:a16="http://schemas.microsoft.com/office/drawing/2014/main" id="{81DD4C3A-54D4-4C72-AF76-6B37C3686A84}"/>
              </a:ext>
            </a:extLst>
          </p:cNvPr>
          <p:cNvSpPr>
            <a:spLocks noGrp="1"/>
          </p:cNvSpPr>
          <p:nvPr>
            <p:ph idx="1"/>
          </p:nvPr>
        </p:nvSpPr>
        <p:spPr/>
        <p:txBody>
          <a:bodyPr>
            <a:normAutofit/>
          </a:bodyPr>
          <a:lstStyle/>
          <a:p>
            <a:pPr algn="just"/>
            <a:r>
              <a:rPr lang="en-GB" sz="2800" dirty="0"/>
              <a:t>Observational research is traditionally associated with an ethnographic and anthropological approach. Observation method can be a good tool for obtaining information about consumer behaviours and tourists' experiences</a:t>
            </a:r>
            <a:endParaRPr lang="en-US" sz="2800" dirty="0"/>
          </a:p>
        </p:txBody>
      </p:sp>
    </p:spTree>
    <p:extLst>
      <p:ext uri="{BB962C8B-B14F-4D97-AF65-F5344CB8AC3E}">
        <p14:creationId xmlns:p14="http://schemas.microsoft.com/office/powerpoint/2010/main" val="5572214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D290BA49-0068-4EB1-834A-08E4B123F352}"/>
              </a:ext>
            </a:extLst>
          </p:cNvPr>
          <p:cNvGrpSpPr/>
          <p:nvPr/>
        </p:nvGrpSpPr>
        <p:grpSpPr>
          <a:xfrm>
            <a:off x="0" y="5380037"/>
            <a:ext cx="9144000" cy="1516063"/>
            <a:chOff x="0" y="5341937"/>
            <a:chExt cx="9144000" cy="1516063"/>
          </a:xfrm>
        </p:grpSpPr>
        <p:pic>
          <p:nvPicPr>
            <p:cNvPr id="6" name="Picture 5" descr="ÐÐ¾ÑÐ¾Ð¶ÐµÐµ Ð¸Ð·Ð¾Ð±ÑÐ°Ð¶ÐµÐ½Ð¸Ðµ">
              <a:extLst>
                <a:ext uri="{FF2B5EF4-FFF2-40B4-BE49-F238E27FC236}">
                  <a16:creationId xmlns:a16="http://schemas.microsoft.com/office/drawing/2014/main" id="{996E4905-161E-440E-B452-1132D8E068D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https://mir-s3-cdn-cf.behance.net/project_modules/disp/22f8fe33889697.5605ea4c1cb4e.jpg">
              <a:extLst>
                <a:ext uri="{FF2B5EF4-FFF2-40B4-BE49-F238E27FC236}">
                  <a16:creationId xmlns:a16="http://schemas.microsoft.com/office/drawing/2014/main" id="{B97F8893-23F1-4A49-A7C6-3976563ABF8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D5F661E7-14B7-4DED-B101-B7BA086F57BD}"/>
              </a:ext>
            </a:extLst>
          </p:cNvPr>
          <p:cNvSpPr>
            <a:spLocks noGrp="1"/>
          </p:cNvSpPr>
          <p:nvPr>
            <p:ph type="title"/>
          </p:nvPr>
        </p:nvSpPr>
        <p:spPr/>
        <p:txBody>
          <a:bodyPr/>
          <a:lstStyle/>
          <a:p>
            <a:r>
              <a:rPr lang="en-GB" dirty="0">
                <a:solidFill>
                  <a:schemeClr val="accent2"/>
                </a:solidFill>
              </a:rPr>
              <a:t>Towards new research topics and methods in the tourism field</a:t>
            </a:r>
            <a:endParaRPr lang="en-US" dirty="0">
              <a:solidFill>
                <a:schemeClr val="accent2"/>
              </a:solidFill>
            </a:endParaRPr>
          </a:p>
        </p:txBody>
      </p:sp>
      <p:sp>
        <p:nvSpPr>
          <p:cNvPr id="3" name="Content Placeholder 2">
            <a:extLst>
              <a:ext uri="{FF2B5EF4-FFF2-40B4-BE49-F238E27FC236}">
                <a16:creationId xmlns:a16="http://schemas.microsoft.com/office/drawing/2014/main" id="{81DD4C3A-54D4-4C72-AF76-6B37C3686A84}"/>
              </a:ext>
            </a:extLst>
          </p:cNvPr>
          <p:cNvSpPr>
            <a:spLocks noGrp="1"/>
          </p:cNvSpPr>
          <p:nvPr>
            <p:ph idx="1"/>
          </p:nvPr>
        </p:nvSpPr>
        <p:spPr/>
        <p:txBody>
          <a:bodyPr>
            <a:normAutofit fontScale="92500" lnSpcReduction="10000"/>
          </a:bodyPr>
          <a:lstStyle/>
          <a:p>
            <a:pPr algn="just"/>
            <a:r>
              <a:rPr lang="en-GB" sz="2800" dirty="0"/>
              <a:t>Mobile phones as new ethnographic instruments page 175</a:t>
            </a:r>
          </a:p>
          <a:p>
            <a:pPr algn="just"/>
            <a:r>
              <a:rPr lang="en-GB" sz="2800" dirty="0"/>
              <a:t>Qualitative diary research (QDR)</a:t>
            </a:r>
          </a:p>
          <a:p>
            <a:pPr algn="just"/>
            <a:r>
              <a:rPr lang="en-GB" sz="2800" dirty="0"/>
              <a:t>Qualitative diary research (QDR) is an innovative way to capture rich insights into processes, relationships, settings, products, and consumers (Patterson, 2005). A diary is a personal record of daily events, observations and thoughts. Patterson's works confirmed the fact that this method is particularly suited to exploring processes, relationships, settings, products, and consumers. S</a:t>
            </a:r>
            <a:endParaRPr lang="en-US" sz="2800" dirty="0"/>
          </a:p>
        </p:txBody>
      </p:sp>
    </p:spTree>
    <p:extLst>
      <p:ext uri="{BB962C8B-B14F-4D97-AF65-F5344CB8AC3E}">
        <p14:creationId xmlns:p14="http://schemas.microsoft.com/office/powerpoint/2010/main" val="200961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D290BA49-0068-4EB1-834A-08E4B123F352}"/>
              </a:ext>
            </a:extLst>
          </p:cNvPr>
          <p:cNvGrpSpPr/>
          <p:nvPr/>
        </p:nvGrpSpPr>
        <p:grpSpPr>
          <a:xfrm>
            <a:off x="0" y="5380037"/>
            <a:ext cx="9144000" cy="1516063"/>
            <a:chOff x="0" y="5341937"/>
            <a:chExt cx="9144000" cy="1516063"/>
          </a:xfrm>
        </p:grpSpPr>
        <p:pic>
          <p:nvPicPr>
            <p:cNvPr id="6" name="Picture 5" descr="ÐÐ¾ÑÐ¾Ð¶ÐµÐµ Ð¸Ð·Ð¾Ð±ÑÐ°Ð¶ÐµÐ½Ð¸Ðµ">
              <a:extLst>
                <a:ext uri="{FF2B5EF4-FFF2-40B4-BE49-F238E27FC236}">
                  <a16:creationId xmlns:a16="http://schemas.microsoft.com/office/drawing/2014/main" id="{996E4905-161E-440E-B452-1132D8E068D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https://mir-s3-cdn-cf.behance.net/project_modules/disp/22f8fe33889697.5605ea4c1cb4e.jpg">
              <a:extLst>
                <a:ext uri="{FF2B5EF4-FFF2-40B4-BE49-F238E27FC236}">
                  <a16:creationId xmlns:a16="http://schemas.microsoft.com/office/drawing/2014/main" id="{B97F8893-23F1-4A49-A7C6-3976563ABF8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D5F661E7-14B7-4DED-B101-B7BA086F57BD}"/>
              </a:ext>
            </a:extLst>
          </p:cNvPr>
          <p:cNvSpPr>
            <a:spLocks noGrp="1"/>
          </p:cNvSpPr>
          <p:nvPr>
            <p:ph type="title"/>
          </p:nvPr>
        </p:nvSpPr>
        <p:spPr/>
        <p:txBody>
          <a:bodyPr/>
          <a:lstStyle/>
          <a:p>
            <a:r>
              <a:rPr lang="en-GB" dirty="0">
                <a:solidFill>
                  <a:schemeClr val="accent2"/>
                </a:solidFill>
              </a:rPr>
              <a:t>Conclusion</a:t>
            </a:r>
            <a:endParaRPr lang="en-US" dirty="0">
              <a:solidFill>
                <a:schemeClr val="accent2"/>
              </a:solidFill>
            </a:endParaRPr>
          </a:p>
        </p:txBody>
      </p:sp>
      <p:sp>
        <p:nvSpPr>
          <p:cNvPr id="3" name="Content Placeholder 2">
            <a:extLst>
              <a:ext uri="{FF2B5EF4-FFF2-40B4-BE49-F238E27FC236}">
                <a16:creationId xmlns:a16="http://schemas.microsoft.com/office/drawing/2014/main" id="{81DD4C3A-54D4-4C72-AF76-6B37C3686A84}"/>
              </a:ext>
            </a:extLst>
          </p:cNvPr>
          <p:cNvSpPr>
            <a:spLocks noGrp="1"/>
          </p:cNvSpPr>
          <p:nvPr>
            <p:ph idx="1"/>
          </p:nvPr>
        </p:nvSpPr>
        <p:spPr/>
        <p:txBody>
          <a:bodyPr>
            <a:normAutofit fontScale="92500" lnSpcReduction="10000"/>
          </a:bodyPr>
          <a:lstStyle/>
          <a:p>
            <a:pPr algn="just"/>
            <a:r>
              <a:rPr lang="en-GB" sz="2800" dirty="0"/>
              <a:t>The lecture has provided a brief overview of qualitative methodologies that can be used in order to achieve a better understanding of the tourist experience. These approaches are continuously evolving and there is no doubt that new technologies will help to provide even more creative research techniques in the future. Understanding the experience can be quite complex but researching it might be even more difficult, therefore the care brought to developing correct methodologies and tools is essential to the progression of tourism research.</a:t>
            </a:r>
            <a:endParaRPr lang="en-US" sz="2800" dirty="0"/>
          </a:p>
        </p:txBody>
      </p:sp>
    </p:spTree>
    <p:extLst>
      <p:ext uri="{BB962C8B-B14F-4D97-AF65-F5344CB8AC3E}">
        <p14:creationId xmlns:p14="http://schemas.microsoft.com/office/powerpoint/2010/main" val="35685273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D290BA49-0068-4EB1-834A-08E4B123F352}"/>
              </a:ext>
            </a:extLst>
          </p:cNvPr>
          <p:cNvGrpSpPr/>
          <p:nvPr/>
        </p:nvGrpSpPr>
        <p:grpSpPr>
          <a:xfrm>
            <a:off x="0" y="5380037"/>
            <a:ext cx="9144000" cy="1516063"/>
            <a:chOff x="0" y="5341937"/>
            <a:chExt cx="9144000" cy="1516063"/>
          </a:xfrm>
        </p:grpSpPr>
        <p:pic>
          <p:nvPicPr>
            <p:cNvPr id="6" name="Picture 5" descr="ÐÐ¾ÑÐ¾Ð¶ÐµÐµ Ð¸Ð·Ð¾Ð±ÑÐ°Ð¶ÐµÐ½Ð¸Ðµ">
              <a:extLst>
                <a:ext uri="{FF2B5EF4-FFF2-40B4-BE49-F238E27FC236}">
                  <a16:creationId xmlns:a16="http://schemas.microsoft.com/office/drawing/2014/main" id="{996E4905-161E-440E-B452-1132D8E068D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https://mir-s3-cdn-cf.behance.net/project_modules/disp/22f8fe33889697.5605ea4c1cb4e.jpg">
              <a:extLst>
                <a:ext uri="{FF2B5EF4-FFF2-40B4-BE49-F238E27FC236}">
                  <a16:creationId xmlns:a16="http://schemas.microsoft.com/office/drawing/2014/main" id="{B97F8893-23F1-4A49-A7C6-3976563ABF8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D5F661E7-14B7-4DED-B101-B7BA086F57BD}"/>
              </a:ext>
            </a:extLst>
          </p:cNvPr>
          <p:cNvSpPr>
            <a:spLocks noGrp="1"/>
          </p:cNvSpPr>
          <p:nvPr>
            <p:ph type="title"/>
          </p:nvPr>
        </p:nvSpPr>
        <p:spPr/>
        <p:txBody>
          <a:bodyPr/>
          <a:lstStyle/>
          <a:p>
            <a:endParaRPr lang="en-US" dirty="0">
              <a:solidFill>
                <a:schemeClr val="accent2"/>
              </a:solidFill>
            </a:endParaRPr>
          </a:p>
        </p:txBody>
      </p:sp>
      <p:sp>
        <p:nvSpPr>
          <p:cNvPr id="3" name="Content Placeholder 2">
            <a:extLst>
              <a:ext uri="{FF2B5EF4-FFF2-40B4-BE49-F238E27FC236}">
                <a16:creationId xmlns:a16="http://schemas.microsoft.com/office/drawing/2014/main" id="{81DD4C3A-54D4-4C72-AF76-6B37C3686A84}"/>
              </a:ext>
            </a:extLst>
          </p:cNvPr>
          <p:cNvSpPr>
            <a:spLocks noGrp="1"/>
          </p:cNvSpPr>
          <p:nvPr>
            <p:ph idx="1"/>
          </p:nvPr>
        </p:nvSpPr>
        <p:spPr/>
        <p:txBody>
          <a:bodyPr>
            <a:normAutofit/>
          </a:bodyPr>
          <a:lstStyle/>
          <a:p>
            <a:endParaRPr lang="en-US" sz="2800" dirty="0"/>
          </a:p>
        </p:txBody>
      </p:sp>
    </p:spTree>
    <p:extLst>
      <p:ext uri="{BB962C8B-B14F-4D97-AF65-F5344CB8AC3E}">
        <p14:creationId xmlns:p14="http://schemas.microsoft.com/office/powerpoint/2010/main" val="40020840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D290BA49-0068-4EB1-834A-08E4B123F352}"/>
              </a:ext>
            </a:extLst>
          </p:cNvPr>
          <p:cNvGrpSpPr/>
          <p:nvPr/>
        </p:nvGrpSpPr>
        <p:grpSpPr>
          <a:xfrm>
            <a:off x="0" y="5380037"/>
            <a:ext cx="9144000" cy="1516063"/>
            <a:chOff x="0" y="5341937"/>
            <a:chExt cx="9144000" cy="1516063"/>
          </a:xfrm>
        </p:grpSpPr>
        <p:pic>
          <p:nvPicPr>
            <p:cNvPr id="6" name="Picture 5" descr="ÐÐ¾ÑÐ¾Ð¶ÐµÐµ Ð¸Ð·Ð¾Ð±ÑÐ°Ð¶ÐµÐ½Ð¸Ðµ">
              <a:extLst>
                <a:ext uri="{FF2B5EF4-FFF2-40B4-BE49-F238E27FC236}">
                  <a16:creationId xmlns:a16="http://schemas.microsoft.com/office/drawing/2014/main" id="{996E4905-161E-440E-B452-1132D8E068D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https://mir-s3-cdn-cf.behance.net/project_modules/disp/22f8fe33889697.5605ea4c1cb4e.jpg">
              <a:extLst>
                <a:ext uri="{FF2B5EF4-FFF2-40B4-BE49-F238E27FC236}">
                  <a16:creationId xmlns:a16="http://schemas.microsoft.com/office/drawing/2014/main" id="{B97F8893-23F1-4A49-A7C6-3976563ABF8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D5F661E7-14B7-4DED-B101-B7BA086F57BD}"/>
              </a:ext>
            </a:extLst>
          </p:cNvPr>
          <p:cNvSpPr>
            <a:spLocks noGrp="1"/>
          </p:cNvSpPr>
          <p:nvPr>
            <p:ph type="title"/>
          </p:nvPr>
        </p:nvSpPr>
        <p:spPr/>
        <p:txBody>
          <a:bodyPr>
            <a:normAutofit/>
          </a:bodyPr>
          <a:lstStyle/>
          <a:p>
            <a:r>
              <a:rPr lang="en-GB" dirty="0">
                <a:solidFill>
                  <a:schemeClr val="accent2"/>
                </a:solidFill>
              </a:rPr>
              <a:t>Using locals as ambassadors: how to create a true experience</a:t>
            </a:r>
            <a:endParaRPr lang="en-US" dirty="0">
              <a:solidFill>
                <a:schemeClr val="accent2"/>
              </a:solidFill>
            </a:endParaRPr>
          </a:p>
        </p:txBody>
      </p:sp>
      <p:sp>
        <p:nvSpPr>
          <p:cNvPr id="3" name="Content Placeholder 2">
            <a:extLst>
              <a:ext uri="{FF2B5EF4-FFF2-40B4-BE49-F238E27FC236}">
                <a16:creationId xmlns:a16="http://schemas.microsoft.com/office/drawing/2014/main" id="{81DD4C3A-54D4-4C72-AF76-6B37C3686A84}"/>
              </a:ext>
            </a:extLst>
          </p:cNvPr>
          <p:cNvSpPr>
            <a:spLocks noGrp="1"/>
          </p:cNvSpPr>
          <p:nvPr>
            <p:ph idx="1"/>
          </p:nvPr>
        </p:nvSpPr>
        <p:spPr/>
        <p:txBody>
          <a:bodyPr>
            <a:normAutofit/>
          </a:bodyPr>
          <a:lstStyle/>
          <a:p>
            <a:pPr marL="0" indent="0" algn="just">
              <a:buNone/>
            </a:pPr>
            <a:r>
              <a:rPr lang="en-GB" sz="2800" dirty="0"/>
              <a:t>In the previous lecture we explored the role of locals in creating an authentic and a real tourism experience. The idea behind is to show how different forms of accommodation and guiding may contribute to the creation of a strong relationship between visitors and locals. </a:t>
            </a:r>
          </a:p>
        </p:txBody>
      </p:sp>
    </p:spTree>
    <p:extLst>
      <p:ext uri="{BB962C8B-B14F-4D97-AF65-F5344CB8AC3E}">
        <p14:creationId xmlns:p14="http://schemas.microsoft.com/office/powerpoint/2010/main" val="36786177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D290BA49-0068-4EB1-834A-08E4B123F352}"/>
              </a:ext>
            </a:extLst>
          </p:cNvPr>
          <p:cNvGrpSpPr/>
          <p:nvPr/>
        </p:nvGrpSpPr>
        <p:grpSpPr>
          <a:xfrm>
            <a:off x="0" y="5380037"/>
            <a:ext cx="9144000" cy="1516063"/>
            <a:chOff x="0" y="5341937"/>
            <a:chExt cx="9144000" cy="1516063"/>
          </a:xfrm>
        </p:grpSpPr>
        <p:pic>
          <p:nvPicPr>
            <p:cNvPr id="6" name="Picture 5" descr="ÐÐ¾ÑÐ¾Ð¶ÐµÐµ Ð¸Ð·Ð¾Ð±ÑÐ°Ð¶ÐµÐ½Ð¸Ðµ">
              <a:extLst>
                <a:ext uri="{FF2B5EF4-FFF2-40B4-BE49-F238E27FC236}">
                  <a16:creationId xmlns:a16="http://schemas.microsoft.com/office/drawing/2014/main" id="{996E4905-161E-440E-B452-1132D8E068D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https://mir-s3-cdn-cf.behance.net/project_modules/disp/22f8fe33889697.5605ea4c1cb4e.jpg">
              <a:extLst>
                <a:ext uri="{FF2B5EF4-FFF2-40B4-BE49-F238E27FC236}">
                  <a16:creationId xmlns:a16="http://schemas.microsoft.com/office/drawing/2014/main" id="{B97F8893-23F1-4A49-A7C6-3976563ABF8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D5F661E7-14B7-4DED-B101-B7BA086F57BD}"/>
              </a:ext>
            </a:extLst>
          </p:cNvPr>
          <p:cNvSpPr>
            <a:spLocks noGrp="1"/>
          </p:cNvSpPr>
          <p:nvPr>
            <p:ph type="title"/>
          </p:nvPr>
        </p:nvSpPr>
        <p:spPr/>
        <p:txBody>
          <a:bodyPr/>
          <a:lstStyle/>
          <a:p>
            <a:endParaRPr lang="en-US" dirty="0">
              <a:solidFill>
                <a:schemeClr val="accent2"/>
              </a:solidFill>
            </a:endParaRPr>
          </a:p>
        </p:txBody>
      </p:sp>
      <p:sp>
        <p:nvSpPr>
          <p:cNvPr id="3" name="Content Placeholder 2">
            <a:extLst>
              <a:ext uri="{FF2B5EF4-FFF2-40B4-BE49-F238E27FC236}">
                <a16:creationId xmlns:a16="http://schemas.microsoft.com/office/drawing/2014/main" id="{81DD4C3A-54D4-4C72-AF76-6B37C3686A84}"/>
              </a:ext>
            </a:extLst>
          </p:cNvPr>
          <p:cNvSpPr>
            <a:spLocks noGrp="1"/>
          </p:cNvSpPr>
          <p:nvPr>
            <p:ph idx="1"/>
          </p:nvPr>
        </p:nvSpPr>
        <p:spPr/>
        <p:txBody>
          <a:bodyPr>
            <a:normAutofit/>
          </a:bodyPr>
          <a:lstStyle/>
          <a:p>
            <a:endParaRPr lang="en-US" sz="2800" dirty="0"/>
          </a:p>
        </p:txBody>
      </p:sp>
    </p:spTree>
    <p:extLst>
      <p:ext uri="{BB962C8B-B14F-4D97-AF65-F5344CB8AC3E}">
        <p14:creationId xmlns:p14="http://schemas.microsoft.com/office/powerpoint/2010/main" val="28704505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D290BA49-0068-4EB1-834A-08E4B123F352}"/>
              </a:ext>
            </a:extLst>
          </p:cNvPr>
          <p:cNvGrpSpPr/>
          <p:nvPr/>
        </p:nvGrpSpPr>
        <p:grpSpPr>
          <a:xfrm>
            <a:off x="0" y="5380037"/>
            <a:ext cx="9144000" cy="1516063"/>
            <a:chOff x="0" y="5341937"/>
            <a:chExt cx="9144000" cy="1516063"/>
          </a:xfrm>
        </p:grpSpPr>
        <p:pic>
          <p:nvPicPr>
            <p:cNvPr id="6" name="Picture 5" descr="ÐÐ¾ÑÐ¾Ð¶ÐµÐµ Ð¸Ð·Ð¾Ð±ÑÐ°Ð¶ÐµÐ½Ð¸Ðµ">
              <a:extLst>
                <a:ext uri="{FF2B5EF4-FFF2-40B4-BE49-F238E27FC236}">
                  <a16:creationId xmlns:a16="http://schemas.microsoft.com/office/drawing/2014/main" id="{996E4905-161E-440E-B452-1132D8E068D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https://mir-s3-cdn-cf.behance.net/project_modules/disp/22f8fe33889697.5605ea4c1cb4e.jpg">
              <a:extLst>
                <a:ext uri="{FF2B5EF4-FFF2-40B4-BE49-F238E27FC236}">
                  <a16:creationId xmlns:a16="http://schemas.microsoft.com/office/drawing/2014/main" id="{B97F8893-23F1-4A49-A7C6-3976563ABF8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D5F661E7-14B7-4DED-B101-B7BA086F57BD}"/>
              </a:ext>
            </a:extLst>
          </p:cNvPr>
          <p:cNvSpPr>
            <a:spLocks noGrp="1"/>
          </p:cNvSpPr>
          <p:nvPr>
            <p:ph type="title"/>
          </p:nvPr>
        </p:nvSpPr>
        <p:spPr/>
        <p:txBody>
          <a:bodyPr>
            <a:normAutofit/>
          </a:bodyPr>
          <a:lstStyle/>
          <a:p>
            <a:r>
              <a:rPr lang="en-GB" dirty="0">
                <a:solidFill>
                  <a:schemeClr val="accent2"/>
                </a:solidFill>
              </a:rPr>
              <a:t>Using locals as ambassadors: how to create a true experience</a:t>
            </a:r>
            <a:endParaRPr lang="en-US" dirty="0">
              <a:solidFill>
                <a:schemeClr val="accent2"/>
              </a:solidFill>
            </a:endParaRPr>
          </a:p>
        </p:txBody>
      </p:sp>
      <p:sp>
        <p:nvSpPr>
          <p:cNvPr id="3" name="Content Placeholder 2">
            <a:extLst>
              <a:ext uri="{FF2B5EF4-FFF2-40B4-BE49-F238E27FC236}">
                <a16:creationId xmlns:a16="http://schemas.microsoft.com/office/drawing/2014/main" id="{81DD4C3A-54D4-4C72-AF76-6B37C3686A84}"/>
              </a:ext>
            </a:extLst>
          </p:cNvPr>
          <p:cNvSpPr>
            <a:spLocks noGrp="1"/>
          </p:cNvSpPr>
          <p:nvPr>
            <p:ph idx="1"/>
          </p:nvPr>
        </p:nvSpPr>
        <p:spPr/>
        <p:txBody>
          <a:bodyPr>
            <a:normAutofit/>
          </a:bodyPr>
          <a:lstStyle/>
          <a:p>
            <a:pPr marL="0" indent="0" algn="just">
              <a:buNone/>
            </a:pPr>
            <a:r>
              <a:rPr lang="en-GB" sz="2800" dirty="0"/>
              <a:t>The lecture revolves around definitions and examples that may help tourism professionals to understand the new tourism trends emerging. In the first part of this chapter, we will </a:t>
            </a:r>
            <a:r>
              <a:rPr lang="en-GB" sz="2800" dirty="0" err="1"/>
              <a:t>presentthree</a:t>
            </a:r>
            <a:r>
              <a:rPr lang="en-GB" sz="2800" dirty="0"/>
              <a:t> forms </a:t>
            </a:r>
            <a:r>
              <a:rPr lang="en-GB" sz="2800" dirty="0" err="1"/>
              <a:t>ofaccommodations</a:t>
            </a:r>
            <a:r>
              <a:rPr lang="en-GB" sz="2800" dirty="0"/>
              <a:t>: B&amp;B, guesthouses and </a:t>
            </a:r>
            <a:r>
              <a:rPr lang="en-GB" sz="2800" dirty="0" err="1"/>
              <a:t>gites</a:t>
            </a:r>
            <a:r>
              <a:rPr lang="en-GB" sz="2800" dirty="0"/>
              <a:t> and a summary </a:t>
            </a:r>
            <a:r>
              <a:rPr lang="en-GB" sz="2800" dirty="0" err="1"/>
              <a:t>ofthe</a:t>
            </a:r>
            <a:r>
              <a:rPr lang="en-GB" sz="2800" dirty="0"/>
              <a:t> main differences between these three kinds of accommodation. </a:t>
            </a:r>
          </a:p>
        </p:txBody>
      </p:sp>
    </p:spTree>
    <p:extLst>
      <p:ext uri="{BB962C8B-B14F-4D97-AF65-F5344CB8AC3E}">
        <p14:creationId xmlns:p14="http://schemas.microsoft.com/office/powerpoint/2010/main" val="36407015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D290BA49-0068-4EB1-834A-08E4B123F352}"/>
              </a:ext>
            </a:extLst>
          </p:cNvPr>
          <p:cNvGrpSpPr/>
          <p:nvPr/>
        </p:nvGrpSpPr>
        <p:grpSpPr>
          <a:xfrm>
            <a:off x="0" y="5380037"/>
            <a:ext cx="9144000" cy="1516063"/>
            <a:chOff x="0" y="5341937"/>
            <a:chExt cx="9144000" cy="1516063"/>
          </a:xfrm>
        </p:grpSpPr>
        <p:pic>
          <p:nvPicPr>
            <p:cNvPr id="6" name="Picture 5" descr="ÐÐ¾ÑÐ¾Ð¶ÐµÐµ Ð¸Ð·Ð¾Ð±ÑÐ°Ð¶ÐµÐ½Ð¸Ðµ">
              <a:extLst>
                <a:ext uri="{FF2B5EF4-FFF2-40B4-BE49-F238E27FC236}">
                  <a16:creationId xmlns:a16="http://schemas.microsoft.com/office/drawing/2014/main" id="{996E4905-161E-440E-B452-1132D8E068D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https://mir-s3-cdn-cf.behance.net/project_modules/disp/22f8fe33889697.5605ea4c1cb4e.jpg">
              <a:extLst>
                <a:ext uri="{FF2B5EF4-FFF2-40B4-BE49-F238E27FC236}">
                  <a16:creationId xmlns:a16="http://schemas.microsoft.com/office/drawing/2014/main" id="{B97F8893-23F1-4A49-A7C6-3976563ABF8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D5F661E7-14B7-4DED-B101-B7BA086F57BD}"/>
              </a:ext>
            </a:extLst>
          </p:cNvPr>
          <p:cNvSpPr>
            <a:spLocks noGrp="1"/>
          </p:cNvSpPr>
          <p:nvPr>
            <p:ph type="title"/>
          </p:nvPr>
        </p:nvSpPr>
        <p:spPr/>
        <p:txBody>
          <a:bodyPr>
            <a:normAutofit/>
          </a:bodyPr>
          <a:lstStyle/>
          <a:p>
            <a:r>
              <a:rPr lang="en-GB" dirty="0">
                <a:solidFill>
                  <a:schemeClr val="accent2"/>
                </a:solidFill>
              </a:rPr>
              <a:t>Using locals as ambassadors: how to create a true experience</a:t>
            </a:r>
            <a:endParaRPr lang="en-US" dirty="0">
              <a:solidFill>
                <a:schemeClr val="accent2"/>
              </a:solidFill>
            </a:endParaRPr>
          </a:p>
        </p:txBody>
      </p:sp>
      <p:sp>
        <p:nvSpPr>
          <p:cNvPr id="3" name="Content Placeholder 2">
            <a:extLst>
              <a:ext uri="{FF2B5EF4-FFF2-40B4-BE49-F238E27FC236}">
                <a16:creationId xmlns:a16="http://schemas.microsoft.com/office/drawing/2014/main" id="{81DD4C3A-54D4-4C72-AF76-6B37C3686A84}"/>
              </a:ext>
            </a:extLst>
          </p:cNvPr>
          <p:cNvSpPr>
            <a:spLocks noGrp="1"/>
          </p:cNvSpPr>
          <p:nvPr>
            <p:ph idx="1"/>
          </p:nvPr>
        </p:nvSpPr>
        <p:spPr/>
        <p:txBody>
          <a:bodyPr>
            <a:normAutofit/>
          </a:bodyPr>
          <a:lstStyle/>
          <a:p>
            <a:pPr marL="0" indent="0" algn="just">
              <a:buNone/>
            </a:pPr>
            <a:r>
              <a:rPr lang="en-GB" sz="2800" dirty="0"/>
              <a:t>The second part introduces the role of local guides and the different types </a:t>
            </a:r>
            <a:r>
              <a:rPr lang="en-GB" sz="2800" dirty="0" err="1"/>
              <a:t>oftourism</a:t>
            </a:r>
            <a:r>
              <a:rPr lang="en-GB" sz="2800" dirty="0"/>
              <a:t> guides. The last part gives examples of three significant new tourism trends within postmodern society, </a:t>
            </a:r>
            <a:r>
              <a:rPr lang="en-GB" sz="2800" dirty="0" err="1"/>
              <a:t>couchsurfing</a:t>
            </a:r>
            <a:r>
              <a:rPr lang="en-GB" sz="2800" dirty="0"/>
              <a:t>, </a:t>
            </a:r>
            <a:r>
              <a:rPr lang="en-GB" sz="2800" dirty="0" err="1"/>
              <a:t>wwoofing</a:t>
            </a:r>
            <a:r>
              <a:rPr lang="en-GB" sz="2800" dirty="0"/>
              <a:t> and home swapping, that tourism professionals should take into account in their tourism offers.</a:t>
            </a:r>
          </a:p>
        </p:txBody>
      </p:sp>
    </p:spTree>
    <p:extLst>
      <p:ext uri="{BB962C8B-B14F-4D97-AF65-F5344CB8AC3E}">
        <p14:creationId xmlns:p14="http://schemas.microsoft.com/office/powerpoint/2010/main" val="27686134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D290BA49-0068-4EB1-834A-08E4B123F352}"/>
              </a:ext>
            </a:extLst>
          </p:cNvPr>
          <p:cNvGrpSpPr/>
          <p:nvPr/>
        </p:nvGrpSpPr>
        <p:grpSpPr>
          <a:xfrm>
            <a:off x="0" y="5380037"/>
            <a:ext cx="9144000" cy="1516063"/>
            <a:chOff x="0" y="5341937"/>
            <a:chExt cx="9144000" cy="1516063"/>
          </a:xfrm>
        </p:grpSpPr>
        <p:pic>
          <p:nvPicPr>
            <p:cNvPr id="6" name="Picture 5" descr="ÐÐ¾ÑÐ¾Ð¶ÐµÐµ Ð¸Ð·Ð¾Ð±ÑÐ°Ð¶ÐµÐ½Ð¸Ðµ">
              <a:extLst>
                <a:ext uri="{FF2B5EF4-FFF2-40B4-BE49-F238E27FC236}">
                  <a16:creationId xmlns:a16="http://schemas.microsoft.com/office/drawing/2014/main" id="{996E4905-161E-440E-B452-1132D8E068D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https://mir-s3-cdn-cf.behance.net/project_modules/disp/22f8fe33889697.5605ea4c1cb4e.jpg">
              <a:extLst>
                <a:ext uri="{FF2B5EF4-FFF2-40B4-BE49-F238E27FC236}">
                  <a16:creationId xmlns:a16="http://schemas.microsoft.com/office/drawing/2014/main" id="{B97F8893-23F1-4A49-A7C6-3976563ABF8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D5F661E7-14B7-4DED-B101-B7BA086F57BD}"/>
              </a:ext>
            </a:extLst>
          </p:cNvPr>
          <p:cNvSpPr>
            <a:spLocks noGrp="1"/>
          </p:cNvSpPr>
          <p:nvPr>
            <p:ph type="title"/>
          </p:nvPr>
        </p:nvSpPr>
        <p:spPr/>
        <p:txBody>
          <a:bodyPr>
            <a:normAutofit/>
          </a:bodyPr>
          <a:lstStyle/>
          <a:p>
            <a:r>
              <a:rPr lang="en-GB" dirty="0">
                <a:solidFill>
                  <a:schemeClr val="accent2"/>
                </a:solidFill>
              </a:rPr>
              <a:t>Using locals as ambassadors: how to create a true experience</a:t>
            </a:r>
            <a:endParaRPr lang="en-US" dirty="0">
              <a:solidFill>
                <a:schemeClr val="accent2"/>
              </a:solidFill>
            </a:endParaRPr>
          </a:p>
        </p:txBody>
      </p:sp>
      <p:sp>
        <p:nvSpPr>
          <p:cNvPr id="3" name="Content Placeholder 2">
            <a:extLst>
              <a:ext uri="{FF2B5EF4-FFF2-40B4-BE49-F238E27FC236}">
                <a16:creationId xmlns:a16="http://schemas.microsoft.com/office/drawing/2014/main" id="{81DD4C3A-54D4-4C72-AF76-6B37C3686A84}"/>
              </a:ext>
            </a:extLst>
          </p:cNvPr>
          <p:cNvSpPr>
            <a:spLocks noGrp="1"/>
          </p:cNvSpPr>
          <p:nvPr>
            <p:ph idx="1"/>
          </p:nvPr>
        </p:nvSpPr>
        <p:spPr/>
        <p:txBody>
          <a:bodyPr>
            <a:normAutofit fontScale="92500"/>
          </a:bodyPr>
          <a:lstStyle/>
          <a:p>
            <a:pPr marL="0" indent="0" algn="just">
              <a:buNone/>
            </a:pPr>
            <a:r>
              <a:rPr lang="en-GB" sz="2800" dirty="0"/>
              <a:t>After completing this chapter, readers should be able to:</a:t>
            </a:r>
          </a:p>
          <a:p>
            <a:pPr algn="just"/>
            <a:r>
              <a:rPr lang="en-GB" sz="2800" dirty="0"/>
              <a:t>Understand the role of locals in creating a true tourism experience. </a:t>
            </a:r>
          </a:p>
          <a:p>
            <a:pPr algn="just"/>
            <a:r>
              <a:rPr lang="en-GB" sz="2800" dirty="0"/>
              <a:t>Know the main differences between types of accommodation </a:t>
            </a:r>
          </a:p>
          <a:p>
            <a:pPr algn="just"/>
            <a:r>
              <a:rPr lang="en-GB" sz="2800" dirty="0"/>
              <a:t>Understand the role of local guides and distinguish between different kinds of local guides. </a:t>
            </a:r>
          </a:p>
          <a:p>
            <a:pPr algn="just"/>
            <a:r>
              <a:rPr lang="en-GB" sz="2800" dirty="0"/>
              <a:t>Understand the new tourism trends emerging within the postmodern society.</a:t>
            </a:r>
          </a:p>
        </p:txBody>
      </p:sp>
    </p:spTree>
    <p:extLst>
      <p:ext uri="{BB962C8B-B14F-4D97-AF65-F5344CB8AC3E}">
        <p14:creationId xmlns:p14="http://schemas.microsoft.com/office/powerpoint/2010/main" val="7916813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D290BA49-0068-4EB1-834A-08E4B123F352}"/>
              </a:ext>
            </a:extLst>
          </p:cNvPr>
          <p:cNvGrpSpPr/>
          <p:nvPr/>
        </p:nvGrpSpPr>
        <p:grpSpPr>
          <a:xfrm>
            <a:off x="0" y="5380037"/>
            <a:ext cx="9144000" cy="1516063"/>
            <a:chOff x="0" y="5341937"/>
            <a:chExt cx="9144000" cy="1516063"/>
          </a:xfrm>
        </p:grpSpPr>
        <p:pic>
          <p:nvPicPr>
            <p:cNvPr id="6" name="Picture 5" descr="ÐÐ¾ÑÐ¾Ð¶ÐµÐµ Ð¸Ð·Ð¾Ð±ÑÐ°Ð¶ÐµÐ½Ð¸Ðµ">
              <a:extLst>
                <a:ext uri="{FF2B5EF4-FFF2-40B4-BE49-F238E27FC236}">
                  <a16:creationId xmlns:a16="http://schemas.microsoft.com/office/drawing/2014/main" id="{996E4905-161E-440E-B452-1132D8E068D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https://mir-s3-cdn-cf.behance.net/project_modules/disp/22f8fe33889697.5605ea4c1cb4e.jpg">
              <a:extLst>
                <a:ext uri="{FF2B5EF4-FFF2-40B4-BE49-F238E27FC236}">
                  <a16:creationId xmlns:a16="http://schemas.microsoft.com/office/drawing/2014/main" id="{B97F8893-23F1-4A49-A7C6-3976563ABF8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D5F661E7-14B7-4DED-B101-B7BA086F57BD}"/>
              </a:ext>
            </a:extLst>
          </p:cNvPr>
          <p:cNvSpPr>
            <a:spLocks noGrp="1"/>
          </p:cNvSpPr>
          <p:nvPr>
            <p:ph type="title"/>
          </p:nvPr>
        </p:nvSpPr>
        <p:spPr/>
        <p:txBody>
          <a:bodyPr>
            <a:normAutofit fontScale="90000"/>
          </a:bodyPr>
          <a:lstStyle/>
          <a:p>
            <a:r>
              <a:rPr lang="en-US" dirty="0">
                <a:solidFill>
                  <a:schemeClr val="accent2"/>
                </a:solidFill>
              </a:rPr>
              <a:t>The final topic</a:t>
            </a:r>
            <a:br>
              <a:rPr lang="en-US" dirty="0">
                <a:solidFill>
                  <a:schemeClr val="accent2"/>
                </a:solidFill>
              </a:rPr>
            </a:br>
            <a:r>
              <a:rPr lang="en-US" dirty="0">
                <a:solidFill>
                  <a:schemeClr val="accent2"/>
                </a:solidFill>
              </a:rPr>
              <a:t>Alternative methodologies for studying the tourism experience. </a:t>
            </a:r>
          </a:p>
        </p:txBody>
      </p:sp>
      <p:sp>
        <p:nvSpPr>
          <p:cNvPr id="3" name="Content Placeholder 2">
            <a:extLst>
              <a:ext uri="{FF2B5EF4-FFF2-40B4-BE49-F238E27FC236}">
                <a16:creationId xmlns:a16="http://schemas.microsoft.com/office/drawing/2014/main" id="{81DD4C3A-54D4-4C72-AF76-6B37C3686A84}"/>
              </a:ext>
            </a:extLst>
          </p:cNvPr>
          <p:cNvSpPr>
            <a:spLocks noGrp="1"/>
          </p:cNvSpPr>
          <p:nvPr>
            <p:ph idx="1"/>
          </p:nvPr>
        </p:nvSpPr>
        <p:spPr/>
        <p:txBody>
          <a:bodyPr>
            <a:normAutofit/>
          </a:bodyPr>
          <a:lstStyle/>
          <a:p>
            <a:pPr marL="0" indent="0" algn="just">
              <a:buNone/>
            </a:pPr>
            <a:r>
              <a:rPr lang="en-GB" sz="2800" dirty="0"/>
              <a:t>Introduction:</a:t>
            </a:r>
          </a:p>
          <a:p>
            <a:pPr algn="just"/>
            <a:r>
              <a:rPr lang="en-GB" sz="2800" dirty="0"/>
              <a:t>This lecture discusses the research methods in the field of consumer behaviour and tourism studies. It offers both basic and advanced methodologies intended to serve academics, students, and tourism professionals. </a:t>
            </a:r>
          </a:p>
        </p:txBody>
      </p:sp>
    </p:spTree>
    <p:extLst>
      <p:ext uri="{BB962C8B-B14F-4D97-AF65-F5344CB8AC3E}">
        <p14:creationId xmlns:p14="http://schemas.microsoft.com/office/powerpoint/2010/main" val="42211671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D290BA49-0068-4EB1-834A-08E4B123F352}"/>
              </a:ext>
            </a:extLst>
          </p:cNvPr>
          <p:cNvGrpSpPr/>
          <p:nvPr/>
        </p:nvGrpSpPr>
        <p:grpSpPr>
          <a:xfrm>
            <a:off x="0" y="5380037"/>
            <a:ext cx="9144000" cy="1516063"/>
            <a:chOff x="0" y="5341937"/>
            <a:chExt cx="9144000" cy="1516063"/>
          </a:xfrm>
        </p:grpSpPr>
        <p:pic>
          <p:nvPicPr>
            <p:cNvPr id="6" name="Picture 5" descr="ÐÐ¾ÑÐ¾Ð¶ÐµÐµ Ð¸Ð·Ð¾Ð±ÑÐ°Ð¶ÐµÐ½Ð¸Ðµ">
              <a:extLst>
                <a:ext uri="{FF2B5EF4-FFF2-40B4-BE49-F238E27FC236}">
                  <a16:creationId xmlns:a16="http://schemas.microsoft.com/office/drawing/2014/main" id="{996E4905-161E-440E-B452-1132D8E068D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https://mir-s3-cdn-cf.behance.net/project_modules/disp/22f8fe33889697.5605ea4c1cb4e.jpg">
              <a:extLst>
                <a:ext uri="{FF2B5EF4-FFF2-40B4-BE49-F238E27FC236}">
                  <a16:creationId xmlns:a16="http://schemas.microsoft.com/office/drawing/2014/main" id="{B97F8893-23F1-4A49-A7C6-3976563ABF8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D5F661E7-14B7-4DED-B101-B7BA086F57BD}"/>
              </a:ext>
            </a:extLst>
          </p:cNvPr>
          <p:cNvSpPr>
            <a:spLocks noGrp="1"/>
          </p:cNvSpPr>
          <p:nvPr>
            <p:ph type="title"/>
          </p:nvPr>
        </p:nvSpPr>
        <p:spPr/>
        <p:txBody>
          <a:bodyPr/>
          <a:lstStyle/>
          <a:p>
            <a:r>
              <a:rPr lang="en-GB" dirty="0">
                <a:solidFill>
                  <a:schemeClr val="accent2"/>
                </a:solidFill>
              </a:rPr>
              <a:t>Introduction</a:t>
            </a:r>
            <a:endParaRPr lang="en-US" dirty="0">
              <a:solidFill>
                <a:schemeClr val="accent2"/>
              </a:solidFill>
            </a:endParaRPr>
          </a:p>
        </p:txBody>
      </p:sp>
      <p:sp>
        <p:nvSpPr>
          <p:cNvPr id="3" name="Content Placeholder 2">
            <a:extLst>
              <a:ext uri="{FF2B5EF4-FFF2-40B4-BE49-F238E27FC236}">
                <a16:creationId xmlns:a16="http://schemas.microsoft.com/office/drawing/2014/main" id="{81DD4C3A-54D4-4C72-AF76-6B37C3686A84}"/>
              </a:ext>
            </a:extLst>
          </p:cNvPr>
          <p:cNvSpPr>
            <a:spLocks noGrp="1"/>
          </p:cNvSpPr>
          <p:nvPr>
            <p:ph idx="1"/>
          </p:nvPr>
        </p:nvSpPr>
        <p:spPr/>
        <p:txBody>
          <a:bodyPr>
            <a:normAutofit/>
          </a:bodyPr>
          <a:lstStyle/>
          <a:p>
            <a:pPr algn="just"/>
            <a:r>
              <a:rPr lang="en-GB" sz="2800" dirty="0"/>
              <a:t>The lecture begins with a </a:t>
            </a:r>
            <a:r>
              <a:rPr lang="en-GB" sz="2800" dirty="0" err="1"/>
              <a:t>briefoverview</a:t>
            </a:r>
            <a:r>
              <a:rPr lang="en-GB" sz="2800" dirty="0"/>
              <a:t> of quantitative and qualitative methods in the marketing and the tourism fields and continues with detailed discussions of current thought and practices in qualitative research and data collection methods such as in-depth interviews, surveys via the Internet and mobile phones, projective techniques, ethnography, </a:t>
            </a:r>
            <a:r>
              <a:rPr lang="en-GB" sz="2800" dirty="0" err="1"/>
              <a:t>netnography</a:t>
            </a:r>
            <a:r>
              <a:rPr lang="en-GB" sz="2800" dirty="0"/>
              <a:t>, etc.</a:t>
            </a:r>
            <a:endParaRPr lang="en-US" sz="2800" dirty="0"/>
          </a:p>
        </p:txBody>
      </p:sp>
    </p:spTree>
    <p:extLst>
      <p:ext uri="{BB962C8B-B14F-4D97-AF65-F5344CB8AC3E}">
        <p14:creationId xmlns:p14="http://schemas.microsoft.com/office/powerpoint/2010/main" val="18563800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D290BA49-0068-4EB1-834A-08E4B123F352}"/>
              </a:ext>
            </a:extLst>
          </p:cNvPr>
          <p:cNvGrpSpPr/>
          <p:nvPr/>
        </p:nvGrpSpPr>
        <p:grpSpPr>
          <a:xfrm>
            <a:off x="0" y="5380037"/>
            <a:ext cx="9144000" cy="1516063"/>
            <a:chOff x="0" y="5341937"/>
            <a:chExt cx="9144000" cy="1516063"/>
          </a:xfrm>
        </p:grpSpPr>
        <p:pic>
          <p:nvPicPr>
            <p:cNvPr id="6" name="Picture 5" descr="ÐÐ¾ÑÐ¾Ð¶ÐµÐµ Ð¸Ð·Ð¾Ð±ÑÐ°Ð¶ÐµÐ½Ð¸Ðµ">
              <a:extLst>
                <a:ext uri="{FF2B5EF4-FFF2-40B4-BE49-F238E27FC236}">
                  <a16:creationId xmlns:a16="http://schemas.microsoft.com/office/drawing/2014/main" id="{996E4905-161E-440E-B452-1132D8E068D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https://mir-s3-cdn-cf.behance.net/project_modules/disp/22f8fe33889697.5605ea4c1cb4e.jpg">
              <a:extLst>
                <a:ext uri="{FF2B5EF4-FFF2-40B4-BE49-F238E27FC236}">
                  <a16:creationId xmlns:a16="http://schemas.microsoft.com/office/drawing/2014/main" id="{B97F8893-23F1-4A49-A7C6-3976563ABF8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D5F661E7-14B7-4DED-B101-B7BA086F57BD}"/>
              </a:ext>
            </a:extLst>
          </p:cNvPr>
          <p:cNvSpPr>
            <a:spLocks noGrp="1"/>
          </p:cNvSpPr>
          <p:nvPr>
            <p:ph type="title"/>
          </p:nvPr>
        </p:nvSpPr>
        <p:spPr/>
        <p:txBody>
          <a:bodyPr/>
          <a:lstStyle/>
          <a:p>
            <a:r>
              <a:rPr lang="en-GB" dirty="0">
                <a:solidFill>
                  <a:schemeClr val="accent2"/>
                </a:solidFill>
              </a:rPr>
              <a:t>After studying this lecture, students should be able to:</a:t>
            </a:r>
            <a:endParaRPr lang="en-US" dirty="0">
              <a:solidFill>
                <a:schemeClr val="accent2"/>
              </a:solidFill>
            </a:endParaRPr>
          </a:p>
        </p:txBody>
      </p:sp>
      <p:sp>
        <p:nvSpPr>
          <p:cNvPr id="3" name="Content Placeholder 2">
            <a:extLst>
              <a:ext uri="{FF2B5EF4-FFF2-40B4-BE49-F238E27FC236}">
                <a16:creationId xmlns:a16="http://schemas.microsoft.com/office/drawing/2014/main" id="{81DD4C3A-54D4-4C72-AF76-6B37C3686A84}"/>
              </a:ext>
            </a:extLst>
          </p:cNvPr>
          <p:cNvSpPr>
            <a:spLocks noGrp="1"/>
          </p:cNvSpPr>
          <p:nvPr>
            <p:ph idx="1"/>
          </p:nvPr>
        </p:nvSpPr>
        <p:spPr/>
        <p:txBody>
          <a:bodyPr>
            <a:normAutofit/>
          </a:bodyPr>
          <a:lstStyle/>
          <a:p>
            <a:pPr algn="just"/>
            <a:r>
              <a:rPr lang="en-GB" sz="2800" dirty="0"/>
              <a:t>Understand the research topics related to the use of qualitative and quantitative methods. </a:t>
            </a:r>
          </a:p>
          <a:p>
            <a:pPr algn="just"/>
            <a:r>
              <a:rPr lang="en-GB" sz="2800" dirty="0"/>
              <a:t>Know the new methodologies to explore tourists' behaviours and experiences </a:t>
            </a:r>
          </a:p>
          <a:p>
            <a:pPr algn="just"/>
            <a:r>
              <a:rPr lang="en-GB" sz="2800" dirty="0"/>
              <a:t>Understand the importance of using the Internet and multimedia devices as methodology tools.</a:t>
            </a:r>
          </a:p>
          <a:p>
            <a:pPr algn="just"/>
            <a:r>
              <a:rPr lang="en-GB" sz="2800" dirty="0"/>
              <a:t>Explore new and alternative methodologies to understand the paradoxical behaviours of postmodern tourists.</a:t>
            </a:r>
            <a:endParaRPr lang="en-US" sz="2800" dirty="0"/>
          </a:p>
        </p:txBody>
      </p:sp>
    </p:spTree>
    <p:extLst>
      <p:ext uri="{BB962C8B-B14F-4D97-AF65-F5344CB8AC3E}">
        <p14:creationId xmlns:p14="http://schemas.microsoft.com/office/powerpoint/2010/main" val="5133763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D290BA49-0068-4EB1-834A-08E4B123F352}"/>
              </a:ext>
            </a:extLst>
          </p:cNvPr>
          <p:cNvGrpSpPr/>
          <p:nvPr/>
        </p:nvGrpSpPr>
        <p:grpSpPr>
          <a:xfrm>
            <a:off x="0" y="5380037"/>
            <a:ext cx="9144000" cy="1516063"/>
            <a:chOff x="0" y="5341937"/>
            <a:chExt cx="9144000" cy="1516063"/>
          </a:xfrm>
        </p:grpSpPr>
        <p:pic>
          <p:nvPicPr>
            <p:cNvPr id="6" name="Picture 5" descr="ÐÐ¾ÑÐ¾Ð¶ÐµÐµ Ð¸Ð·Ð¾Ð±ÑÐ°Ð¶ÐµÐ½Ð¸Ðµ">
              <a:extLst>
                <a:ext uri="{FF2B5EF4-FFF2-40B4-BE49-F238E27FC236}">
                  <a16:creationId xmlns:a16="http://schemas.microsoft.com/office/drawing/2014/main" id="{996E4905-161E-440E-B452-1132D8E068D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https://mir-s3-cdn-cf.behance.net/project_modules/disp/22f8fe33889697.5605ea4c1cb4e.jpg">
              <a:extLst>
                <a:ext uri="{FF2B5EF4-FFF2-40B4-BE49-F238E27FC236}">
                  <a16:creationId xmlns:a16="http://schemas.microsoft.com/office/drawing/2014/main" id="{B97F8893-23F1-4A49-A7C6-3976563ABF8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D5F661E7-14B7-4DED-B101-B7BA086F57BD}"/>
              </a:ext>
            </a:extLst>
          </p:cNvPr>
          <p:cNvSpPr>
            <a:spLocks noGrp="1"/>
          </p:cNvSpPr>
          <p:nvPr>
            <p:ph type="title"/>
          </p:nvPr>
        </p:nvSpPr>
        <p:spPr/>
        <p:txBody>
          <a:bodyPr/>
          <a:lstStyle/>
          <a:p>
            <a:r>
              <a:rPr lang="en-GB" dirty="0">
                <a:solidFill>
                  <a:schemeClr val="accent2"/>
                </a:solidFill>
              </a:rPr>
              <a:t>The use of traditional qualitative techniques in tourism studies</a:t>
            </a:r>
            <a:endParaRPr lang="en-US" dirty="0">
              <a:solidFill>
                <a:schemeClr val="accent2"/>
              </a:solidFill>
            </a:endParaRPr>
          </a:p>
        </p:txBody>
      </p:sp>
      <p:sp>
        <p:nvSpPr>
          <p:cNvPr id="3" name="Content Placeholder 2">
            <a:extLst>
              <a:ext uri="{FF2B5EF4-FFF2-40B4-BE49-F238E27FC236}">
                <a16:creationId xmlns:a16="http://schemas.microsoft.com/office/drawing/2014/main" id="{81DD4C3A-54D4-4C72-AF76-6B37C3686A84}"/>
              </a:ext>
            </a:extLst>
          </p:cNvPr>
          <p:cNvSpPr>
            <a:spLocks noGrp="1"/>
          </p:cNvSpPr>
          <p:nvPr>
            <p:ph idx="1"/>
          </p:nvPr>
        </p:nvSpPr>
        <p:spPr/>
        <p:txBody>
          <a:bodyPr>
            <a:normAutofit/>
          </a:bodyPr>
          <a:lstStyle/>
          <a:p>
            <a:pPr algn="just"/>
            <a:r>
              <a:rPr lang="en-GB" sz="2800" dirty="0"/>
              <a:t>The main methods by which information about consumers and tourists can be obtained (Stake, 2010; Churchill and </a:t>
            </a:r>
            <a:r>
              <a:rPr lang="en-GB" sz="2800" dirty="0" err="1"/>
              <a:t>Iacobucci</a:t>
            </a:r>
            <a:r>
              <a:rPr lang="en-GB" sz="2800" dirty="0"/>
              <a:t>, 2004; Gordon and </a:t>
            </a:r>
            <a:r>
              <a:rPr lang="en-GB" sz="2800" dirty="0" err="1"/>
              <a:t>Langmaid</a:t>
            </a:r>
            <a:r>
              <a:rPr lang="en-GB" sz="2800" dirty="0"/>
              <a:t>, 1988) may include various qualitative techniques such as: individual depth/intensive interviews, focus group discussion, projective techniques and observation methods.</a:t>
            </a:r>
            <a:endParaRPr lang="en-US" sz="2800" dirty="0"/>
          </a:p>
        </p:txBody>
      </p:sp>
    </p:spTree>
    <p:extLst>
      <p:ext uri="{BB962C8B-B14F-4D97-AF65-F5344CB8AC3E}">
        <p14:creationId xmlns:p14="http://schemas.microsoft.com/office/powerpoint/2010/main" val="336166768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653</TotalTime>
  <Words>1123</Words>
  <Application>Microsoft Office PowerPoint</Application>
  <PresentationFormat>On-screen Show (4:3)</PresentationFormat>
  <Paragraphs>54</Paragraphs>
  <Slides>20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南宁师范大学 Nanning Normal University Department of Tourism &amp; Culture</vt:lpstr>
      <vt:lpstr>Using locals as ambassadors: how to create a true experience</vt:lpstr>
      <vt:lpstr>Using locals as ambassadors: how to create a true experience</vt:lpstr>
      <vt:lpstr>Using locals as ambassadors: how to create a true experience</vt:lpstr>
      <vt:lpstr>Using locals as ambassadors: how to create a true experience</vt:lpstr>
      <vt:lpstr>The final topic Alternative methodologies for studying the tourism experience. </vt:lpstr>
      <vt:lpstr>Introduction</vt:lpstr>
      <vt:lpstr>After studying this lecture, students should be able to:</vt:lpstr>
      <vt:lpstr>The use of traditional qualitative techniques in tourism studies</vt:lpstr>
      <vt:lpstr>Individual depth/intensive interviews in tourism research</vt:lpstr>
      <vt:lpstr>Focus group discussion in tourism research</vt:lpstr>
      <vt:lpstr>There are a variety of projective techniques that have been currently used in research nowadays</vt:lpstr>
      <vt:lpstr>There are a variety of projective techniques that have been currently used in research nowadays</vt:lpstr>
      <vt:lpstr>There are a variety of projective techniques that have been currently used in research nowadays</vt:lpstr>
      <vt:lpstr>There are a variety of projective techniques that have been currently used in research nowadays</vt:lpstr>
      <vt:lpstr>Observation method in tourism research</vt:lpstr>
      <vt:lpstr>Towards new research topics and methods in the tourism field</vt:lpstr>
      <vt:lpstr>Conclusion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Ivan Monich</dc:creator>
  <cp:lastModifiedBy>Ivan Monich</cp:lastModifiedBy>
  <cp:revision>38</cp:revision>
  <dcterms:created xsi:type="dcterms:W3CDTF">2018-10-21T06:32:49Z</dcterms:created>
  <dcterms:modified xsi:type="dcterms:W3CDTF">2019-12-15T13:50:17Z</dcterms:modified>
</cp:coreProperties>
</file>