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11"/>
  </p:notesMasterIdLst>
  <p:sldIdLst>
    <p:sldId id="289" r:id="rId2"/>
    <p:sldId id="503" r:id="rId3"/>
    <p:sldId id="507" r:id="rId4"/>
    <p:sldId id="516" r:id="rId5"/>
    <p:sldId id="518" r:id="rId6"/>
    <p:sldId id="522" r:id="rId7"/>
    <p:sldId id="523" r:id="rId8"/>
    <p:sldId id="524" r:id="rId9"/>
    <p:sldId id="525" r:id="rId10"/>
    <p:sldId id="526" r:id="rId11"/>
    <p:sldId id="527" r:id="rId12"/>
    <p:sldId id="528" r:id="rId13"/>
    <p:sldId id="529" r:id="rId14"/>
    <p:sldId id="530" r:id="rId15"/>
    <p:sldId id="531" r:id="rId16"/>
    <p:sldId id="532" r:id="rId17"/>
    <p:sldId id="533" r:id="rId18"/>
    <p:sldId id="534" r:id="rId19"/>
    <p:sldId id="535" r:id="rId20"/>
    <p:sldId id="536" r:id="rId21"/>
    <p:sldId id="537" r:id="rId22"/>
    <p:sldId id="538" r:id="rId23"/>
    <p:sldId id="539" r:id="rId24"/>
    <p:sldId id="540" r:id="rId25"/>
    <p:sldId id="541" r:id="rId26"/>
    <p:sldId id="542" r:id="rId27"/>
    <p:sldId id="543" r:id="rId28"/>
    <p:sldId id="544" r:id="rId29"/>
    <p:sldId id="545" r:id="rId30"/>
    <p:sldId id="546" r:id="rId31"/>
    <p:sldId id="547" r:id="rId32"/>
    <p:sldId id="548" r:id="rId33"/>
    <p:sldId id="549" r:id="rId34"/>
    <p:sldId id="550" r:id="rId35"/>
    <p:sldId id="565" r:id="rId36"/>
    <p:sldId id="551" r:id="rId37"/>
    <p:sldId id="552" r:id="rId38"/>
    <p:sldId id="553" r:id="rId39"/>
    <p:sldId id="554" r:id="rId40"/>
    <p:sldId id="555" r:id="rId41"/>
    <p:sldId id="556" r:id="rId42"/>
    <p:sldId id="557" r:id="rId43"/>
    <p:sldId id="558" r:id="rId44"/>
    <p:sldId id="566" r:id="rId45"/>
    <p:sldId id="582" r:id="rId46"/>
    <p:sldId id="567" r:id="rId47"/>
    <p:sldId id="568" r:id="rId48"/>
    <p:sldId id="569" r:id="rId49"/>
    <p:sldId id="570" r:id="rId50"/>
    <p:sldId id="571" r:id="rId51"/>
    <p:sldId id="572" r:id="rId52"/>
    <p:sldId id="573" r:id="rId53"/>
    <p:sldId id="574" r:id="rId54"/>
    <p:sldId id="575" r:id="rId55"/>
    <p:sldId id="576" r:id="rId56"/>
    <p:sldId id="577" r:id="rId57"/>
    <p:sldId id="578" r:id="rId58"/>
    <p:sldId id="579" r:id="rId59"/>
    <p:sldId id="580" r:id="rId60"/>
    <p:sldId id="581" r:id="rId61"/>
    <p:sldId id="559" r:id="rId62"/>
    <p:sldId id="560" r:id="rId63"/>
    <p:sldId id="561" r:id="rId64"/>
    <p:sldId id="562" r:id="rId65"/>
    <p:sldId id="563" r:id="rId66"/>
    <p:sldId id="564" r:id="rId67"/>
    <p:sldId id="583" r:id="rId68"/>
    <p:sldId id="584" r:id="rId69"/>
    <p:sldId id="585" r:id="rId70"/>
    <p:sldId id="586" r:id="rId71"/>
    <p:sldId id="587" r:id="rId72"/>
    <p:sldId id="588" r:id="rId73"/>
    <p:sldId id="589" r:id="rId74"/>
    <p:sldId id="590" r:id="rId75"/>
    <p:sldId id="591" r:id="rId76"/>
    <p:sldId id="592" r:id="rId77"/>
    <p:sldId id="593" r:id="rId78"/>
    <p:sldId id="595" r:id="rId79"/>
    <p:sldId id="596" r:id="rId80"/>
    <p:sldId id="594" r:id="rId81"/>
    <p:sldId id="597" r:id="rId82"/>
    <p:sldId id="598" r:id="rId83"/>
    <p:sldId id="599" r:id="rId84"/>
    <p:sldId id="600" r:id="rId85"/>
    <p:sldId id="601" r:id="rId86"/>
    <p:sldId id="602" r:id="rId87"/>
    <p:sldId id="629" r:id="rId88"/>
    <p:sldId id="603" r:id="rId89"/>
    <p:sldId id="604" r:id="rId90"/>
    <p:sldId id="605" r:id="rId91"/>
    <p:sldId id="606" r:id="rId92"/>
    <p:sldId id="607" r:id="rId93"/>
    <p:sldId id="608" r:id="rId94"/>
    <p:sldId id="609" r:id="rId95"/>
    <p:sldId id="610" r:id="rId96"/>
    <p:sldId id="611" r:id="rId97"/>
    <p:sldId id="612" r:id="rId98"/>
    <p:sldId id="613" r:id="rId99"/>
    <p:sldId id="614" r:id="rId100"/>
    <p:sldId id="615" r:id="rId101"/>
    <p:sldId id="616" r:id="rId102"/>
    <p:sldId id="617" r:id="rId103"/>
    <p:sldId id="618" r:id="rId104"/>
    <p:sldId id="619" r:id="rId105"/>
    <p:sldId id="620" r:id="rId106"/>
    <p:sldId id="621" r:id="rId107"/>
    <p:sldId id="622" r:id="rId108"/>
    <p:sldId id="624" r:id="rId109"/>
    <p:sldId id="623" r:id="rId1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1272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7061122-A243-4723-A6CC-A314CFB9DFAB}" v="1" dt="2019-03-26T07:52:36.62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86306" autoAdjust="0"/>
  </p:normalViewPr>
  <p:slideViewPr>
    <p:cSldViewPr snapToGrid="0" snapToObjects="1">
      <p:cViewPr varScale="1">
        <p:scale>
          <a:sx n="67" d="100"/>
          <a:sy n="67" d="100"/>
        </p:scale>
        <p:origin x="1284" y="4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microsoft.com/office/2015/10/relationships/revisionInfo" Target="revisionInfo.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presProps" Target="pres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viewProps" Target="viewProp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microsoft.com/office/2016/11/relationships/changesInfo" Target="changesInfos/changesInfo1.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notesMaster" Target="notesMasters/notesMaster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van Monich" userId="df37b809a6939972" providerId="LiveId" clId="{A7061122-A243-4723-A6CC-A314CFB9DFAB}"/>
    <pc:docChg chg="custSel addSld delSld modSld">
      <pc:chgData name="Ivan Monich" userId="df37b809a6939972" providerId="LiveId" clId="{A7061122-A243-4723-A6CC-A314CFB9DFAB}" dt="2019-05-19T00:26:52.344" v="18" actId="1076"/>
      <pc:docMkLst>
        <pc:docMk/>
      </pc:docMkLst>
      <pc:sldChg chg="modSp">
        <pc:chgData name="Ivan Monich" userId="df37b809a6939972" providerId="LiveId" clId="{A7061122-A243-4723-A6CC-A314CFB9DFAB}" dt="2019-05-19T00:26:52.344" v="18" actId="1076"/>
        <pc:sldMkLst>
          <pc:docMk/>
          <pc:sldMk cId="4119060993" sldId="597"/>
        </pc:sldMkLst>
        <pc:spChg chg="mod">
          <ac:chgData name="Ivan Monich" userId="df37b809a6939972" providerId="LiveId" clId="{A7061122-A243-4723-A6CC-A314CFB9DFAB}" dt="2019-05-19T00:26:52.344" v="18" actId="1076"/>
          <ac:spMkLst>
            <pc:docMk/>
            <pc:sldMk cId="4119060993" sldId="597"/>
            <ac:spMk id="4" creationId="{3B41F02F-4702-4AA7-94CD-FB136E344085}"/>
          </ac:spMkLst>
        </pc:spChg>
      </pc:sldChg>
      <pc:sldChg chg="modSp add">
        <pc:chgData name="Ivan Monich" userId="df37b809a6939972" providerId="LiveId" clId="{A7061122-A243-4723-A6CC-A314CFB9DFAB}" dt="2019-03-26T07:52:44.600" v="12" actId="20577"/>
        <pc:sldMkLst>
          <pc:docMk/>
          <pc:sldMk cId="2863291983" sldId="629"/>
        </pc:sldMkLst>
        <pc:spChg chg="mod">
          <ac:chgData name="Ivan Monich" userId="df37b809a6939972" providerId="LiveId" clId="{A7061122-A243-4723-A6CC-A314CFB9DFAB}" dt="2019-03-26T07:52:44.600" v="12" actId="20577"/>
          <ac:spMkLst>
            <pc:docMk/>
            <pc:sldMk cId="2863291983" sldId="629"/>
            <ac:spMk id="2" creationId="{44DD41F0-F0F3-461F-8FB9-261E10982560}"/>
          </ac:spMkLst>
        </pc:spChg>
        <pc:spChg chg="mod">
          <ac:chgData name="Ivan Monich" userId="df37b809a6939972" providerId="LiveId" clId="{A7061122-A243-4723-A6CC-A314CFB9DFAB}" dt="2019-03-26T07:52:38.918" v="1" actId="20577"/>
          <ac:spMkLst>
            <pc:docMk/>
            <pc:sldMk cId="2863291983" sldId="629"/>
            <ac:spMk id="4" creationId="{3B41F02F-4702-4AA7-94CD-FB136E344085}"/>
          </ac:spMkLst>
        </pc:spChg>
      </pc:sldChg>
    </pc:docChg>
  </pc:docChgLst>
  <pc:docChgLst>
    <pc:chgData name="Ivan Monich" userId="df37b809a6939972" providerId="LiveId" clId="{72C7067B-84C2-46B3-9202-D58759685484}"/>
    <pc:docChg chg="undo custSel addSld delSld modSld">
      <pc:chgData name="Ivan Monich" userId="df37b809a6939972" providerId="LiveId" clId="{72C7067B-84C2-46B3-9202-D58759685484}" dt="2019-03-19T06:22:07.145" v="1266" actId="20577"/>
      <pc:docMkLst>
        <pc:docMk/>
      </pc:docMkLst>
      <pc:sldChg chg="addSp delSp modSp add">
        <pc:chgData name="Ivan Monich" userId="df37b809a6939972" providerId="LiveId" clId="{72C7067B-84C2-46B3-9202-D58759685484}" dt="2019-03-19T04:54:07.894" v="141" actId="20577"/>
        <pc:sldMkLst>
          <pc:docMk/>
          <pc:sldMk cId="1609618569" sldId="524"/>
        </pc:sldMkLst>
        <pc:spChg chg="mod">
          <ac:chgData name="Ivan Monich" userId="df37b809a6939972" providerId="LiveId" clId="{72C7067B-84C2-46B3-9202-D58759685484}" dt="2019-03-19T04:54:07.894" v="141" actId="20577"/>
          <ac:spMkLst>
            <pc:docMk/>
            <pc:sldMk cId="1609618569" sldId="524"/>
            <ac:spMk id="2" creationId="{44DD41F0-F0F3-461F-8FB9-261E10982560}"/>
          </ac:spMkLst>
        </pc:spChg>
        <pc:spChg chg="add mod">
          <ac:chgData name="Ivan Monich" userId="df37b809a6939972" providerId="LiveId" clId="{72C7067B-84C2-46B3-9202-D58759685484}" dt="2019-03-19T04:53:24.087" v="66" actId="123"/>
          <ac:spMkLst>
            <pc:docMk/>
            <pc:sldMk cId="1609618569" sldId="524"/>
            <ac:spMk id="4" creationId="{3B41F02F-4702-4AA7-94CD-FB136E344085}"/>
          </ac:spMkLst>
        </pc:spChg>
        <pc:picChg chg="del">
          <ac:chgData name="Ivan Monich" userId="df37b809a6939972" providerId="LiveId" clId="{72C7067B-84C2-46B3-9202-D58759685484}" dt="2019-03-19T04:53:19.723" v="63" actId="478"/>
          <ac:picMkLst>
            <pc:docMk/>
            <pc:sldMk cId="1609618569" sldId="524"/>
            <ac:picMk id="5" creationId="{7D4CE7EB-78B9-4DB8-96F3-84A5B30B978B}"/>
          </ac:picMkLst>
        </pc:picChg>
      </pc:sldChg>
      <pc:sldChg chg="modSp add">
        <pc:chgData name="Ivan Monich" userId="df37b809a6939972" providerId="LiveId" clId="{72C7067B-84C2-46B3-9202-D58759685484}" dt="2019-03-19T04:55:00.264" v="186" actId="6549"/>
        <pc:sldMkLst>
          <pc:docMk/>
          <pc:sldMk cId="369657350" sldId="525"/>
        </pc:sldMkLst>
        <pc:spChg chg="mod">
          <ac:chgData name="Ivan Monich" userId="df37b809a6939972" providerId="LiveId" clId="{72C7067B-84C2-46B3-9202-D58759685484}" dt="2019-03-19T04:54:27.978" v="169" actId="20577"/>
          <ac:spMkLst>
            <pc:docMk/>
            <pc:sldMk cId="369657350" sldId="525"/>
            <ac:spMk id="2" creationId="{44DD41F0-F0F3-461F-8FB9-261E10982560}"/>
          </ac:spMkLst>
        </pc:spChg>
        <pc:spChg chg="mod">
          <ac:chgData name="Ivan Monich" userId="df37b809a6939972" providerId="LiveId" clId="{72C7067B-84C2-46B3-9202-D58759685484}" dt="2019-03-19T04:55:00.264" v="186" actId="6549"/>
          <ac:spMkLst>
            <pc:docMk/>
            <pc:sldMk cId="369657350" sldId="525"/>
            <ac:spMk id="4" creationId="{3B41F02F-4702-4AA7-94CD-FB136E344085}"/>
          </ac:spMkLst>
        </pc:spChg>
      </pc:sldChg>
      <pc:sldChg chg="modSp add">
        <pc:chgData name="Ivan Monich" userId="df37b809a6939972" providerId="LiveId" clId="{72C7067B-84C2-46B3-9202-D58759685484}" dt="2019-03-19T05:10:23.865" v="331" actId="207"/>
        <pc:sldMkLst>
          <pc:docMk/>
          <pc:sldMk cId="1212150600" sldId="526"/>
        </pc:sldMkLst>
        <pc:spChg chg="mod">
          <ac:chgData name="Ivan Monich" userId="df37b809a6939972" providerId="LiveId" clId="{72C7067B-84C2-46B3-9202-D58759685484}" dt="2019-03-19T05:10:23.865" v="331" actId="207"/>
          <ac:spMkLst>
            <pc:docMk/>
            <pc:sldMk cId="1212150600" sldId="526"/>
            <ac:spMk id="2" creationId="{44DD41F0-F0F3-461F-8FB9-261E10982560}"/>
          </ac:spMkLst>
        </pc:spChg>
        <pc:spChg chg="mod">
          <ac:chgData name="Ivan Monich" userId="df37b809a6939972" providerId="LiveId" clId="{72C7067B-84C2-46B3-9202-D58759685484}" dt="2019-03-19T04:56:06.854" v="198" actId="12"/>
          <ac:spMkLst>
            <pc:docMk/>
            <pc:sldMk cId="1212150600" sldId="526"/>
            <ac:spMk id="4" creationId="{3B41F02F-4702-4AA7-94CD-FB136E344085}"/>
          </ac:spMkLst>
        </pc:spChg>
      </pc:sldChg>
      <pc:sldChg chg="modSp add">
        <pc:chgData name="Ivan Monich" userId="df37b809a6939972" providerId="LiveId" clId="{72C7067B-84C2-46B3-9202-D58759685484}" dt="2019-03-19T04:57:15.313" v="220" actId="20577"/>
        <pc:sldMkLst>
          <pc:docMk/>
          <pc:sldMk cId="985486011" sldId="527"/>
        </pc:sldMkLst>
        <pc:spChg chg="mod">
          <ac:chgData name="Ivan Monich" userId="df37b809a6939972" providerId="LiveId" clId="{72C7067B-84C2-46B3-9202-D58759685484}" dt="2019-03-19T04:57:15.313" v="220" actId="20577"/>
          <ac:spMkLst>
            <pc:docMk/>
            <pc:sldMk cId="985486011" sldId="527"/>
            <ac:spMk id="2" creationId="{44DD41F0-F0F3-461F-8FB9-261E10982560}"/>
          </ac:spMkLst>
        </pc:spChg>
        <pc:spChg chg="mod">
          <ac:chgData name="Ivan Monich" userId="df37b809a6939972" providerId="LiveId" clId="{72C7067B-84C2-46B3-9202-D58759685484}" dt="2019-03-19T04:57:10.946" v="215" actId="20577"/>
          <ac:spMkLst>
            <pc:docMk/>
            <pc:sldMk cId="985486011" sldId="527"/>
            <ac:spMk id="4" creationId="{3B41F02F-4702-4AA7-94CD-FB136E344085}"/>
          </ac:spMkLst>
        </pc:spChg>
      </pc:sldChg>
      <pc:sldChg chg="modSp add">
        <pc:chgData name="Ivan Monich" userId="df37b809a6939972" providerId="LiveId" clId="{72C7067B-84C2-46B3-9202-D58759685484}" dt="2019-03-19T04:58:19.659" v="251" actId="20577"/>
        <pc:sldMkLst>
          <pc:docMk/>
          <pc:sldMk cId="3874831929" sldId="528"/>
        </pc:sldMkLst>
        <pc:spChg chg="mod">
          <ac:chgData name="Ivan Monich" userId="df37b809a6939972" providerId="LiveId" clId="{72C7067B-84C2-46B3-9202-D58759685484}" dt="2019-03-19T04:58:19.659" v="251" actId="20577"/>
          <ac:spMkLst>
            <pc:docMk/>
            <pc:sldMk cId="3874831929" sldId="528"/>
            <ac:spMk id="2" creationId="{44DD41F0-F0F3-461F-8FB9-261E10982560}"/>
          </ac:spMkLst>
        </pc:spChg>
        <pc:spChg chg="mod">
          <ac:chgData name="Ivan Monich" userId="df37b809a6939972" providerId="LiveId" clId="{72C7067B-84C2-46B3-9202-D58759685484}" dt="2019-03-19T04:58:07.318" v="230" actId="113"/>
          <ac:spMkLst>
            <pc:docMk/>
            <pc:sldMk cId="3874831929" sldId="528"/>
            <ac:spMk id="4" creationId="{3B41F02F-4702-4AA7-94CD-FB136E344085}"/>
          </ac:spMkLst>
        </pc:spChg>
      </pc:sldChg>
      <pc:sldChg chg="modSp add">
        <pc:chgData name="Ivan Monich" userId="df37b809a6939972" providerId="LiveId" clId="{72C7067B-84C2-46B3-9202-D58759685484}" dt="2019-03-19T05:04:33.553" v="269" actId="113"/>
        <pc:sldMkLst>
          <pc:docMk/>
          <pc:sldMk cId="2379706608" sldId="529"/>
        </pc:sldMkLst>
        <pc:spChg chg="mod">
          <ac:chgData name="Ivan Monich" userId="df37b809a6939972" providerId="LiveId" clId="{72C7067B-84C2-46B3-9202-D58759685484}" dt="2019-03-19T04:58:46.478" v="254"/>
          <ac:spMkLst>
            <pc:docMk/>
            <pc:sldMk cId="2379706608" sldId="529"/>
            <ac:spMk id="2" creationId="{44DD41F0-F0F3-461F-8FB9-261E10982560}"/>
          </ac:spMkLst>
        </pc:spChg>
        <pc:spChg chg="mod">
          <ac:chgData name="Ivan Monich" userId="df37b809a6939972" providerId="LiveId" clId="{72C7067B-84C2-46B3-9202-D58759685484}" dt="2019-03-19T05:04:33.553" v="269" actId="113"/>
          <ac:spMkLst>
            <pc:docMk/>
            <pc:sldMk cId="2379706608" sldId="529"/>
            <ac:spMk id="4" creationId="{3B41F02F-4702-4AA7-94CD-FB136E344085}"/>
          </ac:spMkLst>
        </pc:spChg>
      </pc:sldChg>
      <pc:sldChg chg="modSp add">
        <pc:chgData name="Ivan Monich" userId="df37b809a6939972" providerId="LiveId" clId="{72C7067B-84C2-46B3-9202-D58759685484}" dt="2019-03-19T05:05:00.762" v="271"/>
        <pc:sldMkLst>
          <pc:docMk/>
          <pc:sldMk cId="328043570" sldId="530"/>
        </pc:sldMkLst>
        <pc:spChg chg="mod">
          <ac:chgData name="Ivan Monich" userId="df37b809a6939972" providerId="LiveId" clId="{72C7067B-84C2-46B3-9202-D58759685484}" dt="2019-03-19T05:05:00.762" v="271"/>
          <ac:spMkLst>
            <pc:docMk/>
            <pc:sldMk cId="328043570" sldId="530"/>
            <ac:spMk id="2" creationId="{44DD41F0-F0F3-461F-8FB9-261E10982560}"/>
          </ac:spMkLst>
        </pc:spChg>
        <pc:spChg chg="mod">
          <ac:chgData name="Ivan Monich" userId="df37b809a6939972" providerId="LiveId" clId="{72C7067B-84C2-46B3-9202-D58759685484}" dt="2019-03-19T05:04:51.082" v="270"/>
          <ac:spMkLst>
            <pc:docMk/>
            <pc:sldMk cId="328043570" sldId="530"/>
            <ac:spMk id="4" creationId="{3B41F02F-4702-4AA7-94CD-FB136E344085}"/>
          </ac:spMkLst>
        </pc:spChg>
      </pc:sldChg>
      <pc:sldChg chg="addSp modSp add">
        <pc:chgData name="Ivan Monich" userId="df37b809a6939972" providerId="LiveId" clId="{72C7067B-84C2-46B3-9202-D58759685484}" dt="2019-03-19T05:06:29.662" v="275" actId="1076"/>
        <pc:sldMkLst>
          <pc:docMk/>
          <pc:sldMk cId="3378163623" sldId="531"/>
        </pc:sldMkLst>
        <pc:picChg chg="add mod">
          <ac:chgData name="Ivan Monich" userId="df37b809a6939972" providerId="LiveId" clId="{72C7067B-84C2-46B3-9202-D58759685484}" dt="2019-03-19T05:06:29.662" v="275" actId="1076"/>
          <ac:picMkLst>
            <pc:docMk/>
            <pc:sldMk cId="3378163623" sldId="531"/>
            <ac:picMk id="3" creationId="{DBE8A058-804B-42F7-AFA0-CFC0D012C313}"/>
          </ac:picMkLst>
        </pc:picChg>
      </pc:sldChg>
      <pc:sldChg chg="addSp modSp add">
        <pc:chgData name="Ivan Monich" userId="df37b809a6939972" providerId="LiveId" clId="{72C7067B-84C2-46B3-9202-D58759685484}" dt="2019-03-19T05:06:56.239" v="279" actId="1076"/>
        <pc:sldMkLst>
          <pc:docMk/>
          <pc:sldMk cId="913914607" sldId="532"/>
        </pc:sldMkLst>
        <pc:picChg chg="add mod">
          <ac:chgData name="Ivan Monich" userId="df37b809a6939972" providerId="LiveId" clId="{72C7067B-84C2-46B3-9202-D58759685484}" dt="2019-03-19T05:06:56.239" v="279" actId="1076"/>
          <ac:picMkLst>
            <pc:docMk/>
            <pc:sldMk cId="913914607" sldId="532"/>
            <ac:picMk id="3" creationId="{3651E8C0-BB5D-4E4F-96EF-3CAFE77E0046}"/>
          </ac:picMkLst>
        </pc:picChg>
      </pc:sldChg>
      <pc:sldChg chg="modSp add">
        <pc:chgData name="Ivan Monich" userId="df37b809a6939972" providerId="LiveId" clId="{72C7067B-84C2-46B3-9202-D58759685484}" dt="2019-03-19T05:09:26.613" v="327" actId="123"/>
        <pc:sldMkLst>
          <pc:docMk/>
          <pc:sldMk cId="910706000" sldId="533"/>
        </pc:sldMkLst>
        <pc:spChg chg="mod">
          <ac:chgData name="Ivan Monich" userId="df37b809a6939972" providerId="LiveId" clId="{72C7067B-84C2-46B3-9202-D58759685484}" dt="2019-03-19T05:08:45.892" v="283" actId="207"/>
          <ac:spMkLst>
            <pc:docMk/>
            <pc:sldMk cId="910706000" sldId="533"/>
            <ac:spMk id="2" creationId="{44DD41F0-F0F3-461F-8FB9-261E10982560}"/>
          </ac:spMkLst>
        </pc:spChg>
        <pc:spChg chg="mod">
          <ac:chgData name="Ivan Monich" userId="df37b809a6939972" providerId="LiveId" clId="{72C7067B-84C2-46B3-9202-D58759685484}" dt="2019-03-19T05:09:26.613" v="327" actId="123"/>
          <ac:spMkLst>
            <pc:docMk/>
            <pc:sldMk cId="910706000" sldId="533"/>
            <ac:spMk id="4" creationId="{3B41F02F-4702-4AA7-94CD-FB136E344085}"/>
          </ac:spMkLst>
        </pc:spChg>
      </pc:sldChg>
      <pc:sldChg chg="addSp delSp modSp add">
        <pc:chgData name="Ivan Monich" userId="df37b809a6939972" providerId="LiveId" clId="{72C7067B-84C2-46B3-9202-D58759685484}" dt="2019-03-19T05:19:02.204" v="383"/>
        <pc:sldMkLst>
          <pc:docMk/>
          <pc:sldMk cId="3215500461" sldId="534"/>
        </pc:sldMkLst>
        <pc:spChg chg="mod">
          <ac:chgData name="Ivan Monich" userId="df37b809a6939972" providerId="LiveId" clId="{72C7067B-84C2-46B3-9202-D58759685484}" dt="2019-03-19T05:10:16.758" v="330" actId="207"/>
          <ac:spMkLst>
            <pc:docMk/>
            <pc:sldMk cId="3215500461" sldId="534"/>
            <ac:spMk id="2" creationId="{44DD41F0-F0F3-461F-8FB9-261E10982560}"/>
          </ac:spMkLst>
        </pc:spChg>
        <pc:spChg chg="mod">
          <ac:chgData name="Ivan Monich" userId="df37b809a6939972" providerId="LiveId" clId="{72C7067B-84C2-46B3-9202-D58759685484}" dt="2019-03-19T05:18:45.980" v="381" actId="113"/>
          <ac:spMkLst>
            <pc:docMk/>
            <pc:sldMk cId="3215500461" sldId="534"/>
            <ac:spMk id="4" creationId="{3B41F02F-4702-4AA7-94CD-FB136E344085}"/>
          </ac:spMkLst>
        </pc:spChg>
        <pc:picChg chg="add del mod">
          <ac:chgData name="Ivan Monich" userId="df37b809a6939972" providerId="LiveId" clId="{72C7067B-84C2-46B3-9202-D58759685484}" dt="2019-03-19T05:19:02.204" v="383"/>
          <ac:picMkLst>
            <pc:docMk/>
            <pc:sldMk cId="3215500461" sldId="534"/>
            <ac:picMk id="5" creationId="{DCF258AC-885F-431C-898F-CAB5D60CDEE4}"/>
          </ac:picMkLst>
        </pc:picChg>
      </pc:sldChg>
      <pc:sldChg chg="addSp modSp add">
        <pc:chgData name="Ivan Monich" userId="df37b809a6939972" providerId="LiveId" clId="{72C7067B-84C2-46B3-9202-D58759685484}" dt="2019-03-19T05:20:22.603" v="411" actId="1076"/>
        <pc:sldMkLst>
          <pc:docMk/>
          <pc:sldMk cId="3239726223" sldId="535"/>
        </pc:sldMkLst>
        <pc:spChg chg="mod">
          <ac:chgData name="Ivan Monich" userId="df37b809a6939972" providerId="LiveId" clId="{72C7067B-84C2-46B3-9202-D58759685484}" dt="2019-03-19T05:20:02.605" v="410" actId="20577"/>
          <ac:spMkLst>
            <pc:docMk/>
            <pc:sldMk cId="3239726223" sldId="535"/>
            <ac:spMk id="2" creationId="{44DD41F0-F0F3-461F-8FB9-261E10982560}"/>
          </ac:spMkLst>
        </pc:spChg>
        <pc:picChg chg="add mod">
          <ac:chgData name="Ivan Monich" userId="df37b809a6939972" providerId="LiveId" clId="{72C7067B-84C2-46B3-9202-D58759685484}" dt="2019-03-19T05:20:22.603" v="411" actId="1076"/>
          <ac:picMkLst>
            <pc:docMk/>
            <pc:sldMk cId="3239726223" sldId="535"/>
            <ac:picMk id="7" creationId="{67F3C086-F1DF-453D-8563-38A1AA742D87}"/>
          </ac:picMkLst>
        </pc:picChg>
      </pc:sldChg>
      <pc:sldChg chg="modSp add">
        <pc:chgData name="Ivan Monich" userId="df37b809a6939972" providerId="LiveId" clId="{72C7067B-84C2-46B3-9202-D58759685484}" dt="2019-03-19T05:21:41.006" v="425" actId="113"/>
        <pc:sldMkLst>
          <pc:docMk/>
          <pc:sldMk cId="2795452223" sldId="536"/>
        </pc:sldMkLst>
        <pc:spChg chg="mod">
          <ac:chgData name="Ivan Monich" userId="df37b809a6939972" providerId="LiveId" clId="{72C7067B-84C2-46B3-9202-D58759685484}" dt="2019-03-19T05:21:10.304" v="416" actId="207"/>
          <ac:spMkLst>
            <pc:docMk/>
            <pc:sldMk cId="2795452223" sldId="536"/>
            <ac:spMk id="2" creationId="{44DD41F0-F0F3-461F-8FB9-261E10982560}"/>
          </ac:spMkLst>
        </pc:spChg>
        <pc:spChg chg="mod">
          <ac:chgData name="Ivan Monich" userId="df37b809a6939972" providerId="LiveId" clId="{72C7067B-84C2-46B3-9202-D58759685484}" dt="2019-03-19T05:21:41.006" v="425" actId="113"/>
          <ac:spMkLst>
            <pc:docMk/>
            <pc:sldMk cId="2795452223" sldId="536"/>
            <ac:spMk id="4" creationId="{3B41F02F-4702-4AA7-94CD-FB136E344085}"/>
          </ac:spMkLst>
        </pc:spChg>
      </pc:sldChg>
      <pc:sldChg chg="modSp add">
        <pc:chgData name="Ivan Monich" userId="df37b809a6939972" providerId="LiveId" clId="{72C7067B-84C2-46B3-9202-D58759685484}" dt="2019-03-19T05:23:27.895" v="433"/>
        <pc:sldMkLst>
          <pc:docMk/>
          <pc:sldMk cId="2588292307" sldId="537"/>
        </pc:sldMkLst>
        <pc:spChg chg="mod">
          <ac:chgData name="Ivan Monich" userId="df37b809a6939972" providerId="LiveId" clId="{72C7067B-84C2-46B3-9202-D58759685484}" dt="2019-03-19T05:23:27.895" v="433"/>
          <ac:spMkLst>
            <pc:docMk/>
            <pc:sldMk cId="2588292307" sldId="537"/>
            <ac:spMk id="2" creationId="{44DD41F0-F0F3-461F-8FB9-261E10982560}"/>
          </ac:spMkLst>
        </pc:spChg>
        <pc:spChg chg="mod">
          <ac:chgData name="Ivan Monich" userId="df37b809a6939972" providerId="LiveId" clId="{72C7067B-84C2-46B3-9202-D58759685484}" dt="2019-03-19T05:23:20.074" v="432" actId="113"/>
          <ac:spMkLst>
            <pc:docMk/>
            <pc:sldMk cId="2588292307" sldId="537"/>
            <ac:spMk id="4" creationId="{3B41F02F-4702-4AA7-94CD-FB136E344085}"/>
          </ac:spMkLst>
        </pc:spChg>
      </pc:sldChg>
      <pc:sldChg chg="modSp add">
        <pc:chgData name="Ivan Monich" userId="df37b809a6939972" providerId="LiveId" clId="{72C7067B-84C2-46B3-9202-D58759685484}" dt="2019-03-19T05:24:53.319" v="452" actId="20577"/>
        <pc:sldMkLst>
          <pc:docMk/>
          <pc:sldMk cId="1546126292" sldId="538"/>
        </pc:sldMkLst>
        <pc:spChg chg="mod">
          <ac:chgData name="Ivan Monich" userId="df37b809a6939972" providerId="LiveId" clId="{72C7067B-84C2-46B3-9202-D58759685484}" dt="2019-03-19T05:23:44.280" v="436" actId="20577"/>
          <ac:spMkLst>
            <pc:docMk/>
            <pc:sldMk cId="1546126292" sldId="538"/>
            <ac:spMk id="2" creationId="{44DD41F0-F0F3-461F-8FB9-261E10982560}"/>
          </ac:spMkLst>
        </pc:spChg>
        <pc:spChg chg="mod">
          <ac:chgData name="Ivan Monich" userId="df37b809a6939972" providerId="LiveId" clId="{72C7067B-84C2-46B3-9202-D58759685484}" dt="2019-03-19T05:24:53.319" v="452" actId="20577"/>
          <ac:spMkLst>
            <pc:docMk/>
            <pc:sldMk cId="1546126292" sldId="538"/>
            <ac:spMk id="4" creationId="{3B41F02F-4702-4AA7-94CD-FB136E344085}"/>
          </ac:spMkLst>
        </pc:spChg>
      </pc:sldChg>
      <pc:sldChg chg="modSp add">
        <pc:chgData name="Ivan Monich" userId="df37b809a6939972" providerId="LiveId" clId="{72C7067B-84C2-46B3-9202-D58759685484}" dt="2019-03-19T05:25:33.807" v="464" actId="123"/>
        <pc:sldMkLst>
          <pc:docMk/>
          <pc:sldMk cId="4215676768" sldId="539"/>
        </pc:sldMkLst>
        <pc:spChg chg="mod">
          <ac:chgData name="Ivan Monich" userId="df37b809a6939972" providerId="LiveId" clId="{72C7067B-84C2-46B3-9202-D58759685484}" dt="2019-03-19T05:25:02.951" v="455" actId="20577"/>
          <ac:spMkLst>
            <pc:docMk/>
            <pc:sldMk cId="4215676768" sldId="539"/>
            <ac:spMk id="2" creationId="{44DD41F0-F0F3-461F-8FB9-261E10982560}"/>
          </ac:spMkLst>
        </pc:spChg>
        <pc:spChg chg="mod">
          <ac:chgData name="Ivan Monich" userId="df37b809a6939972" providerId="LiveId" clId="{72C7067B-84C2-46B3-9202-D58759685484}" dt="2019-03-19T05:25:33.807" v="464" actId="123"/>
          <ac:spMkLst>
            <pc:docMk/>
            <pc:sldMk cId="4215676768" sldId="539"/>
            <ac:spMk id="4" creationId="{3B41F02F-4702-4AA7-94CD-FB136E344085}"/>
          </ac:spMkLst>
        </pc:spChg>
      </pc:sldChg>
      <pc:sldChg chg="modSp add">
        <pc:chgData name="Ivan Monich" userId="df37b809a6939972" providerId="LiveId" clId="{72C7067B-84C2-46B3-9202-D58759685484}" dt="2019-03-19T05:25:30.733" v="463" actId="123"/>
        <pc:sldMkLst>
          <pc:docMk/>
          <pc:sldMk cId="2066144838" sldId="540"/>
        </pc:sldMkLst>
        <pc:spChg chg="mod">
          <ac:chgData name="Ivan Monich" userId="df37b809a6939972" providerId="LiveId" clId="{72C7067B-84C2-46B3-9202-D58759685484}" dt="2019-03-19T05:25:24.852" v="462"/>
          <ac:spMkLst>
            <pc:docMk/>
            <pc:sldMk cId="2066144838" sldId="540"/>
            <ac:spMk id="2" creationId="{44DD41F0-F0F3-461F-8FB9-261E10982560}"/>
          </ac:spMkLst>
        </pc:spChg>
        <pc:spChg chg="mod">
          <ac:chgData name="Ivan Monich" userId="df37b809a6939972" providerId="LiveId" clId="{72C7067B-84C2-46B3-9202-D58759685484}" dt="2019-03-19T05:25:30.733" v="463" actId="123"/>
          <ac:spMkLst>
            <pc:docMk/>
            <pc:sldMk cId="2066144838" sldId="540"/>
            <ac:spMk id="4" creationId="{3B41F02F-4702-4AA7-94CD-FB136E344085}"/>
          </ac:spMkLst>
        </pc:spChg>
      </pc:sldChg>
      <pc:sldChg chg="modSp add">
        <pc:chgData name="Ivan Monich" userId="df37b809a6939972" providerId="LiveId" clId="{72C7067B-84C2-46B3-9202-D58759685484}" dt="2019-03-19T05:27:01.503" v="492" actId="20577"/>
        <pc:sldMkLst>
          <pc:docMk/>
          <pc:sldMk cId="1124957699" sldId="541"/>
        </pc:sldMkLst>
        <pc:spChg chg="mod">
          <ac:chgData name="Ivan Monich" userId="df37b809a6939972" providerId="LiveId" clId="{72C7067B-84C2-46B3-9202-D58759685484}" dt="2019-03-19T05:26:52.763" v="487" actId="207"/>
          <ac:spMkLst>
            <pc:docMk/>
            <pc:sldMk cId="1124957699" sldId="541"/>
            <ac:spMk id="2" creationId="{44DD41F0-F0F3-461F-8FB9-261E10982560}"/>
          </ac:spMkLst>
        </pc:spChg>
        <pc:spChg chg="mod">
          <ac:chgData name="Ivan Monich" userId="df37b809a6939972" providerId="LiveId" clId="{72C7067B-84C2-46B3-9202-D58759685484}" dt="2019-03-19T05:27:01.503" v="492" actId="20577"/>
          <ac:spMkLst>
            <pc:docMk/>
            <pc:sldMk cId="1124957699" sldId="541"/>
            <ac:spMk id="4" creationId="{3B41F02F-4702-4AA7-94CD-FB136E344085}"/>
          </ac:spMkLst>
        </pc:spChg>
      </pc:sldChg>
      <pc:sldChg chg="modSp add">
        <pc:chgData name="Ivan Monich" userId="df37b809a6939972" providerId="LiveId" clId="{72C7067B-84C2-46B3-9202-D58759685484}" dt="2019-03-19T05:28:12.573" v="501" actId="113"/>
        <pc:sldMkLst>
          <pc:docMk/>
          <pc:sldMk cId="3698479765" sldId="542"/>
        </pc:sldMkLst>
        <pc:spChg chg="mod">
          <ac:chgData name="Ivan Monich" userId="df37b809a6939972" providerId="LiveId" clId="{72C7067B-84C2-46B3-9202-D58759685484}" dt="2019-03-19T05:28:12.573" v="501" actId="113"/>
          <ac:spMkLst>
            <pc:docMk/>
            <pc:sldMk cId="3698479765" sldId="542"/>
            <ac:spMk id="4" creationId="{3B41F02F-4702-4AA7-94CD-FB136E344085}"/>
          </ac:spMkLst>
        </pc:spChg>
      </pc:sldChg>
      <pc:sldChg chg="modSp add">
        <pc:chgData name="Ivan Monich" userId="df37b809a6939972" providerId="LiveId" clId="{72C7067B-84C2-46B3-9202-D58759685484}" dt="2019-03-19T05:29:21.672" v="521" actId="113"/>
        <pc:sldMkLst>
          <pc:docMk/>
          <pc:sldMk cId="3219494411" sldId="543"/>
        </pc:sldMkLst>
        <pc:spChg chg="mod">
          <ac:chgData name="Ivan Monich" userId="df37b809a6939972" providerId="LiveId" clId="{72C7067B-84C2-46B3-9202-D58759685484}" dt="2019-03-19T05:28:59.876" v="515" actId="20577"/>
          <ac:spMkLst>
            <pc:docMk/>
            <pc:sldMk cId="3219494411" sldId="543"/>
            <ac:spMk id="2" creationId="{44DD41F0-F0F3-461F-8FB9-261E10982560}"/>
          </ac:spMkLst>
        </pc:spChg>
        <pc:spChg chg="mod">
          <ac:chgData name="Ivan Monich" userId="df37b809a6939972" providerId="LiveId" clId="{72C7067B-84C2-46B3-9202-D58759685484}" dt="2019-03-19T05:29:21.672" v="521" actId="113"/>
          <ac:spMkLst>
            <pc:docMk/>
            <pc:sldMk cId="3219494411" sldId="543"/>
            <ac:spMk id="4" creationId="{3B41F02F-4702-4AA7-94CD-FB136E344085}"/>
          </ac:spMkLst>
        </pc:spChg>
      </pc:sldChg>
      <pc:sldChg chg="modSp add">
        <pc:chgData name="Ivan Monich" userId="df37b809a6939972" providerId="LiveId" clId="{72C7067B-84C2-46B3-9202-D58759685484}" dt="2019-03-19T05:30:15.555" v="531" actId="5793"/>
        <pc:sldMkLst>
          <pc:docMk/>
          <pc:sldMk cId="4124474026" sldId="544"/>
        </pc:sldMkLst>
        <pc:spChg chg="mod">
          <ac:chgData name="Ivan Monich" userId="df37b809a6939972" providerId="LiveId" clId="{72C7067B-84C2-46B3-9202-D58759685484}" dt="2019-03-19T05:29:49.833" v="525" actId="207"/>
          <ac:spMkLst>
            <pc:docMk/>
            <pc:sldMk cId="4124474026" sldId="544"/>
            <ac:spMk id="2" creationId="{44DD41F0-F0F3-461F-8FB9-261E10982560}"/>
          </ac:spMkLst>
        </pc:spChg>
        <pc:spChg chg="mod">
          <ac:chgData name="Ivan Monich" userId="df37b809a6939972" providerId="LiveId" clId="{72C7067B-84C2-46B3-9202-D58759685484}" dt="2019-03-19T05:30:15.555" v="531" actId="5793"/>
          <ac:spMkLst>
            <pc:docMk/>
            <pc:sldMk cId="4124474026" sldId="544"/>
            <ac:spMk id="4" creationId="{3B41F02F-4702-4AA7-94CD-FB136E344085}"/>
          </ac:spMkLst>
        </pc:spChg>
      </pc:sldChg>
      <pc:sldChg chg="modSp add">
        <pc:chgData name="Ivan Monich" userId="df37b809a6939972" providerId="LiveId" clId="{72C7067B-84C2-46B3-9202-D58759685484}" dt="2019-03-19T05:31:43.994" v="546" actId="20577"/>
        <pc:sldMkLst>
          <pc:docMk/>
          <pc:sldMk cId="3728245600" sldId="545"/>
        </pc:sldMkLst>
        <pc:spChg chg="mod">
          <ac:chgData name="Ivan Monich" userId="df37b809a6939972" providerId="LiveId" clId="{72C7067B-84C2-46B3-9202-D58759685484}" dt="2019-03-19T05:31:15.854" v="536" actId="207"/>
          <ac:spMkLst>
            <pc:docMk/>
            <pc:sldMk cId="3728245600" sldId="545"/>
            <ac:spMk id="2" creationId="{44DD41F0-F0F3-461F-8FB9-261E10982560}"/>
          </ac:spMkLst>
        </pc:spChg>
        <pc:spChg chg="mod">
          <ac:chgData name="Ivan Monich" userId="df37b809a6939972" providerId="LiveId" clId="{72C7067B-84C2-46B3-9202-D58759685484}" dt="2019-03-19T05:31:43.994" v="546" actId="20577"/>
          <ac:spMkLst>
            <pc:docMk/>
            <pc:sldMk cId="3728245600" sldId="545"/>
            <ac:spMk id="4" creationId="{3B41F02F-4702-4AA7-94CD-FB136E344085}"/>
          </ac:spMkLst>
        </pc:spChg>
      </pc:sldChg>
      <pc:sldChg chg="modSp add">
        <pc:chgData name="Ivan Monich" userId="df37b809a6939972" providerId="LiveId" clId="{72C7067B-84C2-46B3-9202-D58759685484}" dt="2019-03-19T05:31:58.790" v="549" actId="207"/>
        <pc:sldMkLst>
          <pc:docMk/>
          <pc:sldMk cId="1005370237" sldId="546"/>
        </pc:sldMkLst>
        <pc:spChg chg="mod">
          <ac:chgData name="Ivan Monich" userId="df37b809a6939972" providerId="LiveId" clId="{72C7067B-84C2-46B3-9202-D58759685484}" dt="2019-03-19T05:31:58.790" v="549" actId="207"/>
          <ac:spMkLst>
            <pc:docMk/>
            <pc:sldMk cId="1005370237" sldId="546"/>
            <ac:spMk id="2" creationId="{44DD41F0-F0F3-461F-8FB9-261E10982560}"/>
          </ac:spMkLst>
        </pc:spChg>
      </pc:sldChg>
      <pc:sldChg chg="modSp add">
        <pc:chgData name="Ivan Monich" userId="df37b809a6939972" providerId="LiveId" clId="{72C7067B-84C2-46B3-9202-D58759685484}" dt="2019-03-19T05:33:18.040" v="568" actId="113"/>
        <pc:sldMkLst>
          <pc:docMk/>
          <pc:sldMk cId="3353098784" sldId="547"/>
        </pc:sldMkLst>
        <pc:spChg chg="mod">
          <ac:chgData name="Ivan Monich" userId="df37b809a6939972" providerId="LiveId" clId="{72C7067B-84C2-46B3-9202-D58759685484}" dt="2019-03-19T05:32:29.654" v="555" actId="113"/>
          <ac:spMkLst>
            <pc:docMk/>
            <pc:sldMk cId="3353098784" sldId="547"/>
            <ac:spMk id="2" creationId="{44DD41F0-F0F3-461F-8FB9-261E10982560}"/>
          </ac:spMkLst>
        </pc:spChg>
        <pc:spChg chg="mod">
          <ac:chgData name="Ivan Monich" userId="df37b809a6939972" providerId="LiveId" clId="{72C7067B-84C2-46B3-9202-D58759685484}" dt="2019-03-19T05:33:18.040" v="568" actId="113"/>
          <ac:spMkLst>
            <pc:docMk/>
            <pc:sldMk cId="3353098784" sldId="547"/>
            <ac:spMk id="4" creationId="{3B41F02F-4702-4AA7-94CD-FB136E344085}"/>
          </ac:spMkLst>
        </pc:spChg>
      </pc:sldChg>
      <pc:sldChg chg="modSp add">
        <pc:chgData name="Ivan Monich" userId="df37b809a6939972" providerId="LiveId" clId="{72C7067B-84C2-46B3-9202-D58759685484}" dt="2019-03-19T05:34:23.238" v="591" actId="113"/>
        <pc:sldMkLst>
          <pc:docMk/>
          <pc:sldMk cId="2457841588" sldId="548"/>
        </pc:sldMkLst>
        <pc:spChg chg="mod">
          <ac:chgData name="Ivan Monich" userId="df37b809a6939972" providerId="LiveId" clId="{72C7067B-84C2-46B3-9202-D58759685484}" dt="2019-03-19T05:34:00.475" v="584" actId="207"/>
          <ac:spMkLst>
            <pc:docMk/>
            <pc:sldMk cId="2457841588" sldId="548"/>
            <ac:spMk id="2" creationId="{44DD41F0-F0F3-461F-8FB9-261E10982560}"/>
          </ac:spMkLst>
        </pc:spChg>
        <pc:spChg chg="mod">
          <ac:chgData name="Ivan Monich" userId="df37b809a6939972" providerId="LiveId" clId="{72C7067B-84C2-46B3-9202-D58759685484}" dt="2019-03-19T05:34:23.238" v="591" actId="113"/>
          <ac:spMkLst>
            <pc:docMk/>
            <pc:sldMk cId="2457841588" sldId="548"/>
            <ac:spMk id="4" creationId="{3B41F02F-4702-4AA7-94CD-FB136E344085}"/>
          </ac:spMkLst>
        </pc:spChg>
      </pc:sldChg>
      <pc:sldChg chg="modSp add">
        <pc:chgData name="Ivan Monich" userId="df37b809a6939972" providerId="LiveId" clId="{72C7067B-84C2-46B3-9202-D58759685484}" dt="2019-03-19T05:35:00.546" v="597" actId="113"/>
        <pc:sldMkLst>
          <pc:docMk/>
          <pc:sldMk cId="26588762" sldId="549"/>
        </pc:sldMkLst>
        <pc:spChg chg="mod">
          <ac:chgData name="Ivan Monich" userId="df37b809a6939972" providerId="LiveId" clId="{72C7067B-84C2-46B3-9202-D58759685484}" dt="2019-03-19T05:35:00.546" v="597" actId="113"/>
          <ac:spMkLst>
            <pc:docMk/>
            <pc:sldMk cId="26588762" sldId="549"/>
            <ac:spMk id="4" creationId="{3B41F02F-4702-4AA7-94CD-FB136E344085}"/>
          </ac:spMkLst>
        </pc:spChg>
      </pc:sldChg>
      <pc:sldChg chg="modSp add">
        <pc:chgData name="Ivan Monich" userId="df37b809a6939972" providerId="LiveId" clId="{72C7067B-84C2-46B3-9202-D58759685484}" dt="2019-03-19T05:36:44.201" v="623" actId="113"/>
        <pc:sldMkLst>
          <pc:docMk/>
          <pc:sldMk cId="392672779" sldId="550"/>
        </pc:sldMkLst>
        <pc:spChg chg="mod">
          <ac:chgData name="Ivan Monich" userId="df37b809a6939972" providerId="LiveId" clId="{72C7067B-84C2-46B3-9202-D58759685484}" dt="2019-03-19T05:36:44.201" v="623" actId="113"/>
          <ac:spMkLst>
            <pc:docMk/>
            <pc:sldMk cId="392672779" sldId="550"/>
            <ac:spMk id="4" creationId="{3B41F02F-4702-4AA7-94CD-FB136E344085}"/>
          </ac:spMkLst>
        </pc:spChg>
      </pc:sldChg>
      <pc:sldChg chg="modSp add">
        <pc:chgData name="Ivan Monich" userId="df37b809a6939972" providerId="LiveId" clId="{72C7067B-84C2-46B3-9202-D58759685484}" dt="2019-03-19T05:39:02.520" v="672" actId="27636"/>
        <pc:sldMkLst>
          <pc:docMk/>
          <pc:sldMk cId="2103432102" sldId="551"/>
        </pc:sldMkLst>
        <pc:spChg chg="mod">
          <ac:chgData name="Ivan Monich" userId="df37b809a6939972" providerId="LiveId" clId="{72C7067B-84C2-46B3-9202-D58759685484}" dt="2019-03-19T05:39:02.520" v="672" actId="27636"/>
          <ac:spMkLst>
            <pc:docMk/>
            <pc:sldMk cId="2103432102" sldId="551"/>
            <ac:spMk id="2" creationId="{44DD41F0-F0F3-461F-8FB9-261E10982560}"/>
          </ac:spMkLst>
        </pc:spChg>
        <pc:spChg chg="mod">
          <ac:chgData name="Ivan Monich" userId="df37b809a6939972" providerId="LiveId" clId="{72C7067B-84C2-46B3-9202-D58759685484}" dt="2019-03-19T05:38:57.626" v="667" actId="27636"/>
          <ac:spMkLst>
            <pc:docMk/>
            <pc:sldMk cId="2103432102" sldId="551"/>
            <ac:spMk id="4" creationId="{3B41F02F-4702-4AA7-94CD-FB136E344085}"/>
          </ac:spMkLst>
        </pc:spChg>
      </pc:sldChg>
      <pc:sldChg chg="modSp add">
        <pc:chgData name="Ivan Monich" userId="df37b809a6939972" providerId="LiveId" clId="{72C7067B-84C2-46B3-9202-D58759685484}" dt="2019-03-19T05:40:29.316" v="688" actId="113"/>
        <pc:sldMkLst>
          <pc:docMk/>
          <pc:sldMk cId="3656608635" sldId="552"/>
        </pc:sldMkLst>
        <pc:spChg chg="mod">
          <ac:chgData name="Ivan Monich" userId="df37b809a6939972" providerId="LiveId" clId="{72C7067B-84C2-46B3-9202-D58759685484}" dt="2019-03-19T05:39:30.119" v="680" actId="20577"/>
          <ac:spMkLst>
            <pc:docMk/>
            <pc:sldMk cId="3656608635" sldId="552"/>
            <ac:spMk id="2" creationId="{44DD41F0-F0F3-461F-8FB9-261E10982560}"/>
          </ac:spMkLst>
        </pc:spChg>
        <pc:spChg chg="mod">
          <ac:chgData name="Ivan Monich" userId="df37b809a6939972" providerId="LiveId" clId="{72C7067B-84C2-46B3-9202-D58759685484}" dt="2019-03-19T05:40:29.316" v="688" actId="113"/>
          <ac:spMkLst>
            <pc:docMk/>
            <pc:sldMk cId="3656608635" sldId="552"/>
            <ac:spMk id="4" creationId="{3B41F02F-4702-4AA7-94CD-FB136E344085}"/>
          </ac:spMkLst>
        </pc:spChg>
      </pc:sldChg>
      <pc:sldChg chg="modSp add">
        <pc:chgData name="Ivan Monich" userId="df37b809a6939972" providerId="LiveId" clId="{72C7067B-84C2-46B3-9202-D58759685484}" dt="2019-03-19T05:41:32.176" v="701" actId="207"/>
        <pc:sldMkLst>
          <pc:docMk/>
          <pc:sldMk cId="4277359103" sldId="553"/>
        </pc:sldMkLst>
        <pc:spChg chg="mod">
          <ac:chgData name="Ivan Monich" userId="df37b809a6939972" providerId="LiveId" clId="{72C7067B-84C2-46B3-9202-D58759685484}" dt="2019-03-19T05:41:32.176" v="701" actId="207"/>
          <ac:spMkLst>
            <pc:docMk/>
            <pc:sldMk cId="4277359103" sldId="553"/>
            <ac:spMk id="2" creationId="{44DD41F0-F0F3-461F-8FB9-261E10982560}"/>
          </ac:spMkLst>
        </pc:spChg>
        <pc:spChg chg="mod">
          <ac:chgData name="Ivan Monich" userId="df37b809a6939972" providerId="LiveId" clId="{72C7067B-84C2-46B3-9202-D58759685484}" dt="2019-03-19T05:41:27.823" v="700" actId="113"/>
          <ac:spMkLst>
            <pc:docMk/>
            <pc:sldMk cId="4277359103" sldId="553"/>
            <ac:spMk id="4" creationId="{3B41F02F-4702-4AA7-94CD-FB136E344085}"/>
          </ac:spMkLst>
        </pc:spChg>
      </pc:sldChg>
      <pc:sldChg chg="modSp add">
        <pc:chgData name="Ivan Monich" userId="df37b809a6939972" providerId="LiveId" clId="{72C7067B-84C2-46B3-9202-D58759685484}" dt="2019-03-19T05:42:00.724" v="711" actId="207"/>
        <pc:sldMkLst>
          <pc:docMk/>
          <pc:sldMk cId="3295060948" sldId="554"/>
        </pc:sldMkLst>
        <pc:spChg chg="mod">
          <ac:chgData name="Ivan Monich" userId="df37b809a6939972" providerId="LiveId" clId="{72C7067B-84C2-46B3-9202-D58759685484}" dt="2019-03-19T05:42:00.724" v="711" actId="207"/>
          <ac:spMkLst>
            <pc:docMk/>
            <pc:sldMk cId="3295060948" sldId="554"/>
            <ac:spMk id="2" creationId="{44DD41F0-F0F3-461F-8FB9-261E10982560}"/>
          </ac:spMkLst>
        </pc:spChg>
        <pc:spChg chg="mod">
          <ac:chgData name="Ivan Monich" userId="df37b809a6939972" providerId="LiveId" clId="{72C7067B-84C2-46B3-9202-D58759685484}" dt="2019-03-19T05:41:49.939" v="705" actId="5793"/>
          <ac:spMkLst>
            <pc:docMk/>
            <pc:sldMk cId="3295060948" sldId="554"/>
            <ac:spMk id="4" creationId="{3B41F02F-4702-4AA7-94CD-FB136E344085}"/>
          </ac:spMkLst>
        </pc:spChg>
      </pc:sldChg>
      <pc:sldChg chg="modSp add">
        <pc:chgData name="Ivan Monich" userId="df37b809a6939972" providerId="LiveId" clId="{72C7067B-84C2-46B3-9202-D58759685484}" dt="2019-03-19T05:42:42.605" v="726" actId="113"/>
        <pc:sldMkLst>
          <pc:docMk/>
          <pc:sldMk cId="3769788565" sldId="555"/>
        </pc:sldMkLst>
        <pc:spChg chg="mod">
          <ac:chgData name="Ivan Monich" userId="df37b809a6939972" providerId="LiveId" clId="{72C7067B-84C2-46B3-9202-D58759685484}" dt="2019-03-19T05:42:05.872" v="714" actId="207"/>
          <ac:spMkLst>
            <pc:docMk/>
            <pc:sldMk cId="3769788565" sldId="555"/>
            <ac:spMk id="2" creationId="{44DD41F0-F0F3-461F-8FB9-261E10982560}"/>
          </ac:spMkLst>
        </pc:spChg>
        <pc:spChg chg="mod">
          <ac:chgData name="Ivan Monich" userId="df37b809a6939972" providerId="LiveId" clId="{72C7067B-84C2-46B3-9202-D58759685484}" dt="2019-03-19T05:42:42.605" v="726" actId="113"/>
          <ac:spMkLst>
            <pc:docMk/>
            <pc:sldMk cId="3769788565" sldId="555"/>
            <ac:spMk id="4" creationId="{3B41F02F-4702-4AA7-94CD-FB136E344085}"/>
          </ac:spMkLst>
        </pc:spChg>
      </pc:sldChg>
      <pc:sldChg chg="modSp add">
        <pc:chgData name="Ivan Monich" userId="df37b809a6939972" providerId="LiveId" clId="{72C7067B-84C2-46B3-9202-D58759685484}" dt="2019-03-19T05:44:08.100" v="753" actId="255"/>
        <pc:sldMkLst>
          <pc:docMk/>
          <pc:sldMk cId="352571903" sldId="556"/>
        </pc:sldMkLst>
        <pc:spChg chg="mod">
          <ac:chgData name="Ivan Monich" userId="df37b809a6939972" providerId="LiveId" clId="{72C7067B-84C2-46B3-9202-D58759685484}" dt="2019-03-19T05:43:01.566" v="729" actId="207"/>
          <ac:spMkLst>
            <pc:docMk/>
            <pc:sldMk cId="352571903" sldId="556"/>
            <ac:spMk id="2" creationId="{44DD41F0-F0F3-461F-8FB9-261E10982560}"/>
          </ac:spMkLst>
        </pc:spChg>
        <pc:spChg chg="mod">
          <ac:chgData name="Ivan Monich" userId="df37b809a6939972" providerId="LiveId" clId="{72C7067B-84C2-46B3-9202-D58759685484}" dt="2019-03-19T05:44:08.100" v="753" actId="255"/>
          <ac:spMkLst>
            <pc:docMk/>
            <pc:sldMk cId="352571903" sldId="556"/>
            <ac:spMk id="4" creationId="{3B41F02F-4702-4AA7-94CD-FB136E344085}"/>
          </ac:spMkLst>
        </pc:spChg>
      </pc:sldChg>
      <pc:sldChg chg="modSp add">
        <pc:chgData name="Ivan Monich" userId="df37b809a6939972" providerId="LiveId" clId="{72C7067B-84C2-46B3-9202-D58759685484}" dt="2019-03-19T05:45:04.685" v="775"/>
        <pc:sldMkLst>
          <pc:docMk/>
          <pc:sldMk cId="2910228883" sldId="557"/>
        </pc:sldMkLst>
        <pc:spChg chg="mod">
          <ac:chgData name="Ivan Monich" userId="df37b809a6939972" providerId="LiveId" clId="{72C7067B-84C2-46B3-9202-D58759685484}" dt="2019-03-19T05:45:04.685" v="775"/>
          <ac:spMkLst>
            <pc:docMk/>
            <pc:sldMk cId="2910228883" sldId="557"/>
            <ac:spMk id="2" creationId="{44DD41F0-F0F3-461F-8FB9-261E10982560}"/>
          </ac:spMkLst>
        </pc:spChg>
        <pc:spChg chg="mod">
          <ac:chgData name="Ivan Monich" userId="df37b809a6939972" providerId="LiveId" clId="{72C7067B-84C2-46B3-9202-D58759685484}" dt="2019-03-19T05:44:53.299" v="774" actId="403"/>
          <ac:spMkLst>
            <pc:docMk/>
            <pc:sldMk cId="2910228883" sldId="557"/>
            <ac:spMk id="4" creationId="{3B41F02F-4702-4AA7-94CD-FB136E344085}"/>
          </ac:spMkLst>
        </pc:spChg>
      </pc:sldChg>
      <pc:sldChg chg="modSp add">
        <pc:chgData name="Ivan Monich" userId="df37b809a6939972" providerId="LiveId" clId="{72C7067B-84C2-46B3-9202-D58759685484}" dt="2019-03-19T05:45:52.521" v="798" actId="113"/>
        <pc:sldMkLst>
          <pc:docMk/>
          <pc:sldMk cId="3917193056" sldId="558"/>
        </pc:sldMkLst>
        <pc:spChg chg="mod">
          <ac:chgData name="Ivan Monich" userId="df37b809a6939972" providerId="LiveId" clId="{72C7067B-84C2-46B3-9202-D58759685484}" dt="2019-03-19T05:45:37.739" v="795"/>
          <ac:spMkLst>
            <pc:docMk/>
            <pc:sldMk cId="3917193056" sldId="558"/>
            <ac:spMk id="2" creationId="{44DD41F0-F0F3-461F-8FB9-261E10982560}"/>
          </ac:spMkLst>
        </pc:spChg>
        <pc:spChg chg="mod">
          <ac:chgData name="Ivan Monich" userId="df37b809a6939972" providerId="LiveId" clId="{72C7067B-84C2-46B3-9202-D58759685484}" dt="2019-03-19T05:45:52.521" v="798" actId="113"/>
          <ac:spMkLst>
            <pc:docMk/>
            <pc:sldMk cId="3917193056" sldId="558"/>
            <ac:spMk id="4" creationId="{3B41F02F-4702-4AA7-94CD-FB136E344085}"/>
          </ac:spMkLst>
        </pc:spChg>
      </pc:sldChg>
      <pc:sldChg chg="modSp add">
        <pc:chgData name="Ivan Monich" userId="df37b809a6939972" providerId="LiveId" clId="{72C7067B-84C2-46B3-9202-D58759685484}" dt="2019-03-19T06:00:10.786" v="1017" actId="20577"/>
        <pc:sldMkLst>
          <pc:docMk/>
          <pc:sldMk cId="4097496849" sldId="559"/>
        </pc:sldMkLst>
        <pc:spChg chg="mod">
          <ac:chgData name="Ivan Monich" userId="df37b809a6939972" providerId="LiveId" clId="{72C7067B-84C2-46B3-9202-D58759685484}" dt="2019-03-19T05:59:11.081" v="1009" actId="207"/>
          <ac:spMkLst>
            <pc:docMk/>
            <pc:sldMk cId="4097496849" sldId="559"/>
            <ac:spMk id="2" creationId="{44DD41F0-F0F3-461F-8FB9-261E10982560}"/>
          </ac:spMkLst>
        </pc:spChg>
        <pc:spChg chg="mod">
          <ac:chgData name="Ivan Monich" userId="df37b809a6939972" providerId="LiveId" clId="{72C7067B-84C2-46B3-9202-D58759685484}" dt="2019-03-19T06:00:10.786" v="1017" actId="20577"/>
          <ac:spMkLst>
            <pc:docMk/>
            <pc:sldMk cId="4097496849" sldId="559"/>
            <ac:spMk id="4" creationId="{3B41F02F-4702-4AA7-94CD-FB136E344085}"/>
          </ac:spMkLst>
        </pc:spChg>
      </pc:sldChg>
      <pc:sldChg chg="modSp add">
        <pc:chgData name="Ivan Monich" userId="df37b809a6939972" providerId="LiveId" clId="{72C7067B-84C2-46B3-9202-D58759685484}" dt="2019-03-19T06:00:32.218" v="1023" actId="5793"/>
        <pc:sldMkLst>
          <pc:docMk/>
          <pc:sldMk cId="1987923479" sldId="560"/>
        </pc:sldMkLst>
        <pc:spChg chg="mod">
          <ac:chgData name="Ivan Monich" userId="df37b809a6939972" providerId="LiveId" clId="{72C7067B-84C2-46B3-9202-D58759685484}" dt="2019-03-19T06:00:21.642" v="1019" actId="207"/>
          <ac:spMkLst>
            <pc:docMk/>
            <pc:sldMk cId="1987923479" sldId="560"/>
            <ac:spMk id="2" creationId="{44DD41F0-F0F3-461F-8FB9-261E10982560}"/>
          </ac:spMkLst>
        </pc:spChg>
        <pc:spChg chg="mod">
          <ac:chgData name="Ivan Monich" userId="df37b809a6939972" providerId="LiveId" clId="{72C7067B-84C2-46B3-9202-D58759685484}" dt="2019-03-19T06:00:32.218" v="1023" actId="5793"/>
          <ac:spMkLst>
            <pc:docMk/>
            <pc:sldMk cId="1987923479" sldId="560"/>
            <ac:spMk id="4" creationId="{3B41F02F-4702-4AA7-94CD-FB136E344085}"/>
          </ac:spMkLst>
        </pc:spChg>
      </pc:sldChg>
      <pc:sldChg chg="modSp add">
        <pc:chgData name="Ivan Monich" userId="df37b809a6939972" providerId="LiveId" clId="{72C7067B-84C2-46B3-9202-D58759685484}" dt="2019-03-19T06:11:56.628" v="1053" actId="403"/>
        <pc:sldMkLst>
          <pc:docMk/>
          <pc:sldMk cId="1774188670" sldId="561"/>
        </pc:sldMkLst>
        <pc:spChg chg="mod">
          <ac:chgData name="Ivan Monich" userId="df37b809a6939972" providerId="LiveId" clId="{72C7067B-84C2-46B3-9202-D58759685484}" dt="2019-03-19T06:09:41.708" v="1028" actId="27636"/>
          <ac:spMkLst>
            <pc:docMk/>
            <pc:sldMk cId="1774188670" sldId="561"/>
            <ac:spMk id="2" creationId="{44DD41F0-F0F3-461F-8FB9-261E10982560}"/>
          </ac:spMkLst>
        </pc:spChg>
        <pc:spChg chg="mod">
          <ac:chgData name="Ivan Monich" userId="df37b809a6939972" providerId="LiveId" clId="{72C7067B-84C2-46B3-9202-D58759685484}" dt="2019-03-19T06:11:56.628" v="1053" actId="403"/>
          <ac:spMkLst>
            <pc:docMk/>
            <pc:sldMk cId="1774188670" sldId="561"/>
            <ac:spMk id="4" creationId="{3B41F02F-4702-4AA7-94CD-FB136E344085}"/>
          </ac:spMkLst>
        </pc:spChg>
      </pc:sldChg>
      <pc:sldChg chg="modSp add">
        <pc:chgData name="Ivan Monich" userId="df37b809a6939972" providerId="LiveId" clId="{72C7067B-84C2-46B3-9202-D58759685484}" dt="2019-03-19T06:12:21.545" v="1063" actId="20577"/>
        <pc:sldMkLst>
          <pc:docMk/>
          <pc:sldMk cId="2984812205" sldId="562"/>
        </pc:sldMkLst>
        <pc:spChg chg="mod">
          <ac:chgData name="Ivan Monich" userId="df37b809a6939972" providerId="LiveId" clId="{72C7067B-84C2-46B3-9202-D58759685484}" dt="2019-03-19T06:10:21.385" v="1032" actId="207"/>
          <ac:spMkLst>
            <pc:docMk/>
            <pc:sldMk cId="2984812205" sldId="562"/>
            <ac:spMk id="2" creationId="{44DD41F0-F0F3-461F-8FB9-261E10982560}"/>
          </ac:spMkLst>
        </pc:spChg>
        <pc:spChg chg="mod">
          <ac:chgData name="Ivan Monich" userId="df37b809a6939972" providerId="LiveId" clId="{72C7067B-84C2-46B3-9202-D58759685484}" dt="2019-03-19T06:12:21.545" v="1063" actId="20577"/>
          <ac:spMkLst>
            <pc:docMk/>
            <pc:sldMk cId="2984812205" sldId="562"/>
            <ac:spMk id="4" creationId="{3B41F02F-4702-4AA7-94CD-FB136E344085}"/>
          </ac:spMkLst>
        </pc:spChg>
      </pc:sldChg>
      <pc:sldChg chg="modSp add">
        <pc:chgData name="Ivan Monich" userId="df37b809a6939972" providerId="LiveId" clId="{72C7067B-84C2-46B3-9202-D58759685484}" dt="2019-03-19T06:12:57.786" v="1091" actId="113"/>
        <pc:sldMkLst>
          <pc:docMk/>
          <pc:sldMk cId="1449776287" sldId="563"/>
        </pc:sldMkLst>
        <pc:spChg chg="mod">
          <ac:chgData name="Ivan Monich" userId="df37b809a6939972" providerId="LiveId" clId="{72C7067B-84C2-46B3-9202-D58759685484}" dt="2019-03-19T06:12:44.195" v="1087" actId="20577"/>
          <ac:spMkLst>
            <pc:docMk/>
            <pc:sldMk cId="1449776287" sldId="563"/>
            <ac:spMk id="2" creationId="{44DD41F0-F0F3-461F-8FB9-261E10982560}"/>
          </ac:spMkLst>
        </pc:spChg>
        <pc:spChg chg="mod">
          <ac:chgData name="Ivan Monich" userId="df37b809a6939972" providerId="LiveId" clId="{72C7067B-84C2-46B3-9202-D58759685484}" dt="2019-03-19T06:12:57.786" v="1091" actId="113"/>
          <ac:spMkLst>
            <pc:docMk/>
            <pc:sldMk cId="1449776287" sldId="563"/>
            <ac:spMk id="4" creationId="{3B41F02F-4702-4AA7-94CD-FB136E344085}"/>
          </ac:spMkLst>
        </pc:spChg>
      </pc:sldChg>
      <pc:sldChg chg="modSp add">
        <pc:chgData name="Ivan Monich" userId="df37b809a6939972" providerId="LiveId" clId="{72C7067B-84C2-46B3-9202-D58759685484}" dt="2019-03-19T06:14:44.417" v="1121" actId="113"/>
        <pc:sldMkLst>
          <pc:docMk/>
          <pc:sldMk cId="3836049735" sldId="564"/>
        </pc:sldMkLst>
        <pc:spChg chg="mod">
          <ac:chgData name="Ivan Monich" userId="df37b809a6939972" providerId="LiveId" clId="{72C7067B-84C2-46B3-9202-D58759685484}" dt="2019-03-19T06:13:17.071" v="1110" actId="27636"/>
          <ac:spMkLst>
            <pc:docMk/>
            <pc:sldMk cId="3836049735" sldId="564"/>
            <ac:spMk id="2" creationId="{44DD41F0-F0F3-461F-8FB9-261E10982560}"/>
          </ac:spMkLst>
        </pc:spChg>
        <pc:spChg chg="mod">
          <ac:chgData name="Ivan Monich" userId="df37b809a6939972" providerId="LiveId" clId="{72C7067B-84C2-46B3-9202-D58759685484}" dt="2019-03-19T06:14:44.417" v="1121" actId="113"/>
          <ac:spMkLst>
            <pc:docMk/>
            <pc:sldMk cId="3836049735" sldId="564"/>
            <ac:spMk id="4" creationId="{3B41F02F-4702-4AA7-94CD-FB136E344085}"/>
          </ac:spMkLst>
        </pc:spChg>
      </pc:sldChg>
      <pc:sldChg chg="modSp add">
        <pc:chgData name="Ivan Monich" userId="df37b809a6939972" providerId="LiveId" clId="{72C7067B-84C2-46B3-9202-D58759685484}" dt="2019-03-19T05:39:14.215" v="677" actId="20577"/>
        <pc:sldMkLst>
          <pc:docMk/>
          <pc:sldMk cId="2026572617" sldId="565"/>
        </pc:sldMkLst>
        <pc:spChg chg="mod">
          <ac:chgData name="Ivan Monich" userId="df37b809a6939972" providerId="LiveId" clId="{72C7067B-84C2-46B3-9202-D58759685484}" dt="2019-03-19T05:39:14.215" v="677" actId="20577"/>
          <ac:spMkLst>
            <pc:docMk/>
            <pc:sldMk cId="2026572617" sldId="565"/>
            <ac:spMk id="2" creationId="{44DD41F0-F0F3-461F-8FB9-261E10982560}"/>
          </ac:spMkLst>
        </pc:spChg>
        <pc:spChg chg="mod">
          <ac:chgData name="Ivan Monich" userId="df37b809a6939972" providerId="LiveId" clId="{72C7067B-84C2-46B3-9202-D58759685484}" dt="2019-03-19T05:38:24.997" v="651" actId="403"/>
          <ac:spMkLst>
            <pc:docMk/>
            <pc:sldMk cId="2026572617" sldId="565"/>
            <ac:spMk id="4" creationId="{3B41F02F-4702-4AA7-94CD-FB136E344085}"/>
          </ac:spMkLst>
        </pc:spChg>
      </pc:sldChg>
      <pc:sldChg chg="modSp add">
        <pc:chgData name="Ivan Monich" userId="df37b809a6939972" providerId="LiveId" clId="{72C7067B-84C2-46B3-9202-D58759685484}" dt="2019-03-19T05:47:05.171" v="810" actId="404"/>
        <pc:sldMkLst>
          <pc:docMk/>
          <pc:sldMk cId="458280868" sldId="566"/>
        </pc:sldMkLst>
        <pc:spChg chg="mod">
          <ac:chgData name="Ivan Monich" userId="df37b809a6939972" providerId="LiveId" clId="{72C7067B-84C2-46B3-9202-D58759685484}" dt="2019-03-19T05:46:02.215" v="801" actId="207"/>
          <ac:spMkLst>
            <pc:docMk/>
            <pc:sldMk cId="458280868" sldId="566"/>
            <ac:spMk id="2" creationId="{44DD41F0-F0F3-461F-8FB9-261E10982560}"/>
          </ac:spMkLst>
        </pc:spChg>
        <pc:spChg chg="mod">
          <ac:chgData name="Ivan Monich" userId="df37b809a6939972" providerId="LiveId" clId="{72C7067B-84C2-46B3-9202-D58759685484}" dt="2019-03-19T05:47:05.171" v="810" actId="404"/>
          <ac:spMkLst>
            <pc:docMk/>
            <pc:sldMk cId="458280868" sldId="566"/>
            <ac:spMk id="4" creationId="{3B41F02F-4702-4AA7-94CD-FB136E344085}"/>
          </ac:spMkLst>
        </pc:spChg>
      </pc:sldChg>
      <pc:sldChg chg="modSp add">
        <pc:chgData name="Ivan Monich" userId="df37b809a6939972" providerId="LiveId" clId="{72C7067B-84C2-46B3-9202-D58759685484}" dt="2019-03-19T05:48:11.715" v="832" actId="27636"/>
        <pc:sldMkLst>
          <pc:docMk/>
          <pc:sldMk cId="564681413" sldId="567"/>
        </pc:sldMkLst>
        <pc:spChg chg="mod">
          <ac:chgData name="Ivan Monich" userId="df37b809a6939972" providerId="LiveId" clId="{72C7067B-84C2-46B3-9202-D58759685484}" dt="2019-03-19T05:47:35.194" v="812" actId="207"/>
          <ac:spMkLst>
            <pc:docMk/>
            <pc:sldMk cId="564681413" sldId="567"/>
            <ac:spMk id="2" creationId="{44DD41F0-F0F3-461F-8FB9-261E10982560}"/>
          </ac:spMkLst>
        </pc:spChg>
        <pc:spChg chg="mod">
          <ac:chgData name="Ivan Monich" userId="df37b809a6939972" providerId="LiveId" clId="{72C7067B-84C2-46B3-9202-D58759685484}" dt="2019-03-19T05:48:11.715" v="832" actId="27636"/>
          <ac:spMkLst>
            <pc:docMk/>
            <pc:sldMk cId="564681413" sldId="567"/>
            <ac:spMk id="4" creationId="{3B41F02F-4702-4AA7-94CD-FB136E344085}"/>
          </ac:spMkLst>
        </pc:spChg>
      </pc:sldChg>
      <pc:sldChg chg="modSp add">
        <pc:chgData name="Ivan Monich" userId="df37b809a6939972" providerId="LiveId" clId="{72C7067B-84C2-46B3-9202-D58759685484}" dt="2019-03-19T05:48:16.164" v="834" actId="27636"/>
        <pc:sldMkLst>
          <pc:docMk/>
          <pc:sldMk cId="744406202" sldId="568"/>
        </pc:sldMkLst>
        <pc:spChg chg="mod">
          <ac:chgData name="Ivan Monich" userId="df37b809a6939972" providerId="LiveId" clId="{72C7067B-84C2-46B3-9202-D58759685484}" dt="2019-03-19T05:48:01.746" v="822"/>
          <ac:spMkLst>
            <pc:docMk/>
            <pc:sldMk cId="744406202" sldId="568"/>
            <ac:spMk id="2" creationId="{44DD41F0-F0F3-461F-8FB9-261E10982560}"/>
          </ac:spMkLst>
        </pc:spChg>
        <pc:spChg chg="mod">
          <ac:chgData name="Ivan Monich" userId="df37b809a6939972" providerId="LiveId" clId="{72C7067B-84C2-46B3-9202-D58759685484}" dt="2019-03-19T05:48:16.164" v="834" actId="27636"/>
          <ac:spMkLst>
            <pc:docMk/>
            <pc:sldMk cId="744406202" sldId="568"/>
            <ac:spMk id="4" creationId="{3B41F02F-4702-4AA7-94CD-FB136E344085}"/>
          </ac:spMkLst>
        </pc:spChg>
      </pc:sldChg>
      <pc:sldChg chg="modSp add">
        <pc:chgData name="Ivan Monich" userId="df37b809a6939972" providerId="LiveId" clId="{72C7067B-84C2-46B3-9202-D58759685484}" dt="2019-03-19T05:48:58.470" v="843" actId="113"/>
        <pc:sldMkLst>
          <pc:docMk/>
          <pc:sldMk cId="1950835856" sldId="569"/>
        </pc:sldMkLst>
        <pc:spChg chg="mod">
          <ac:chgData name="Ivan Monich" userId="df37b809a6939972" providerId="LiveId" clId="{72C7067B-84C2-46B3-9202-D58759685484}" dt="2019-03-19T05:48:35.598" v="837" actId="113"/>
          <ac:spMkLst>
            <pc:docMk/>
            <pc:sldMk cId="1950835856" sldId="569"/>
            <ac:spMk id="2" creationId="{44DD41F0-F0F3-461F-8FB9-261E10982560}"/>
          </ac:spMkLst>
        </pc:spChg>
        <pc:spChg chg="mod">
          <ac:chgData name="Ivan Monich" userId="df37b809a6939972" providerId="LiveId" clId="{72C7067B-84C2-46B3-9202-D58759685484}" dt="2019-03-19T05:48:58.470" v="843" actId="113"/>
          <ac:spMkLst>
            <pc:docMk/>
            <pc:sldMk cId="1950835856" sldId="569"/>
            <ac:spMk id="4" creationId="{3B41F02F-4702-4AA7-94CD-FB136E344085}"/>
          </ac:spMkLst>
        </pc:spChg>
      </pc:sldChg>
      <pc:sldChg chg="modSp add">
        <pc:chgData name="Ivan Monich" userId="df37b809a6939972" providerId="LiveId" clId="{72C7067B-84C2-46B3-9202-D58759685484}" dt="2019-03-19T05:49:21.113" v="849" actId="5793"/>
        <pc:sldMkLst>
          <pc:docMk/>
          <pc:sldMk cId="307628759" sldId="570"/>
        </pc:sldMkLst>
        <pc:spChg chg="mod">
          <ac:chgData name="Ivan Monich" userId="df37b809a6939972" providerId="LiveId" clId="{72C7067B-84C2-46B3-9202-D58759685484}" dt="2019-03-19T05:49:10.567" v="845" actId="207"/>
          <ac:spMkLst>
            <pc:docMk/>
            <pc:sldMk cId="307628759" sldId="570"/>
            <ac:spMk id="2" creationId="{44DD41F0-F0F3-461F-8FB9-261E10982560}"/>
          </ac:spMkLst>
        </pc:spChg>
        <pc:spChg chg="mod">
          <ac:chgData name="Ivan Monich" userId="df37b809a6939972" providerId="LiveId" clId="{72C7067B-84C2-46B3-9202-D58759685484}" dt="2019-03-19T05:49:21.113" v="849" actId="5793"/>
          <ac:spMkLst>
            <pc:docMk/>
            <pc:sldMk cId="307628759" sldId="570"/>
            <ac:spMk id="4" creationId="{3B41F02F-4702-4AA7-94CD-FB136E344085}"/>
          </ac:spMkLst>
        </pc:spChg>
      </pc:sldChg>
      <pc:sldChg chg="modSp add">
        <pc:chgData name="Ivan Monich" userId="df37b809a6939972" providerId="LiveId" clId="{72C7067B-84C2-46B3-9202-D58759685484}" dt="2019-03-19T05:51:58.068" v="887" actId="113"/>
        <pc:sldMkLst>
          <pc:docMk/>
          <pc:sldMk cId="1074273174" sldId="571"/>
        </pc:sldMkLst>
        <pc:spChg chg="mod">
          <ac:chgData name="Ivan Monich" userId="df37b809a6939972" providerId="LiveId" clId="{72C7067B-84C2-46B3-9202-D58759685484}" dt="2019-03-19T05:49:35.113" v="852" actId="20577"/>
          <ac:spMkLst>
            <pc:docMk/>
            <pc:sldMk cId="1074273174" sldId="571"/>
            <ac:spMk id="2" creationId="{44DD41F0-F0F3-461F-8FB9-261E10982560}"/>
          </ac:spMkLst>
        </pc:spChg>
        <pc:spChg chg="mod">
          <ac:chgData name="Ivan Monich" userId="df37b809a6939972" providerId="LiveId" clId="{72C7067B-84C2-46B3-9202-D58759685484}" dt="2019-03-19T05:51:58.068" v="887" actId="113"/>
          <ac:spMkLst>
            <pc:docMk/>
            <pc:sldMk cId="1074273174" sldId="571"/>
            <ac:spMk id="4" creationId="{3B41F02F-4702-4AA7-94CD-FB136E344085}"/>
          </ac:spMkLst>
        </pc:spChg>
      </pc:sldChg>
      <pc:sldChg chg="modSp add">
        <pc:chgData name="Ivan Monich" userId="df37b809a6939972" providerId="LiveId" clId="{72C7067B-84C2-46B3-9202-D58759685484}" dt="2019-03-19T05:52:43.070" v="896" actId="403"/>
        <pc:sldMkLst>
          <pc:docMk/>
          <pc:sldMk cId="857615190" sldId="572"/>
        </pc:sldMkLst>
        <pc:spChg chg="mod">
          <ac:chgData name="Ivan Monich" userId="df37b809a6939972" providerId="LiveId" clId="{72C7067B-84C2-46B3-9202-D58759685484}" dt="2019-03-19T05:52:28.973" v="890" actId="207"/>
          <ac:spMkLst>
            <pc:docMk/>
            <pc:sldMk cId="857615190" sldId="572"/>
            <ac:spMk id="2" creationId="{44DD41F0-F0F3-461F-8FB9-261E10982560}"/>
          </ac:spMkLst>
        </pc:spChg>
        <pc:spChg chg="mod">
          <ac:chgData name="Ivan Monich" userId="df37b809a6939972" providerId="LiveId" clId="{72C7067B-84C2-46B3-9202-D58759685484}" dt="2019-03-19T05:52:43.070" v="896" actId="403"/>
          <ac:spMkLst>
            <pc:docMk/>
            <pc:sldMk cId="857615190" sldId="572"/>
            <ac:spMk id="4" creationId="{3B41F02F-4702-4AA7-94CD-FB136E344085}"/>
          </ac:spMkLst>
        </pc:spChg>
      </pc:sldChg>
      <pc:sldChg chg="modSp add">
        <pc:chgData name="Ivan Monich" userId="df37b809a6939972" providerId="LiveId" clId="{72C7067B-84C2-46B3-9202-D58759685484}" dt="2019-03-19T05:53:56.706" v="914" actId="113"/>
        <pc:sldMkLst>
          <pc:docMk/>
          <pc:sldMk cId="478904665" sldId="573"/>
        </pc:sldMkLst>
        <pc:spChg chg="mod">
          <ac:chgData name="Ivan Monich" userId="df37b809a6939972" providerId="LiveId" clId="{72C7067B-84C2-46B3-9202-D58759685484}" dt="2019-03-19T05:53:04.056" v="899" actId="207"/>
          <ac:spMkLst>
            <pc:docMk/>
            <pc:sldMk cId="478904665" sldId="573"/>
            <ac:spMk id="2" creationId="{44DD41F0-F0F3-461F-8FB9-261E10982560}"/>
          </ac:spMkLst>
        </pc:spChg>
        <pc:spChg chg="mod">
          <ac:chgData name="Ivan Monich" userId="df37b809a6939972" providerId="LiveId" clId="{72C7067B-84C2-46B3-9202-D58759685484}" dt="2019-03-19T05:53:56.706" v="914" actId="113"/>
          <ac:spMkLst>
            <pc:docMk/>
            <pc:sldMk cId="478904665" sldId="573"/>
            <ac:spMk id="4" creationId="{3B41F02F-4702-4AA7-94CD-FB136E344085}"/>
          </ac:spMkLst>
        </pc:spChg>
      </pc:sldChg>
      <pc:sldChg chg="modSp add">
        <pc:chgData name="Ivan Monich" userId="df37b809a6939972" providerId="LiveId" clId="{72C7067B-84C2-46B3-9202-D58759685484}" dt="2019-03-19T05:54:41.212" v="937" actId="12"/>
        <pc:sldMkLst>
          <pc:docMk/>
          <pc:sldMk cId="1864715521" sldId="574"/>
        </pc:sldMkLst>
        <pc:spChg chg="mod">
          <ac:chgData name="Ivan Monich" userId="df37b809a6939972" providerId="LiveId" clId="{72C7067B-84C2-46B3-9202-D58759685484}" dt="2019-03-19T05:54:09.698" v="916" actId="207"/>
          <ac:spMkLst>
            <pc:docMk/>
            <pc:sldMk cId="1864715521" sldId="574"/>
            <ac:spMk id="2" creationId="{44DD41F0-F0F3-461F-8FB9-261E10982560}"/>
          </ac:spMkLst>
        </pc:spChg>
        <pc:spChg chg="mod">
          <ac:chgData name="Ivan Monich" userId="df37b809a6939972" providerId="LiveId" clId="{72C7067B-84C2-46B3-9202-D58759685484}" dt="2019-03-19T05:54:41.212" v="937" actId="12"/>
          <ac:spMkLst>
            <pc:docMk/>
            <pc:sldMk cId="1864715521" sldId="574"/>
            <ac:spMk id="4" creationId="{3B41F02F-4702-4AA7-94CD-FB136E344085}"/>
          </ac:spMkLst>
        </pc:spChg>
      </pc:sldChg>
      <pc:sldChg chg="modSp add">
        <pc:chgData name="Ivan Monich" userId="df37b809a6939972" providerId="LiveId" clId="{72C7067B-84C2-46B3-9202-D58759685484}" dt="2019-03-19T05:55:19.511" v="946" actId="113"/>
        <pc:sldMkLst>
          <pc:docMk/>
          <pc:sldMk cId="135001473" sldId="575"/>
        </pc:sldMkLst>
        <pc:spChg chg="mod">
          <ac:chgData name="Ivan Monich" userId="df37b809a6939972" providerId="LiveId" clId="{72C7067B-84C2-46B3-9202-D58759685484}" dt="2019-03-19T05:54:56.511" v="940" actId="20577"/>
          <ac:spMkLst>
            <pc:docMk/>
            <pc:sldMk cId="135001473" sldId="575"/>
            <ac:spMk id="2" creationId="{44DD41F0-F0F3-461F-8FB9-261E10982560}"/>
          </ac:spMkLst>
        </pc:spChg>
        <pc:spChg chg="mod">
          <ac:chgData name="Ivan Monich" userId="df37b809a6939972" providerId="LiveId" clId="{72C7067B-84C2-46B3-9202-D58759685484}" dt="2019-03-19T05:55:19.511" v="946" actId="113"/>
          <ac:spMkLst>
            <pc:docMk/>
            <pc:sldMk cId="135001473" sldId="575"/>
            <ac:spMk id="4" creationId="{3B41F02F-4702-4AA7-94CD-FB136E344085}"/>
          </ac:spMkLst>
        </pc:spChg>
      </pc:sldChg>
      <pc:sldChg chg="modSp add">
        <pc:chgData name="Ivan Monich" userId="df37b809a6939972" providerId="LiveId" clId="{72C7067B-84C2-46B3-9202-D58759685484}" dt="2019-03-19T05:55:53.198" v="958" actId="123"/>
        <pc:sldMkLst>
          <pc:docMk/>
          <pc:sldMk cId="3022320923" sldId="576"/>
        </pc:sldMkLst>
        <pc:spChg chg="mod">
          <ac:chgData name="Ivan Monich" userId="df37b809a6939972" providerId="LiveId" clId="{72C7067B-84C2-46B3-9202-D58759685484}" dt="2019-03-19T05:55:43.701" v="951" actId="20577"/>
          <ac:spMkLst>
            <pc:docMk/>
            <pc:sldMk cId="3022320923" sldId="576"/>
            <ac:spMk id="2" creationId="{44DD41F0-F0F3-461F-8FB9-261E10982560}"/>
          </ac:spMkLst>
        </pc:spChg>
        <pc:spChg chg="mod">
          <ac:chgData name="Ivan Monich" userId="df37b809a6939972" providerId="LiveId" clId="{72C7067B-84C2-46B3-9202-D58759685484}" dt="2019-03-19T05:55:53.198" v="958" actId="123"/>
          <ac:spMkLst>
            <pc:docMk/>
            <pc:sldMk cId="3022320923" sldId="576"/>
            <ac:spMk id="4" creationId="{3B41F02F-4702-4AA7-94CD-FB136E344085}"/>
          </ac:spMkLst>
        </pc:spChg>
      </pc:sldChg>
      <pc:sldChg chg="modSp add">
        <pc:chgData name="Ivan Monich" userId="df37b809a6939972" providerId="LiveId" clId="{72C7067B-84C2-46B3-9202-D58759685484}" dt="2019-03-19T05:56:26.986" v="968" actId="27636"/>
        <pc:sldMkLst>
          <pc:docMk/>
          <pc:sldMk cId="3446932025" sldId="577"/>
        </pc:sldMkLst>
        <pc:spChg chg="mod">
          <ac:chgData name="Ivan Monich" userId="df37b809a6939972" providerId="LiveId" clId="{72C7067B-84C2-46B3-9202-D58759685484}" dt="2019-03-19T05:56:15.421" v="963" actId="207"/>
          <ac:spMkLst>
            <pc:docMk/>
            <pc:sldMk cId="3446932025" sldId="577"/>
            <ac:spMk id="2" creationId="{44DD41F0-F0F3-461F-8FB9-261E10982560}"/>
          </ac:spMkLst>
        </pc:spChg>
        <pc:spChg chg="mod">
          <ac:chgData name="Ivan Monich" userId="df37b809a6939972" providerId="LiveId" clId="{72C7067B-84C2-46B3-9202-D58759685484}" dt="2019-03-19T05:56:26.986" v="968" actId="27636"/>
          <ac:spMkLst>
            <pc:docMk/>
            <pc:sldMk cId="3446932025" sldId="577"/>
            <ac:spMk id="4" creationId="{3B41F02F-4702-4AA7-94CD-FB136E344085}"/>
          </ac:spMkLst>
        </pc:spChg>
      </pc:sldChg>
      <pc:sldChg chg="modSp add">
        <pc:chgData name="Ivan Monich" userId="df37b809a6939972" providerId="LiveId" clId="{72C7067B-84C2-46B3-9202-D58759685484}" dt="2019-03-19T05:57:06.623" v="976" actId="113"/>
        <pc:sldMkLst>
          <pc:docMk/>
          <pc:sldMk cId="1823815354" sldId="578"/>
        </pc:sldMkLst>
        <pc:spChg chg="mod">
          <ac:chgData name="Ivan Monich" userId="df37b809a6939972" providerId="LiveId" clId="{72C7067B-84C2-46B3-9202-D58759685484}" dt="2019-03-19T05:56:52.128" v="971" actId="207"/>
          <ac:spMkLst>
            <pc:docMk/>
            <pc:sldMk cId="1823815354" sldId="578"/>
            <ac:spMk id="2" creationId="{44DD41F0-F0F3-461F-8FB9-261E10982560}"/>
          </ac:spMkLst>
        </pc:spChg>
        <pc:spChg chg="mod">
          <ac:chgData name="Ivan Monich" userId="df37b809a6939972" providerId="LiveId" clId="{72C7067B-84C2-46B3-9202-D58759685484}" dt="2019-03-19T05:57:06.623" v="976" actId="113"/>
          <ac:spMkLst>
            <pc:docMk/>
            <pc:sldMk cId="1823815354" sldId="578"/>
            <ac:spMk id="4" creationId="{3B41F02F-4702-4AA7-94CD-FB136E344085}"/>
          </ac:spMkLst>
        </pc:spChg>
      </pc:sldChg>
      <pc:sldChg chg="modSp add">
        <pc:chgData name="Ivan Monich" userId="df37b809a6939972" providerId="LiveId" clId="{72C7067B-84C2-46B3-9202-D58759685484}" dt="2019-03-19T05:57:40.916" v="985" actId="123"/>
        <pc:sldMkLst>
          <pc:docMk/>
          <pc:sldMk cId="1445745018" sldId="579"/>
        </pc:sldMkLst>
        <pc:spChg chg="mod">
          <ac:chgData name="Ivan Monich" userId="df37b809a6939972" providerId="LiveId" clId="{72C7067B-84C2-46B3-9202-D58759685484}" dt="2019-03-19T05:57:27.769" v="979" actId="207"/>
          <ac:spMkLst>
            <pc:docMk/>
            <pc:sldMk cId="1445745018" sldId="579"/>
            <ac:spMk id="2" creationId="{44DD41F0-F0F3-461F-8FB9-261E10982560}"/>
          </ac:spMkLst>
        </pc:spChg>
        <pc:spChg chg="mod">
          <ac:chgData name="Ivan Monich" userId="df37b809a6939972" providerId="LiveId" clId="{72C7067B-84C2-46B3-9202-D58759685484}" dt="2019-03-19T05:57:40.916" v="985" actId="123"/>
          <ac:spMkLst>
            <pc:docMk/>
            <pc:sldMk cId="1445745018" sldId="579"/>
            <ac:spMk id="4" creationId="{3B41F02F-4702-4AA7-94CD-FB136E344085}"/>
          </ac:spMkLst>
        </pc:spChg>
      </pc:sldChg>
      <pc:sldChg chg="modSp add">
        <pc:chgData name="Ivan Monich" userId="df37b809a6939972" providerId="LiveId" clId="{72C7067B-84C2-46B3-9202-D58759685484}" dt="2019-03-19T05:58:26.357" v="995" actId="207"/>
        <pc:sldMkLst>
          <pc:docMk/>
          <pc:sldMk cId="3689779232" sldId="580"/>
        </pc:sldMkLst>
        <pc:spChg chg="mod">
          <ac:chgData name="Ivan Monich" userId="df37b809a6939972" providerId="LiveId" clId="{72C7067B-84C2-46B3-9202-D58759685484}" dt="2019-03-19T05:58:26.357" v="995" actId="207"/>
          <ac:spMkLst>
            <pc:docMk/>
            <pc:sldMk cId="3689779232" sldId="580"/>
            <ac:spMk id="2" creationId="{44DD41F0-F0F3-461F-8FB9-261E10982560}"/>
          </ac:spMkLst>
        </pc:spChg>
        <pc:spChg chg="mod">
          <ac:chgData name="Ivan Monich" userId="df37b809a6939972" providerId="LiveId" clId="{72C7067B-84C2-46B3-9202-D58759685484}" dt="2019-03-19T05:58:12.669" v="989" actId="5793"/>
          <ac:spMkLst>
            <pc:docMk/>
            <pc:sldMk cId="3689779232" sldId="580"/>
            <ac:spMk id="4" creationId="{3B41F02F-4702-4AA7-94CD-FB136E344085}"/>
          </ac:spMkLst>
        </pc:spChg>
      </pc:sldChg>
      <pc:sldChg chg="modSp add">
        <pc:chgData name="Ivan Monich" userId="df37b809a6939972" providerId="LiveId" clId="{72C7067B-84C2-46B3-9202-D58759685484}" dt="2019-03-19T05:58:55.873" v="1006" actId="20577"/>
        <pc:sldMkLst>
          <pc:docMk/>
          <pc:sldMk cId="3894085867" sldId="581"/>
        </pc:sldMkLst>
        <pc:spChg chg="mod">
          <ac:chgData name="Ivan Monich" userId="df37b809a6939972" providerId="LiveId" clId="{72C7067B-84C2-46B3-9202-D58759685484}" dt="2019-03-19T05:58:39.042" v="998" actId="207"/>
          <ac:spMkLst>
            <pc:docMk/>
            <pc:sldMk cId="3894085867" sldId="581"/>
            <ac:spMk id="2" creationId="{44DD41F0-F0F3-461F-8FB9-261E10982560}"/>
          </ac:spMkLst>
        </pc:spChg>
        <pc:spChg chg="mod">
          <ac:chgData name="Ivan Monich" userId="df37b809a6939972" providerId="LiveId" clId="{72C7067B-84C2-46B3-9202-D58759685484}" dt="2019-03-19T05:58:55.873" v="1006" actId="20577"/>
          <ac:spMkLst>
            <pc:docMk/>
            <pc:sldMk cId="3894085867" sldId="581"/>
            <ac:spMk id="4" creationId="{3B41F02F-4702-4AA7-94CD-FB136E344085}"/>
          </ac:spMkLst>
        </pc:spChg>
      </pc:sldChg>
      <pc:sldChg chg="addSp modSp add">
        <pc:chgData name="Ivan Monich" userId="df37b809a6939972" providerId="LiveId" clId="{72C7067B-84C2-46B3-9202-D58759685484}" dt="2019-03-19T05:51:04.844" v="856" actId="1076"/>
        <pc:sldMkLst>
          <pc:docMk/>
          <pc:sldMk cId="999021217" sldId="582"/>
        </pc:sldMkLst>
        <pc:spChg chg="mod">
          <ac:chgData name="Ivan Monich" userId="df37b809a6939972" providerId="LiveId" clId="{72C7067B-84C2-46B3-9202-D58759685484}" dt="2019-03-19T05:50:57.869" v="854" actId="20577"/>
          <ac:spMkLst>
            <pc:docMk/>
            <pc:sldMk cId="999021217" sldId="582"/>
            <ac:spMk id="4" creationId="{3B41F02F-4702-4AA7-94CD-FB136E344085}"/>
          </ac:spMkLst>
        </pc:spChg>
        <pc:picChg chg="add mod">
          <ac:chgData name="Ivan Monich" userId="df37b809a6939972" providerId="LiveId" clId="{72C7067B-84C2-46B3-9202-D58759685484}" dt="2019-03-19T05:51:04.844" v="856" actId="1076"/>
          <ac:picMkLst>
            <pc:docMk/>
            <pc:sldMk cId="999021217" sldId="582"/>
            <ac:picMk id="3" creationId="{1A07FE84-9A84-4F6F-92F8-94F6FF042328}"/>
          </ac:picMkLst>
        </pc:picChg>
      </pc:sldChg>
      <pc:sldChg chg="modSp add">
        <pc:chgData name="Ivan Monich" userId="df37b809a6939972" providerId="LiveId" clId="{72C7067B-84C2-46B3-9202-D58759685484}" dt="2019-03-19T06:15:01.264" v="1125" actId="27636"/>
        <pc:sldMkLst>
          <pc:docMk/>
          <pc:sldMk cId="459381517" sldId="583"/>
        </pc:sldMkLst>
        <pc:spChg chg="mod">
          <ac:chgData name="Ivan Monich" userId="df37b809a6939972" providerId="LiveId" clId="{72C7067B-84C2-46B3-9202-D58759685484}" dt="2019-03-19T06:14:55.861" v="1123" actId="207"/>
          <ac:spMkLst>
            <pc:docMk/>
            <pc:sldMk cId="459381517" sldId="583"/>
            <ac:spMk id="2" creationId="{44DD41F0-F0F3-461F-8FB9-261E10982560}"/>
          </ac:spMkLst>
        </pc:spChg>
        <pc:spChg chg="mod">
          <ac:chgData name="Ivan Monich" userId="df37b809a6939972" providerId="LiveId" clId="{72C7067B-84C2-46B3-9202-D58759685484}" dt="2019-03-19T06:15:01.264" v="1125" actId="27636"/>
          <ac:spMkLst>
            <pc:docMk/>
            <pc:sldMk cId="459381517" sldId="583"/>
            <ac:spMk id="4" creationId="{3B41F02F-4702-4AA7-94CD-FB136E344085}"/>
          </ac:spMkLst>
        </pc:spChg>
      </pc:sldChg>
      <pc:sldChg chg="modSp add">
        <pc:chgData name="Ivan Monich" userId="df37b809a6939972" providerId="LiveId" clId="{72C7067B-84C2-46B3-9202-D58759685484}" dt="2019-03-19T06:16:34.481" v="1165"/>
        <pc:sldMkLst>
          <pc:docMk/>
          <pc:sldMk cId="1608299261" sldId="584"/>
        </pc:sldMkLst>
        <pc:spChg chg="mod">
          <ac:chgData name="Ivan Monich" userId="df37b809a6939972" providerId="LiveId" clId="{72C7067B-84C2-46B3-9202-D58759685484}" dt="2019-03-19T06:15:13.779" v="1130" actId="27636"/>
          <ac:spMkLst>
            <pc:docMk/>
            <pc:sldMk cId="1608299261" sldId="584"/>
            <ac:spMk id="2" creationId="{44DD41F0-F0F3-461F-8FB9-261E10982560}"/>
          </ac:spMkLst>
        </pc:spChg>
        <pc:spChg chg="mod">
          <ac:chgData name="Ivan Monich" userId="df37b809a6939972" providerId="LiveId" clId="{72C7067B-84C2-46B3-9202-D58759685484}" dt="2019-03-19T06:16:34.481" v="1165"/>
          <ac:spMkLst>
            <pc:docMk/>
            <pc:sldMk cId="1608299261" sldId="584"/>
            <ac:spMk id="4" creationId="{3B41F02F-4702-4AA7-94CD-FB136E344085}"/>
          </ac:spMkLst>
        </pc:spChg>
      </pc:sldChg>
      <pc:sldChg chg="modSp add">
        <pc:chgData name="Ivan Monich" userId="df37b809a6939972" providerId="LiveId" clId="{72C7067B-84C2-46B3-9202-D58759685484}" dt="2019-03-19T06:16:37.496" v="1166"/>
        <pc:sldMkLst>
          <pc:docMk/>
          <pc:sldMk cId="3709676763" sldId="585"/>
        </pc:sldMkLst>
        <pc:spChg chg="mod">
          <ac:chgData name="Ivan Monich" userId="df37b809a6939972" providerId="LiveId" clId="{72C7067B-84C2-46B3-9202-D58759685484}" dt="2019-03-19T06:16:31.848" v="1164" actId="20577"/>
          <ac:spMkLst>
            <pc:docMk/>
            <pc:sldMk cId="3709676763" sldId="585"/>
            <ac:spMk id="2" creationId="{44DD41F0-F0F3-461F-8FB9-261E10982560}"/>
          </ac:spMkLst>
        </pc:spChg>
        <pc:spChg chg="mod">
          <ac:chgData name="Ivan Monich" userId="df37b809a6939972" providerId="LiveId" clId="{72C7067B-84C2-46B3-9202-D58759685484}" dt="2019-03-19T06:16:37.496" v="1166"/>
          <ac:spMkLst>
            <pc:docMk/>
            <pc:sldMk cId="3709676763" sldId="585"/>
            <ac:spMk id="4" creationId="{3B41F02F-4702-4AA7-94CD-FB136E344085}"/>
          </ac:spMkLst>
        </pc:spChg>
      </pc:sldChg>
      <pc:sldChg chg="modSp add">
        <pc:chgData name="Ivan Monich" userId="df37b809a6939972" providerId="LiveId" clId="{72C7067B-84C2-46B3-9202-D58759685484}" dt="2019-03-19T06:17:16.852" v="1170"/>
        <pc:sldMkLst>
          <pc:docMk/>
          <pc:sldMk cId="4175722259" sldId="586"/>
        </pc:sldMkLst>
        <pc:spChg chg="mod">
          <ac:chgData name="Ivan Monich" userId="df37b809a6939972" providerId="LiveId" clId="{72C7067B-84C2-46B3-9202-D58759685484}" dt="2019-03-19T06:17:09.834" v="1169" actId="207"/>
          <ac:spMkLst>
            <pc:docMk/>
            <pc:sldMk cId="4175722259" sldId="586"/>
            <ac:spMk id="2" creationId="{44DD41F0-F0F3-461F-8FB9-261E10982560}"/>
          </ac:spMkLst>
        </pc:spChg>
        <pc:spChg chg="mod">
          <ac:chgData name="Ivan Monich" userId="df37b809a6939972" providerId="LiveId" clId="{72C7067B-84C2-46B3-9202-D58759685484}" dt="2019-03-19T06:17:16.852" v="1170"/>
          <ac:spMkLst>
            <pc:docMk/>
            <pc:sldMk cId="4175722259" sldId="586"/>
            <ac:spMk id="4" creationId="{3B41F02F-4702-4AA7-94CD-FB136E344085}"/>
          </ac:spMkLst>
        </pc:spChg>
      </pc:sldChg>
      <pc:sldChg chg="modSp add">
        <pc:chgData name="Ivan Monich" userId="df37b809a6939972" providerId="LiveId" clId="{72C7067B-84C2-46B3-9202-D58759685484}" dt="2019-03-19T06:18:17.855" v="1183" actId="113"/>
        <pc:sldMkLst>
          <pc:docMk/>
          <pc:sldMk cId="4232760033" sldId="587"/>
        </pc:sldMkLst>
        <pc:spChg chg="mod">
          <ac:chgData name="Ivan Monich" userId="df37b809a6939972" providerId="LiveId" clId="{72C7067B-84C2-46B3-9202-D58759685484}" dt="2019-03-19T06:17:27.902" v="1173" actId="20577"/>
          <ac:spMkLst>
            <pc:docMk/>
            <pc:sldMk cId="4232760033" sldId="587"/>
            <ac:spMk id="2" creationId="{44DD41F0-F0F3-461F-8FB9-261E10982560}"/>
          </ac:spMkLst>
        </pc:spChg>
        <pc:spChg chg="mod">
          <ac:chgData name="Ivan Monich" userId="df37b809a6939972" providerId="LiveId" clId="{72C7067B-84C2-46B3-9202-D58759685484}" dt="2019-03-19T06:18:17.855" v="1183" actId="113"/>
          <ac:spMkLst>
            <pc:docMk/>
            <pc:sldMk cId="4232760033" sldId="587"/>
            <ac:spMk id="4" creationId="{3B41F02F-4702-4AA7-94CD-FB136E344085}"/>
          </ac:spMkLst>
        </pc:spChg>
      </pc:sldChg>
      <pc:sldChg chg="modSp add">
        <pc:chgData name="Ivan Monich" userId="df37b809a6939972" providerId="LiveId" clId="{72C7067B-84C2-46B3-9202-D58759685484}" dt="2019-03-19T06:19:06.240" v="1200"/>
        <pc:sldMkLst>
          <pc:docMk/>
          <pc:sldMk cId="1062181721" sldId="588"/>
        </pc:sldMkLst>
        <pc:spChg chg="mod">
          <ac:chgData name="Ivan Monich" userId="df37b809a6939972" providerId="LiveId" clId="{72C7067B-84C2-46B3-9202-D58759685484}" dt="2019-03-19T06:19:06.240" v="1200"/>
          <ac:spMkLst>
            <pc:docMk/>
            <pc:sldMk cId="1062181721" sldId="588"/>
            <ac:spMk id="4" creationId="{3B41F02F-4702-4AA7-94CD-FB136E344085}"/>
          </ac:spMkLst>
        </pc:spChg>
      </pc:sldChg>
      <pc:sldChg chg="modSp add">
        <pc:chgData name="Ivan Monich" userId="df37b809a6939972" providerId="LiveId" clId="{72C7067B-84C2-46B3-9202-D58759685484}" dt="2019-03-19T06:19:24.405" v="1205" actId="123"/>
        <pc:sldMkLst>
          <pc:docMk/>
          <pc:sldMk cId="337817074" sldId="589"/>
        </pc:sldMkLst>
        <pc:spChg chg="mod">
          <ac:chgData name="Ivan Monich" userId="df37b809a6939972" providerId="LiveId" clId="{72C7067B-84C2-46B3-9202-D58759685484}" dt="2019-03-19T06:19:21.007" v="1204" actId="207"/>
          <ac:spMkLst>
            <pc:docMk/>
            <pc:sldMk cId="337817074" sldId="589"/>
            <ac:spMk id="2" creationId="{44DD41F0-F0F3-461F-8FB9-261E10982560}"/>
          </ac:spMkLst>
        </pc:spChg>
        <pc:spChg chg="mod">
          <ac:chgData name="Ivan Monich" userId="df37b809a6939972" providerId="LiveId" clId="{72C7067B-84C2-46B3-9202-D58759685484}" dt="2019-03-19T06:19:24.405" v="1205" actId="123"/>
          <ac:spMkLst>
            <pc:docMk/>
            <pc:sldMk cId="337817074" sldId="589"/>
            <ac:spMk id="4" creationId="{3B41F02F-4702-4AA7-94CD-FB136E344085}"/>
          </ac:spMkLst>
        </pc:spChg>
      </pc:sldChg>
      <pc:sldChg chg="modSp add">
        <pc:chgData name="Ivan Monich" userId="df37b809a6939972" providerId="LiveId" clId="{72C7067B-84C2-46B3-9202-D58759685484}" dt="2019-03-19T06:20:56.217" v="1247" actId="20577"/>
        <pc:sldMkLst>
          <pc:docMk/>
          <pc:sldMk cId="3933749005" sldId="590"/>
        </pc:sldMkLst>
        <pc:spChg chg="mod">
          <ac:chgData name="Ivan Monich" userId="df37b809a6939972" providerId="LiveId" clId="{72C7067B-84C2-46B3-9202-D58759685484}" dt="2019-03-19T06:20:56.217" v="1247" actId="20577"/>
          <ac:spMkLst>
            <pc:docMk/>
            <pc:sldMk cId="3933749005" sldId="590"/>
            <ac:spMk id="2" creationId="{44DD41F0-F0F3-461F-8FB9-261E10982560}"/>
          </ac:spMkLst>
        </pc:spChg>
        <pc:spChg chg="mod">
          <ac:chgData name="Ivan Monich" userId="df37b809a6939972" providerId="LiveId" clId="{72C7067B-84C2-46B3-9202-D58759685484}" dt="2019-03-19T06:20:46.006" v="1213" actId="403"/>
          <ac:spMkLst>
            <pc:docMk/>
            <pc:sldMk cId="3933749005" sldId="590"/>
            <ac:spMk id="4" creationId="{3B41F02F-4702-4AA7-94CD-FB136E344085}"/>
          </ac:spMkLst>
        </pc:spChg>
      </pc:sldChg>
      <pc:sldChg chg="modSp add">
        <pc:chgData name="Ivan Monich" userId="df37b809a6939972" providerId="LiveId" clId="{72C7067B-84C2-46B3-9202-D58759685484}" dt="2019-03-19T06:21:31.832" v="1253"/>
        <pc:sldMkLst>
          <pc:docMk/>
          <pc:sldMk cId="238634846" sldId="591"/>
        </pc:sldMkLst>
        <pc:spChg chg="mod">
          <ac:chgData name="Ivan Monich" userId="df37b809a6939972" providerId="LiveId" clId="{72C7067B-84C2-46B3-9202-D58759685484}" dt="2019-03-19T06:21:31.832" v="1253"/>
          <ac:spMkLst>
            <pc:docMk/>
            <pc:sldMk cId="238634846" sldId="591"/>
            <ac:spMk id="2" creationId="{44DD41F0-F0F3-461F-8FB9-261E10982560}"/>
          </ac:spMkLst>
        </pc:spChg>
        <pc:spChg chg="mod">
          <ac:chgData name="Ivan Monich" userId="df37b809a6939972" providerId="LiveId" clId="{72C7067B-84C2-46B3-9202-D58759685484}" dt="2019-03-19T06:21:24.059" v="1252" actId="27636"/>
          <ac:spMkLst>
            <pc:docMk/>
            <pc:sldMk cId="238634846" sldId="591"/>
            <ac:spMk id="4" creationId="{3B41F02F-4702-4AA7-94CD-FB136E344085}"/>
          </ac:spMkLst>
        </pc:spChg>
      </pc:sldChg>
      <pc:sldChg chg="modSp add">
        <pc:chgData name="Ivan Monich" userId="df37b809a6939972" providerId="LiveId" clId="{72C7067B-84C2-46B3-9202-D58759685484}" dt="2019-03-19T06:21:56.723" v="1263" actId="404"/>
        <pc:sldMkLst>
          <pc:docMk/>
          <pc:sldMk cId="3389307594" sldId="592"/>
        </pc:sldMkLst>
        <pc:spChg chg="mod">
          <ac:chgData name="Ivan Monich" userId="df37b809a6939972" providerId="LiveId" clId="{72C7067B-84C2-46B3-9202-D58759685484}" dt="2019-03-19T06:21:44.126" v="1255" actId="207"/>
          <ac:spMkLst>
            <pc:docMk/>
            <pc:sldMk cId="3389307594" sldId="592"/>
            <ac:spMk id="2" creationId="{44DD41F0-F0F3-461F-8FB9-261E10982560}"/>
          </ac:spMkLst>
        </pc:spChg>
        <pc:spChg chg="mod">
          <ac:chgData name="Ivan Monich" userId="df37b809a6939972" providerId="LiveId" clId="{72C7067B-84C2-46B3-9202-D58759685484}" dt="2019-03-19T06:21:56.723" v="1263" actId="404"/>
          <ac:spMkLst>
            <pc:docMk/>
            <pc:sldMk cId="3389307594" sldId="592"/>
            <ac:spMk id="4" creationId="{3B41F02F-4702-4AA7-94CD-FB136E344085}"/>
          </ac:spMkLst>
        </pc:spChg>
      </pc:sldChg>
      <pc:sldChg chg="modSp add">
        <pc:chgData name="Ivan Monich" userId="df37b809a6939972" providerId="LiveId" clId="{72C7067B-84C2-46B3-9202-D58759685484}" dt="2019-03-19T06:22:07.145" v="1266" actId="20577"/>
        <pc:sldMkLst>
          <pc:docMk/>
          <pc:sldMk cId="1804023895" sldId="593"/>
        </pc:sldMkLst>
        <pc:spChg chg="mod">
          <ac:chgData name="Ivan Monich" userId="df37b809a6939972" providerId="LiveId" clId="{72C7067B-84C2-46B3-9202-D58759685484}" dt="2019-03-19T06:22:07.145" v="1266" actId="20577"/>
          <ac:spMkLst>
            <pc:docMk/>
            <pc:sldMk cId="1804023895" sldId="593"/>
            <ac:spMk id="2" creationId="{44DD41F0-F0F3-461F-8FB9-261E10982560}"/>
          </ac:spMkLst>
        </pc:spChg>
      </pc:sldChg>
      <pc:sldChg chg="add">
        <pc:chgData name="Ivan Monich" userId="df37b809a6939972" providerId="LiveId" clId="{72C7067B-84C2-46B3-9202-D58759685484}" dt="2019-03-19T06:13:07.777" v="1103"/>
        <pc:sldMkLst>
          <pc:docMk/>
          <pc:sldMk cId="852013135" sldId="594"/>
        </pc:sldMkLst>
      </pc:sldChg>
      <pc:sldChg chg="add">
        <pc:chgData name="Ivan Monich" userId="df37b809a6939972" providerId="LiveId" clId="{72C7067B-84C2-46B3-9202-D58759685484}" dt="2019-03-19T06:13:07.818" v="1104"/>
        <pc:sldMkLst>
          <pc:docMk/>
          <pc:sldMk cId="775476869" sldId="595"/>
        </pc:sldMkLst>
      </pc:sldChg>
      <pc:sldChg chg="add">
        <pc:chgData name="Ivan Monich" userId="df37b809a6939972" providerId="LiveId" clId="{72C7067B-84C2-46B3-9202-D58759685484}" dt="2019-03-19T06:13:07.833" v="1105"/>
        <pc:sldMkLst>
          <pc:docMk/>
          <pc:sldMk cId="371539941" sldId="596"/>
        </pc:sldMkLst>
      </pc:sldChg>
    </pc:docChg>
  </pc:docChgLst>
  <pc:docChgLst>
    <pc:chgData name="Ivan Monich" userId="df37b809a6939972" providerId="LiveId" clId="{683B8D7D-7BA6-4170-AEBE-014B0A9FA51D}"/>
    <pc:docChg chg="undo custSel modSld">
      <pc:chgData name="Ivan Monich" userId="df37b809a6939972" providerId="LiveId" clId="{683B8D7D-7BA6-4170-AEBE-014B0A9FA51D}" dt="2019-03-06T14:38:20.797" v="51" actId="20577"/>
      <pc:docMkLst>
        <pc:docMk/>
      </pc:docMkLst>
    </pc:docChg>
  </pc:docChgLst>
  <pc:docChgLst>
    <pc:chgData name="Ivan Monich" userId="df37b809a6939972" providerId="LiveId" clId="{D9EA3EA7-FCAC-41B4-9A37-66BE32B7EED9}"/>
    <pc:docChg chg="undo custSel mod addSld delSld modSld sldOrd">
      <pc:chgData name="Ivan Monich" userId="df37b809a6939972" providerId="LiveId" clId="{D9EA3EA7-FCAC-41B4-9A37-66BE32B7EED9}" dt="2019-03-06T13:37:33.242" v="676" actId="113"/>
      <pc:docMkLst>
        <pc:docMk/>
      </pc:docMkLst>
      <pc:sldChg chg="addSp delSp modSp">
        <pc:chgData name="Ivan Monich" userId="df37b809a6939972" providerId="LiveId" clId="{D9EA3EA7-FCAC-41B4-9A37-66BE32B7EED9}" dt="2019-03-06T13:23:47.167" v="556" actId="207"/>
        <pc:sldMkLst>
          <pc:docMk/>
          <pc:sldMk cId="2402356222" sldId="289"/>
        </pc:sldMkLst>
        <pc:spChg chg="mod">
          <ac:chgData name="Ivan Monich" userId="df37b809a6939972" providerId="LiveId" clId="{D9EA3EA7-FCAC-41B4-9A37-66BE32B7EED9}" dt="2019-03-06T13:04:54.528" v="228" actId="403"/>
          <ac:spMkLst>
            <pc:docMk/>
            <pc:sldMk cId="2402356222" sldId="289"/>
            <ac:spMk id="2" creationId="{E73250BF-D3C0-42F7-AAD9-A2C3C6951CC5}"/>
          </ac:spMkLst>
        </pc:spChg>
        <pc:spChg chg="mod">
          <ac:chgData name="Ivan Monich" userId="df37b809a6939972" providerId="LiveId" clId="{D9EA3EA7-FCAC-41B4-9A37-66BE32B7EED9}" dt="2019-03-06T13:23:47.167" v="556" actId="207"/>
          <ac:spMkLst>
            <pc:docMk/>
            <pc:sldMk cId="2402356222" sldId="289"/>
            <ac:spMk id="3" creationId="{EE470CD2-23E8-4777-8E2C-5B966DD1F3B5}"/>
          </ac:spMkLst>
        </pc:spChg>
        <pc:graphicFrameChg chg="add del mod">
          <ac:chgData name="Ivan Monich" userId="df37b809a6939972" providerId="LiveId" clId="{D9EA3EA7-FCAC-41B4-9A37-66BE32B7EED9}" dt="2019-03-06T13:00:09.934" v="127" actId="1032"/>
          <ac:graphicFrameMkLst>
            <pc:docMk/>
            <pc:sldMk cId="2402356222" sldId="289"/>
            <ac:graphicFrameMk id="4" creationId="{135157A8-02F3-4C88-98DF-099203072C6F}"/>
          </ac:graphicFrameMkLst>
        </pc:graphicFrameChg>
        <pc:picChg chg="add del">
          <ac:chgData name="Ivan Monich" userId="df37b809a6939972" providerId="LiveId" clId="{D9EA3EA7-FCAC-41B4-9A37-66BE32B7EED9}" dt="2019-03-06T12:57:22.829" v="32" actId="478"/>
          <ac:picMkLst>
            <pc:docMk/>
            <pc:sldMk cId="2402356222" sldId="289"/>
            <ac:picMk id="5" creationId="{9BB6FF26-E7D0-485D-807D-65507E992755}"/>
          </ac:picMkLst>
        </pc:picChg>
        <pc:picChg chg="del">
          <ac:chgData name="Ivan Monich" userId="df37b809a6939972" providerId="LiveId" clId="{D9EA3EA7-FCAC-41B4-9A37-66BE32B7EED9}" dt="2019-03-06T12:57:27.485" v="33" actId="478"/>
          <ac:picMkLst>
            <pc:docMk/>
            <pc:sldMk cId="2402356222" sldId="289"/>
            <ac:picMk id="1026" creationId="{B462B33C-31CC-472D-A1BC-DE73537CB786}"/>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D6CE65-A402-AB4E-9D3F-AE3D7EF168FB}" type="datetimeFigureOut">
              <a:rPr lang="en-US" smtClean="0"/>
              <a:t>5/19/2019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497613-BFAC-1244-9C27-FC713FC0BA6D}" type="slidenum">
              <a:rPr lang="en-US" smtClean="0"/>
              <a:t>‹#›</a:t>
            </a:fld>
            <a:endParaRPr lang="en-US"/>
          </a:p>
        </p:txBody>
      </p:sp>
    </p:spTree>
    <p:extLst>
      <p:ext uri="{BB962C8B-B14F-4D97-AF65-F5344CB8AC3E}">
        <p14:creationId xmlns:p14="http://schemas.microsoft.com/office/powerpoint/2010/main" val="947255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5C0FF91-412D-4747-B3ED-39DD8C11D461}"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6EA0DB-774F-5E45-B6E6-044982BC745A}" type="slidenum">
              <a:rPr lang="en-US" smtClean="0"/>
              <a:t>‹#›</a:t>
            </a:fld>
            <a:endParaRPr lang="en-US"/>
          </a:p>
        </p:txBody>
      </p:sp>
    </p:spTree>
    <p:extLst>
      <p:ext uri="{BB962C8B-B14F-4D97-AF65-F5344CB8AC3E}">
        <p14:creationId xmlns:p14="http://schemas.microsoft.com/office/powerpoint/2010/main" val="1593092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C0FF91-412D-4747-B3ED-39DD8C11D461}"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6EA0DB-774F-5E45-B6E6-044982BC745A}" type="slidenum">
              <a:rPr lang="en-US" smtClean="0"/>
              <a:t>‹#›</a:t>
            </a:fld>
            <a:endParaRPr lang="en-US"/>
          </a:p>
        </p:txBody>
      </p:sp>
    </p:spTree>
    <p:extLst>
      <p:ext uri="{BB962C8B-B14F-4D97-AF65-F5344CB8AC3E}">
        <p14:creationId xmlns:p14="http://schemas.microsoft.com/office/powerpoint/2010/main" val="572726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C0FF91-412D-4747-B3ED-39DD8C11D461}"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6EA0DB-774F-5E45-B6E6-044982BC745A}" type="slidenum">
              <a:rPr lang="en-US" smtClean="0"/>
              <a:t>‹#›</a:t>
            </a:fld>
            <a:endParaRPr lang="en-US"/>
          </a:p>
        </p:txBody>
      </p:sp>
    </p:spTree>
    <p:extLst>
      <p:ext uri="{BB962C8B-B14F-4D97-AF65-F5344CB8AC3E}">
        <p14:creationId xmlns:p14="http://schemas.microsoft.com/office/powerpoint/2010/main" val="38144071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E5C0FF91-412D-4747-B3ED-39DD8C11D461}"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6EA0DB-774F-5E45-B6E6-044982BC745A}" type="slidenum">
              <a:rPr lang="en-US" smtClean="0"/>
              <a:t>‹#›</a:t>
            </a:fld>
            <a:endParaRPr lang="en-US"/>
          </a:p>
        </p:txBody>
      </p:sp>
    </p:spTree>
    <p:extLst>
      <p:ext uri="{BB962C8B-B14F-4D97-AF65-F5344CB8AC3E}">
        <p14:creationId xmlns:p14="http://schemas.microsoft.com/office/powerpoint/2010/main" val="7630032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5C0FF91-412D-4747-B3ED-39DD8C11D461}"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6EA0DB-774F-5E45-B6E6-044982BC745A}" type="slidenum">
              <a:rPr lang="en-US" smtClean="0"/>
              <a:t>‹#›</a:t>
            </a:fld>
            <a:endParaRPr lang="en-US"/>
          </a:p>
        </p:txBody>
      </p:sp>
    </p:spTree>
    <p:extLst>
      <p:ext uri="{BB962C8B-B14F-4D97-AF65-F5344CB8AC3E}">
        <p14:creationId xmlns:p14="http://schemas.microsoft.com/office/powerpoint/2010/main" val="35002687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5C0FF91-412D-4747-B3ED-39DD8C11D461}" type="datetimeFigureOut">
              <a:rPr lang="en-US" smtClean="0"/>
              <a:t>5/19/2019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6EA0DB-774F-5E45-B6E6-044982BC745A}" type="slidenum">
              <a:rPr lang="en-US" smtClean="0"/>
              <a:t>‹#›</a:t>
            </a:fld>
            <a:endParaRPr lang="en-US"/>
          </a:p>
        </p:txBody>
      </p:sp>
    </p:spTree>
    <p:extLst>
      <p:ext uri="{BB962C8B-B14F-4D97-AF65-F5344CB8AC3E}">
        <p14:creationId xmlns:p14="http://schemas.microsoft.com/office/powerpoint/2010/main" val="12633308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5C0FF91-412D-4747-B3ED-39DD8C11D461}" type="datetimeFigureOut">
              <a:rPr lang="en-US" smtClean="0"/>
              <a:t>5/19/2019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66EA0DB-774F-5E45-B6E6-044982BC745A}" type="slidenum">
              <a:rPr lang="en-US" smtClean="0"/>
              <a:t>‹#›</a:t>
            </a:fld>
            <a:endParaRPr lang="en-US"/>
          </a:p>
        </p:txBody>
      </p:sp>
    </p:spTree>
    <p:extLst>
      <p:ext uri="{BB962C8B-B14F-4D97-AF65-F5344CB8AC3E}">
        <p14:creationId xmlns:p14="http://schemas.microsoft.com/office/powerpoint/2010/main" val="32415217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5C0FF91-412D-4747-B3ED-39DD8C11D461}" type="datetimeFigureOut">
              <a:rPr lang="en-US" smtClean="0"/>
              <a:t>5/19/2019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66EA0DB-774F-5E45-B6E6-044982BC745A}" type="slidenum">
              <a:rPr lang="en-US" smtClean="0"/>
              <a:t>‹#›</a:t>
            </a:fld>
            <a:endParaRPr lang="en-US"/>
          </a:p>
        </p:txBody>
      </p:sp>
    </p:spTree>
    <p:extLst>
      <p:ext uri="{BB962C8B-B14F-4D97-AF65-F5344CB8AC3E}">
        <p14:creationId xmlns:p14="http://schemas.microsoft.com/office/powerpoint/2010/main" val="16873597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C0FF91-412D-4747-B3ED-39DD8C11D461}" type="datetimeFigureOut">
              <a:rPr lang="en-US" smtClean="0"/>
              <a:t>5/19/2019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66EA0DB-774F-5E45-B6E6-044982BC745A}" type="slidenum">
              <a:rPr lang="en-US" smtClean="0"/>
              <a:t>‹#›</a:t>
            </a:fld>
            <a:endParaRPr lang="en-US"/>
          </a:p>
        </p:txBody>
      </p:sp>
    </p:spTree>
    <p:extLst>
      <p:ext uri="{BB962C8B-B14F-4D97-AF65-F5344CB8AC3E}">
        <p14:creationId xmlns:p14="http://schemas.microsoft.com/office/powerpoint/2010/main" val="34413250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5C0FF91-412D-4747-B3ED-39DD8C11D461}" type="datetimeFigureOut">
              <a:rPr lang="en-US" smtClean="0"/>
              <a:t>5/19/2019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6EA0DB-774F-5E45-B6E6-044982BC745A}" type="slidenum">
              <a:rPr lang="en-US" smtClean="0"/>
              <a:t>‹#›</a:t>
            </a:fld>
            <a:endParaRPr lang="en-US"/>
          </a:p>
        </p:txBody>
      </p:sp>
    </p:spTree>
    <p:extLst>
      <p:ext uri="{BB962C8B-B14F-4D97-AF65-F5344CB8AC3E}">
        <p14:creationId xmlns:p14="http://schemas.microsoft.com/office/powerpoint/2010/main" val="16309425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5C0FF91-412D-4747-B3ED-39DD8C11D461}" type="datetimeFigureOut">
              <a:rPr lang="en-US" smtClean="0"/>
              <a:t>5/19/2019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6EA0DB-774F-5E45-B6E6-044982BC745A}" type="slidenum">
              <a:rPr lang="en-US" smtClean="0"/>
              <a:t>‹#›</a:t>
            </a:fld>
            <a:endParaRPr lang="en-US"/>
          </a:p>
        </p:txBody>
      </p:sp>
    </p:spTree>
    <p:extLst>
      <p:ext uri="{BB962C8B-B14F-4D97-AF65-F5344CB8AC3E}">
        <p14:creationId xmlns:p14="http://schemas.microsoft.com/office/powerpoint/2010/main" val="9268244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C0FF91-412D-4747-B3ED-39DD8C11D461}" type="datetimeFigureOut">
              <a:rPr lang="en-US" smtClean="0"/>
              <a:t>5/19/2019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6EA0DB-774F-5E45-B6E6-044982BC745A}" type="slidenum">
              <a:rPr lang="en-US" smtClean="0"/>
              <a:t>‹#›</a:t>
            </a:fld>
            <a:endParaRPr lang="en-US"/>
          </a:p>
        </p:txBody>
      </p:sp>
    </p:spTree>
    <p:extLst>
      <p:ext uri="{BB962C8B-B14F-4D97-AF65-F5344CB8AC3E}">
        <p14:creationId xmlns:p14="http://schemas.microsoft.com/office/powerpoint/2010/main" val="24116430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file:///D:\Cloud\OneDrive\2019\March\Nanning%20Normal%20University%202019\Research%20Methods\Videos\02%20Is%20Anything%20Real.mp4" TargetMode="External"/><Relationship Id="rId1" Type="http://schemas.microsoft.com/office/2007/relationships/media" Target="file:///D:\Cloud\OneDrive\2019\March\Nanning%20Normal%20University%202019\Research%20Methods\Videos\02%20Is%20Anything%20Real.mp4" TargetMode="Externa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7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250BF-D3C0-42F7-AAD9-A2C3C6951CC5}"/>
              </a:ext>
            </a:extLst>
          </p:cNvPr>
          <p:cNvSpPr>
            <a:spLocks noGrp="1"/>
          </p:cNvSpPr>
          <p:nvPr>
            <p:ph type="title"/>
          </p:nvPr>
        </p:nvSpPr>
        <p:spPr>
          <a:xfrm>
            <a:off x="628650" y="365126"/>
            <a:ext cx="7886700" cy="1939924"/>
          </a:xfrm>
        </p:spPr>
        <p:txBody>
          <a:bodyPr>
            <a:normAutofit/>
          </a:bodyPr>
          <a:lstStyle/>
          <a:p>
            <a:pPr algn="ctr"/>
            <a:r>
              <a:rPr lang="zh-CN" altLang="en-US" b="1" dirty="0"/>
              <a:t>南宁师范大学</a:t>
            </a:r>
            <a:br>
              <a:rPr lang="en-US" dirty="0"/>
            </a:br>
            <a:r>
              <a:rPr lang="en-US" dirty="0"/>
              <a:t>Nanning Normal University</a:t>
            </a:r>
            <a:br>
              <a:rPr lang="en-US" dirty="0"/>
            </a:br>
            <a:r>
              <a:rPr lang="en-US" sz="2400" dirty="0"/>
              <a:t>Department of Tourism &amp; Culture</a:t>
            </a:r>
            <a:endParaRPr lang="ru-RU" dirty="0"/>
          </a:p>
        </p:txBody>
      </p:sp>
      <p:sp>
        <p:nvSpPr>
          <p:cNvPr id="3" name="Content Placeholder 2">
            <a:extLst>
              <a:ext uri="{FF2B5EF4-FFF2-40B4-BE49-F238E27FC236}">
                <a16:creationId xmlns:a16="http://schemas.microsoft.com/office/drawing/2014/main" id="{EE470CD2-23E8-4777-8E2C-5B966DD1F3B5}"/>
              </a:ext>
            </a:extLst>
          </p:cNvPr>
          <p:cNvSpPr>
            <a:spLocks noGrp="1"/>
          </p:cNvSpPr>
          <p:nvPr>
            <p:ph idx="1"/>
          </p:nvPr>
        </p:nvSpPr>
        <p:spPr>
          <a:xfrm>
            <a:off x="628650" y="1825625"/>
            <a:ext cx="7886700" cy="4351338"/>
          </a:xfrm>
        </p:spPr>
        <p:txBody>
          <a:bodyPr>
            <a:normAutofit/>
          </a:bodyPr>
          <a:lstStyle/>
          <a:p>
            <a:pPr marL="0" indent="0">
              <a:buNone/>
            </a:pPr>
            <a:endParaRPr lang="en-GB" dirty="0"/>
          </a:p>
          <a:p>
            <a:pPr marL="0" indent="0">
              <a:buNone/>
            </a:pPr>
            <a:endParaRPr lang="en-GB" dirty="0"/>
          </a:p>
          <a:p>
            <a:pPr marL="0" indent="0" algn="ctr">
              <a:buNone/>
            </a:pPr>
            <a:r>
              <a:rPr lang="en-US" sz="3200" b="1" dirty="0">
                <a:solidFill>
                  <a:schemeClr val="accent2"/>
                </a:solidFill>
              </a:rPr>
              <a:t>Research Methods</a:t>
            </a:r>
          </a:p>
          <a:p>
            <a:pPr marL="0" indent="0">
              <a:buNone/>
            </a:pPr>
            <a:endParaRPr lang="ru-RU" dirty="0"/>
          </a:p>
          <a:p>
            <a:pPr marL="0" indent="0">
              <a:buNone/>
            </a:pPr>
            <a:endParaRPr lang="en-GB" dirty="0"/>
          </a:p>
          <a:p>
            <a:pPr marL="0" indent="0">
              <a:buNone/>
            </a:pPr>
            <a:endParaRPr lang="en-GB" dirty="0"/>
          </a:p>
          <a:p>
            <a:pPr marL="0" indent="0">
              <a:buNone/>
            </a:pPr>
            <a:endParaRPr lang="en-GB" dirty="0"/>
          </a:p>
          <a:p>
            <a:pPr marL="0" indent="0" algn="r">
              <a:buNone/>
            </a:pPr>
            <a:r>
              <a:rPr lang="en-GB" dirty="0"/>
              <a:t>Ivan Monich, Ph.D.</a:t>
            </a:r>
          </a:p>
          <a:p>
            <a:pPr marL="0" indent="0" algn="r">
              <a:buNone/>
            </a:pPr>
            <a:r>
              <a:rPr lang="en-GB" dirty="0"/>
              <a:t>Nanning, 2019</a:t>
            </a:r>
            <a:endParaRPr lang="ru-RU" dirty="0"/>
          </a:p>
        </p:txBody>
      </p:sp>
    </p:spTree>
    <p:extLst>
      <p:ext uri="{BB962C8B-B14F-4D97-AF65-F5344CB8AC3E}">
        <p14:creationId xmlns:p14="http://schemas.microsoft.com/office/powerpoint/2010/main" val="2402356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D5E7B04-E28B-40D8-8759-072601B210E9}"/>
              </a:ext>
            </a:extLst>
          </p:cNvPr>
          <p:cNvGrpSpPr/>
          <p:nvPr/>
        </p:nvGrpSpPr>
        <p:grpSpPr>
          <a:xfrm>
            <a:off x="0" y="5341937"/>
            <a:ext cx="9144000" cy="1516063"/>
            <a:chOff x="0" y="5341937"/>
            <a:chExt cx="9144000" cy="1516063"/>
          </a:xfrm>
        </p:grpSpPr>
        <p:pic>
          <p:nvPicPr>
            <p:cNvPr id="19460" name="Picture 4" descr="ÐÐ¾ÑÐ¾Ð¶ÐµÐµ Ð¸Ð·Ð¾Ð±ÑÐ°Ð¶ÐµÐ½Ð¸Ðµ">
              <a:extLst>
                <a:ext uri="{FF2B5EF4-FFF2-40B4-BE49-F238E27FC236}">
                  <a16:creationId xmlns:a16="http://schemas.microsoft.com/office/drawing/2014/main" id="{E345F5EC-6646-4415-958B-E7AB268EEAD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5500" b="31981"/>
            <a:stretch/>
          </p:blipFill>
          <p:spPr bwMode="auto">
            <a:xfrm>
              <a:off x="4886325" y="5341937"/>
              <a:ext cx="4257675" cy="1516063"/>
            </a:xfrm>
            <a:prstGeom prst="rect">
              <a:avLst/>
            </a:prstGeom>
            <a:noFill/>
            <a:extLst>
              <a:ext uri="{909E8E84-426E-40DD-AFC4-6F175D3DCCD1}">
                <a14:hiddenFill xmlns:a14="http://schemas.microsoft.com/office/drawing/2010/main">
                  <a:solidFill>
                    <a:srgbClr val="FFFFFF"/>
                  </a:solidFill>
                </a14:hiddenFill>
              </a:ext>
            </a:extLst>
          </p:spPr>
        </p:pic>
        <p:pic>
          <p:nvPicPr>
            <p:cNvPr id="19458" name="Picture 2" descr="https://mir-s3-cdn-cf.behance.net/project_modules/disp/22f8fe33889697.5605ea4c1cb4e.jpg">
              <a:extLst>
                <a:ext uri="{FF2B5EF4-FFF2-40B4-BE49-F238E27FC236}">
                  <a16:creationId xmlns:a16="http://schemas.microsoft.com/office/drawing/2014/main" id="{58565EF9-57CB-4290-94D8-0072C9783D3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9955" b="38177"/>
            <a:stretch/>
          </p:blipFill>
          <p:spPr bwMode="auto">
            <a:xfrm>
              <a:off x="0" y="5480049"/>
              <a:ext cx="6283960" cy="137795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a:extLst>
              <a:ext uri="{FF2B5EF4-FFF2-40B4-BE49-F238E27FC236}">
                <a16:creationId xmlns:a16="http://schemas.microsoft.com/office/drawing/2014/main" id="{44DD41F0-F0F3-461F-8FB9-261E10982560}"/>
              </a:ext>
            </a:extLst>
          </p:cNvPr>
          <p:cNvSpPr>
            <a:spLocks noGrp="1"/>
          </p:cNvSpPr>
          <p:nvPr>
            <p:ph type="title"/>
          </p:nvPr>
        </p:nvSpPr>
        <p:spPr/>
        <p:txBody>
          <a:bodyPr>
            <a:normAutofit/>
          </a:bodyPr>
          <a:lstStyle/>
          <a:p>
            <a:r>
              <a:rPr lang="en-GB" dirty="0">
                <a:solidFill>
                  <a:schemeClr val="accent2"/>
                </a:solidFill>
              </a:rPr>
              <a:t>The ‘blank page syndrome</a:t>
            </a:r>
            <a:endParaRPr lang="en-US" dirty="0">
              <a:solidFill>
                <a:schemeClr val="accent2"/>
              </a:solidFill>
            </a:endParaRPr>
          </a:p>
        </p:txBody>
      </p:sp>
      <p:sp>
        <p:nvSpPr>
          <p:cNvPr id="4" name="Content Placeholder 3">
            <a:extLst>
              <a:ext uri="{FF2B5EF4-FFF2-40B4-BE49-F238E27FC236}">
                <a16:creationId xmlns:a16="http://schemas.microsoft.com/office/drawing/2014/main" id="{3B41F02F-4702-4AA7-94CD-FB136E344085}"/>
              </a:ext>
            </a:extLst>
          </p:cNvPr>
          <p:cNvSpPr>
            <a:spLocks noGrp="1"/>
          </p:cNvSpPr>
          <p:nvPr>
            <p:ph idx="1"/>
          </p:nvPr>
        </p:nvSpPr>
        <p:spPr/>
        <p:txBody>
          <a:bodyPr>
            <a:normAutofit/>
          </a:bodyPr>
          <a:lstStyle/>
          <a:p>
            <a:pPr algn="just"/>
            <a:r>
              <a:rPr lang="en-GB" sz="2800" b="1" dirty="0"/>
              <a:t>The ‘blank page syndrome’</a:t>
            </a:r>
            <a:r>
              <a:rPr lang="en-GB" sz="2800" dirty="0"/>
              <a:t> is usually the starting point for a research project</a:t>
            </a:r>
          </a:p>
          <a:p>
            <a:pPr algn="just"/>
            <a:r>
              <a:rPr lang="en-GB" sz="2800" dirty="0"/>
              <a:t>‘I have no idea what topic I want to explore.’ It is difficult to think about and begin to formulate a research proposal, especially one that will be of interest to others and feasible to complete in the time available. However, the task is not an impossible one.</a:t>
            </a:r>
            <a:endParaRPr lang="en-US" sz="2800" dirty="0"/>
          </a:p>
        </p:txBody>
      </p:sp>
    </p:spTree>
    <p:extLst>
      <p:ext uri="{BB962C8B-B14F-4D97-AF65-F5344CB8AC3E}">
        <p14:creationId xmlns:p14="http://schemas.microsoft.com/office/powerpoint/2010/main" val="1212150600"/>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D5E7B04-E28B-40D8-8759-072601B210E9}"/>
              </a:ext>
            </a:extLst>
          </p:cNvPr>
          <p:cNvGrpSpPr/>
          <p:nvPr/>
        </p:nvGrpSpPr>
        <p:grpSpPr>
          <a:xfrm>
            <a:off x="0" y="5341937"/>
            <a:ext cx="9144000" cy="1516063"/>
            <a:chOff x="0" y="5341937"/>
            <a:chExt cx="9144000" cy="1516063"/>
          </a:xfrm>
        </p:grpSpPr>
        <p:pic>
          <p:nvPicPr>
            <p:cNvPr id="19460" name="Picture 4" descr="ÐÐ¾ÑÐ¾Ð¶ÐµÐµ Ð¸Ð·Ð¾Ð±ÑÐ°Ð¶ÐµÐ½Ð¸Ðµ">
              <a:extLst>
                <a:ext uri="{FF2B5EF4-FFF2-40B4-BE49-F238E27FC236}">
                  <a16:creationId xmlns:a16="http://schemas.microsoft.com/office/drawing/2014/main" id="{E345F5EC-6646-4415-958B-E7AB268EEAD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5500" b="31981"/>
            <a:stretch/>
          </p:blipFill>
          <p:spPr bwMode="auto">
            <a:xfrm>
              <a:off x="4886325" y="5341937"/>
              <a:ext cx="4257675" cy="1516063"/>
            </a:xfrm>
            <a:prstGeom prst="rect">
              <a:avLst/>
            </a:prstGeom>
            <a:noFill/>
            <a:extLst>
              <a:ext uri="{909E8E84-426E-40DD-AFC4-6F175D3DCCD1}">
                <a14:hiddenFill xmlns:a14="http://schemas.microsoft.com/office/drawing/2010/main">
                  <a:solidFill>
                    <a:srgbClr val="FFFFFF"/>
                  </a:solidFill>
                </a14:hiddenFill>
              </a:ext>
            </a:extLst>
          </p:spPr>
        </p:pic>
        <p:pic>
          <p:nvPicPr>
            <p:cNvPr id="19458" name="Picture 2" descr="https://mir-s3-cdn-cf.behance.net/project_modules/disp/22f8fe33889697.5605ea4c1cb4e.jpg">
              <a:extLst>
                <a:ext uri="{FF2B5EF4-FFF2-40B4-BE49-F238E27FC236}">
                  <a16:creationId xmlns:a16="http://schemas.microsoft.com/office/drawing/2014/main" id="{58565EF9-57CB-4290-94D8-0072C9783D3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9955" b="38177"/>
            <a:stretch/>
          </p:blipFill>
          <p:spPr bwMode="auto">
            <a:xfrm>
              <a:off x="0" y="5480049"/>
              <a:ext cx="6283960" cy="137795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a:extLst>
              <a:ext uri="{FF2B5EF4-FFF2-40B4-BE49-F238E27FC236}">
                <a16:creationId xmlns:a16="http://schemas.microsoft.com/office/drawing/2014/main" id="{44DD41F0-F0F3-461F-8FB9-261E10982560}"/>
              </a:ext>
            </a:extLst>
          </p:cNvPr>
          <p:cNvSpPr>
            <a:spLocks noGrp="1"/>
          </p:cNvSpPr>
          <p:nvPr>
            <p:ph type="title"/>
          </p:nvPr>
        </p:nvSpPr>
        <p:spPr/>
        <p:txBody>
          <a:bodyPr>
            <a:normAutofit/>
          </a:bodyPr>
          <a:lstStyle/>
          <a:p>
            <a:r>
              <a:rPr lang="en-GB" dirty="0">
                <a:solidFill>
                  <a:schemeClr val="accent2"/>
                </a:solidFill>
              </a:rPr>
              <a:t>3.5.2 Working with an employer</a:t>
            </a:r>
            <a:endParaRPr lang="en-US" dirty="0">
              <a:solidFill>
                <a:schemeClr val="accent2"/>
              </a:solidFill>
            </a:endParaRPr>
          </a:p>
        </p:txBody>
      </p:sp>
      <p:sp>
        <p:nvSpPr>
          <p:cNvPr id="4" name="Content Placeholder 3">
            <a:extLst>
              <a:ext uri="{FF2B5EF4-FFF2-40B4-BE49-F238E27FC236}">
                <a16:creationId xmlns:a16="http://schemas.microsoft.com/office/drawing/2014/main" id="{3B41F02F-4702-4AA7-94CD-FB136E344085}"/>
              </a:ext>
            </a:extLst>
          </p:cNvPr>
          <p:cNvSpPr>
            <a:spLocks noGrp="1"/>
          </p:cNvSpPr>
          <p:nvPr>
            <p:ph idx="1"/>
          </p:nvPr>
        </p:nvSpPr>
        <p:spPr/>
        <p:txBody>
          <a:bodyPr>
            <a:normAutofit/>
          </a:bodyPr>
          <a:lstStyle/>
          <a:p>
            <a:pPr marL="0" indent="0" algn="just">
              <a:buNone/>
            </a:pPr>
            <a:r>
              <a:rPr lang="en-GB" sz="2800" dirty="0"/>
              <a:t>In market research, the researcher </a:t>
            </a:r>
            <a:r>
              <a:rPr lang="en-GB" sz="2800" b="1" dirty="0"/>
              <a:t>will be working closely with an employer in order to conduct the research they require</a:t>
            </a:r>
            <a:r>
              <a:rPr lang="en-GB" sz="2800" dirty="0"/>
              <a:t>. Considerable negotiation will take place </a:t>
            </a:r>
            <a:r>
              <a:rPr lang="en-GB" sz="2800" b="1" dirty="0"/>
              <a:t>between the researcher and whoever is commissioning the research in order to define the research problem</a:t>
            </a:r>
            <a:r>
              <a:rPr lang="en-GB" sz="2800" dirty="0"/>
              <a:t>. Time spent on this stage avoids awkward comments in the final presentation such </a:t>
            </a:r>
            <a:r>
              <a:rPr lang="en-GB" sz="2800" b="1" dirty="0"/>
              <a:t>as ‘we knew that’ or (even worse) ‘that wasn’t what we wanted’.</a:t>
            </a:r>
            <a:endParaRPr lang="en-US" sz="3600" b="1" dirty="0"/>
          </a:p>
        </p:txBody>
      </p:sp>
    </p:spTree>
    <p:extLst>
      <p:ext uri="{BB962C8B-B14F-4D97-AF65-F5344CB8AC3E}">
        <p14:creationId xmlns:p14="http://schemas.microsoft.com/office/powerpoint/2010/main" val="16804602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D5E7B04-E28B-40D8-8759-072601B210E9}"/>
              </a:ext>
            </a:extLst>
          </p:cNvPr>
          <p:cNvGrpSpPr/>
          <p:nvPr/>
        </p:nvGrpSpPr>
        <p:grpSpPr>
          <a:xfrm>
            <a:off x="0" y="5341937"/>
            <a:ext cx="9144000" cy="1516063"/>
            <a:chOff x="0" y="5341937"/>
            <a:chExt cx="9144000" cy="1516063"/>
          </a:xfrm>
        </p:grpSpPr>
        <p:pic>
          <p:nvPicPr>
            <p:cNvPr id="19460" name="Picture 4" descr="ÐÐ¾ÑÐ¾Ð¶ÐµÐµ Ð¸Ð·Ð¾Ð±ÑÐ°Ð¶ÐµÐ½Ð¸Ðµ">
              <a:extLst>
                <a:ext uri="{FF2B5EF4-FFF2-40B4-BE49-F238E27FC236}">
                  <a16:creationId xmlns:a16="http://schemas.microsoft.com/office/drawing/2014/main" id="{E345F5EC-6646-4415-958B-E7AB268EEAD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5500" b="31981"/>
            <a:stretch/>
          </p:blipFill>
          <p:spPr bwMode="auto">
            <a:xfrm>
              <a:off x="4886325" y="5341937"/>
              <a:ext cx="4257675" cy="1516063"/>
            </a:xfrm>
            <a:prstGeom prst="rect">
              <a:avLst/>
            </a:prstGeom>
            <a:noFill/>
            <a:extLst>
              <a:ext uri="{909E8E84-426E-40DD-AFC4-6F175D3DCCD1}">
                <a14:hiddenFill xmlns:a14="http://schemas.microsoft.com/office/drawing/2010/main">
                  <a:solidFill>
                    <a:srgbClr val="FFFFFF"/>
                  </a:solidFill>
                </a14:hiddenFill>
              </a:ext>
            </a:extLst>
          </p:spPr>
        </p:pic>
        <p:pic>
          <p:nvPicPr>
            <p:cNvPr id="19458" name="Picture 2" descr="https://mir-s3-cdn-cf.behance.net/project_modules/disp/22f8fe33889697.5605ea4c1cb4e.jpg">
              <a:extLst>
                <a:ext uri="{FF2B5EF4-FFF2-40B4-BE49-F238E27FC236}">
                  <a16:creationId xmlns:a16="http://schemas.microsoft.com/office/drawing/2014/main" id="{58565EF9-57CB-4290-94D8-0072C9783D3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9955" b="38177"/>
            <a:stretch/>
          </p:blipFill>
          <p:spPr bwMode="auto">
            <a:xfrm>
              <a:off x="0" y="5480049"/>
              <a:ext cx="6283960" cy="137795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a:extLst>
              <a:ext uri="{FF2B5EF4-FFF2-40B4-BE49-F238E27FC236}">
                <a16:creationId xmlns:a16="http://schemas.microsoft.com/office/drawing/2014/main" id="{44DD41F0-F0F3-461F-8FB9-261E10982560}"/>
              </a:ext>
            </a:extLst>
          </p:cNvPr>
          <p:cNvSpPr>
            <a:spLocks noGrp="1"/>
          </p:cNvSpPr>
          <p:nvPr>
            <p:ph type="title"/>
          </p:nvPr>
        </p:nvSpPr>
        <p:spPr/>
        <p:txBody>
          <a:bodyPr>
            <a:normAutofit/>
          </a:bodyPr>
          <a:lstStyle/>
          <a:p>
            <a:endParaRPr lang="en-US" dirty="0">
              <a:solidFill>
                <a:schemeClr val="accent2"/>
              </a:solidFill>
            </a:endParaRPr>
          </a:p>
        </p:txBody>
      </p:sp>
      <p:sp>
        <p:nvSpPr>
          <p:cNvPr id="4" name="Content Placeholder 3">
            <a:extLst>
              <a:ext uri="{FF2B5EF4-FFF2-40B4-BE49-F238E27FC236}">
                <a16:creationId xmlns:a16="http://schemas.microsoft.com/office/drawing/2014/main" id="{3B41F02F-4702-4AA7-94CD-FB136E344085}"/>
              </a:ext>
            </a:extLst>
          </p:cNvPr>
          <p:cNvSpPr>
            <a:spLocks noGrp="1"/>
          </p:cNvSpPr>
          <p:nvPr>
            <p:ph idx="1"/>
          </p:nvPr>
        </p:nvSpPr>
        <p:spPr/>
        <p:txBody>
          <a:bodyPr>
            <a:normAutofit/>
          </a:bodyPr>
          <a:lstStyle/>
          <a:p>
            <a:pPr marL="0" indent="0" algn="just">
              <a:buNone/>
            </a:pPr>
            <a:r>
              <a:rPr lang="en-GB" sz="2800" dirty="0"/>
              <a:t>During the research process, </a:t>
            </a:r>
            <a:r>
              <a:rPr lang="en-GB" sz="2800" b="1" dirty="0"/>
              <a:t>there may be a number of briefing meetings between the employer and the researcher.</a:t>
            </a:r>
            <a:r>
              <a:rPr lang="en-GB" sz="2800" dirty="0"/>
              <a:t> For the employer, these meetings are used to ensure </a:t>
            </a:r>
            <a:r>
              <a:rPr lang="en-GB" sz="2800" b="1" dirty="0"/>
              <a:t>that the research is successfully completed </a:t>
            </a:r>
            <a:r>
              <a:rPr lang="en-GB" sz="2800" dirty="0"/>
              <a:t>and that a suitable researcher is recruited. The researcher </a:t>
            </a:r>
            <a:r>
              <a:rPr lang="en-GB" sz="2800" b="1" dirty="0"/>
              <a:t>must use these meetings as an opportunity to gain a full understanding of the project requirements</a:t>
            </a:r>
            <a:r>
              <a:rPr lang="en-GB" sz="2800" dirty="0"/>
              <a:t> and to convince the employer that they are suitable and competent. </a:t>
            </a:r>
            <a:endParaRPr lang="en-US" sz="3600" dirty="0"/>
          </a:p>
        </p:txBody>
      </p:sp>
    </p:spTree>
    <p:extLst>
      <p:ext uri="{BB962C8B-B14F-4D97-AF65-F5344CB8AC3E}">
        <p14:creationId xmlns:p14="http://schemas.microsoft.com/office/powerpoint/2010/main" val="341928919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D5E7B04-E28B-40D8-8759-072601B210E9}"/>
              </a:ext>
            </a:extLst>
          </p:cNvPr>
          <p:cNvGrpSpPr/>
          <p:nvPr/>
        </p:nvGrpSpPr>
        <p:grpSpPr>
          <a:xfrm>
            <a:off x="0" y="5341937"/>
            <a:ext cx="9144000" cy="1516063"/>
            <a:chOff x="0" y="5341937"/>
            <a:chExt cx="9144000" cy="1516063"/>
          </a:xfrm>
        </p:grpSpPr>
        <p:pic>
          <p:nvPicPr>
            <p:cNvPr id="19460" name="Picture 4" descr="ÐÐ¾ÑÐ¾Ð¶ÐµÐµ Ð¸Ð·Ð¾Ð±ÑÐ°Ð¶ÐµÐ½Ð¸Ðµ">
              <a:extLst>
                <a:ext uri="{FF2B5EF4-FFF2-40B4-BE49-F238E27FC236}">
                  <a16:creationId xmlns:a16="http://schemas.microsoft.com/office/drawing/2014/main" id="{E345F5EC-6646-4415-958B-E7AB268EEAD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5500" b="31981"/>
            <a:stretch/>
          </p:blipFill>
          <p:spPr bwMode="auto">
            <a:xfrm>
              <a:off x="4886325" y="5341937"/>
              <a:ext cx="4257675" cy="1516063"/>
            </a:xfrm>
            <a:prstGeom prst="rect">
              <a:avLst/>
            </a:prstGeom>
            <a:noFill/>
            <a:extLst>
              <a:ext uri="{909E8E84-426E-40DD-AFC4-6F175D3DCCD1}">
                <a14:hiddenFill xmlns:a14="http://schemas.microsoft.com/office/drawing/2010/main">
                  <a:solidFill>
                    <a:srgbClr val="FFFFFF"/>
                  </a:solidFill>
                </a14:hiddenFill>
              </a:ext>
            </a:extLst>
          </p:spPr>
        </p:pic>
        <p:pic>
          <p:nvPicPr>
            <p:cNvPr id="19458" name="Picture 2" descr="https://mir-s3-cdn-cf.behance.net/project_modules/disp/22f8fe33889697.5605ea4c1cb4e.jpg">
              <a:extLst>
                <a:ext uri="{FF2B5EF4-FFF2-40B4-BE49-F238E27FC236}">
                  <a16:creationId xmlns:a16="http://schemas.microsoft.com/office/drawing/2014/main" id="{58565EF9-57CB-4290-94D8-0072C9783D3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9955" b="38177"/>
            <a:stretch/>
          </p:blipFill>
          <p:spPr bwMode="auto">
            <a:xfrm>
              <a:off x="0" y="5480049"/>
              <a:ext cx="6283960" cy="137795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a:extLst>
              <a:ext uri="{FF2B5EF4-FFF2-40B4-BE49-F238E27FC236}">
                <a16:creationId xmlns:a16="http://schemas.microsoft.com/office/drawing/2014/main" id="{44DD41F0-F0F3-461F-8FB9-261E10982560}"/>
              </a:ext>
            </a:extLst>
          </p:cNvPr>
          <p:cNvSpPr>
            <a:spLocks noGrp="1"/>
          </p:cNvSpPr>
          <p:nvPr>
            <p:ph type="title"/>
          </p:nvPr>
        </p:nvSpPr>
        <p:spPr/>
        <p:txBody>
          <a:bodyPr>
            <a:normAutofit/>
          </a:bodyPr>
          <a:lstStyle/>
          <a:p>
            <a:endParaRPr lang="en-US" dirty="0">
              <a:solidFill>
                <a:schemeClr val="accent2"/>
              </a:solidFill>
            </a:endParaRPr>
          </a:p>
        </p:txBody>
      </p:sp>
      <p:sp>
        <p:nvSpPr>
          <p:cNvPr id="4" name="Content Placeholder 3">
            <a:extLst>
              <a:ext uri="{FF2B5EF4-FFF2-40B4-BE49-F238E27FC236}">
                <a16:creationId xmlns:a16="http://schemas.microsoft.com/office/drawing/2014/main" id="{3B41F02F-4702-4AA7-94CD-FB136E344085}"/>
              </a:ext>
            </a:extLst>
          </p:cNvPr>
          <p:cNvSpPr>
            <a:spLocks noGrp="1"/>
          </p:cNvSpPr>
          <p:nvPr>
            <p:ph idx="1"/>
          </p:nvPr>
        </p:nvSpPr>
        <p:spPr/>
        <p:txBody>
          <a:bodyPr>
            <a:normAutofit/>
          </a:bodyPr>
          <a:lstStyle/>
          <a:p>
            <a:pPr marL="0" indent="0" algn="just">
              <a:buNone/>
            </a:pPr>
            <a:r>
              <a:rPr lang="en-GB" sz="2800" dirty="0"/>
              <a:t>Thus, the researcher must ask questions in the briefing meeting </a:t>
            </a:r>
            <a:r>
              <a:rPr lang="en-GB" sz="2800" b="1" dirty="0"/>
              <a:t>that lead to a thorough understanding of the project requirements on both sides</a:t>
            </a:r>
            <a:r>
              <a:rPr lang="en-GB" sz="2800" dirty="0"/>
              <a:t>. Pertinent questions in briefing meetings also enable the researcher </a:t>
            </a:r>
            <a:r>
              <a:rPr lang="en-GB" sz="2800" b="1" dirty="0"/>
              <a:t>to establish whether there is a ‘hidden agenda’ at play</a:t>
            </a:r>
            <a:r>
              <a:rPr lang="en-GB" sz="2800" dirty="0"/>
              <a:t>. For instance, the researcher may </a:t>
            </a:r>
            <a:r>
              <a:rPr lang="en-GB" sz="2800" b="1" dirty="0"/>
              <a:t>identify that the market research is being used to disguise and facilitate a particular course of action that has already been determined</a:t>
            </a:r>
            <a:r>
              <a:rPr lang="en-GB" sz="2800" dirty="0"/>
              <a:t>.</a:t>
            </a:r>
            <a:endParaRPr lang="en-US" sz="3600" dirty="0"/>
          </a:p>
        </p:txBody>
      </p:sp>
    </p:spTree>
    <p:extLst>
      <p:ext uri="{BB962C8B-B14F-4D97-AF65-F5344CB8AC3E}">
        <p14:creationId xmlns:p14="http://schemas.microsoft.com/office/powerpoint/2010/main" val="4135933464"/>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D5E7B04-E28B-40D8-8759-072601B210E9}"/>
              </a:ext>
            </a:extLst>
          </p:cNvPr>
          <p:cNvGrpSpPr/>
          <p:nvPr/>
        </p:nvGrpSpPr>
        <p:grpSpPr>
          <a:xfrm>
            <a:off x="0" y="5341937"/>
            <a:ext cx="9144000" cy="1516063"/>
            <a:chOff x="0" y="5341937"/>
            <a:chExt cx="9144000" cy="1516063"/>
          </a:xfrm>
        </p:grpSpPr>
        <p:pic>
          <p:nvPicPr>
            <p:cNvPr id="19460" name="Picture 4" descr="ÐÐ¾ÑÐ¾Ð¶ÐµÐµ Ð¸Ð·Ð¾Ð±ÑÐ°Ð¶ÐµÐ½Ð¸Ðµ">
              <a:extLst>
                <a:ext uri="{FF2B5EF4-FFF2-40B4-BE49-F238E27FC236}">
                  <a16:creationId xmlns:a16="http://schemas.microsoft.com/office/drawing/2014/main" id="{E345F5EC-6646-4415-958B-E7AB268EEAD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5500" b="31981"/>
            <a:stretch/>
          </p:blipFill>
          <p:spPr bwMode="auto">
            <a:xfrm>
              <a:off x="4886325" y="5341937"/>
              <a:ext cx="4257675" cy="1516063"/>
            </a:xfrm>
            <a:prstGeom prst="rect">
              <a:avLst/>
            </a:prstGeom>
            <a:noFill/>
            <a:extLst>
              <a:ext uri="{909E8E84-426E-40DD-AFC4-6F175D3DCCD1}">
                <a14:hiddenFill xmlns:a14="http://schemas.microsoft.com/office/drawing/2010/main">
                  <a:solidFill>
                    <a:srgbClr val="FFFFFF"/>
                  </a:solidFill>
                </a14:hiddenFill>
              </a:ext>
            </a:extLst>
          </p:spPr>
        </p:pic>
        <p:pic>
          <p:nvPicPr>
            <p:cNvPr id="19458" name="Picture 2" descr="https://mir-s3-cdn-cf.behance.net/project_modules/disp/22f8fe33889697.5605ea4c1cb4e.jpg">
              <a:extLst>
                <a:ext uri="{FF2B5EF4-FFF2-40B4-BE49-F238E27FC236}">
                  <a16:creationId xmlns:a16="http://schemas.microsoft.com/office/drawing/2014/main" id="{58565EF9-57CB-4290-94D8-0072C9783D3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9955" b="38177"/>
            <a:stretch/>
          </p:blipFill>
          <p:spPr bwMode="auto">
            <a:xfrm>
              <a:off x="0" y="5480049"/>
              <a:ext cx="6283960" cy="137795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a:extLst>
              <a:ext uri="{FF2B5EF4-FFF2-40B4-BE49-F238E27FC236}">
                <a16:creationId xmlns:a16="http://schemas.microsoft.com/office/drawing/2014/main" id="{44DD41F0-F0F3-461F-8FB9-261E10982560}"/>
              </a:ext>
            </a:extLst>
          </p:cNvPr>
          <p:cNvSpPr>
            <a:spLocks noGrp="1"/>
          </p:cNvSpPr>
          <p:nvPr>
            <p:ph type="title"/>
          </p:nvPr>
        </p:nvSpPr>
        <p:spPr/>
        <p:txBody>
          <a:bodyPr>
            <a:normAutofit/>
          </a:bodyPr>
          <a:lstStyle/>
          <a:p>
            <a:r>
              <a:rPr lang="en-US" b="1" dirty="0">
                <a:solidFill>
                  <a:schemeClr val="accent2"/>
                </a:solidFill>
              </a:rPr>
              <a:t>3.5.3 Conducting market </a:t>
            </a:r>
            <a:r>
              <a:rPr lang="en-US" b="1" dirty="0" err="1">
                <a:solidFill>
                  <a:schemeClr val="accent2"/>
                </a:solidFill>
              </a:rPr>
              <a:t>reseach</a:t>
            </a:r>
            <a:endParaRPr lang="en-US" dirty="0">
              <a:solidFill>
                <a:schemeClr val="accent2"/>
              </a:solidFill>
            </a:endParaRPr>
          </a:p>
        </p:txBody>
      </p:sp>
      <p:sp>
        <p:nvSpPr>
          <p:cNvPr id="4" name="Content Placeholder 3">
            <a:extLst>
              <a:ext uri="{FF2B5EF4-FFF2-40B4-BE49-F238E27FC236}">
                <a16:creationId xmlns:a16="http://schemas.microsoft.com/office/drawing/2014/main" id="{3B41F02F-4702-4AA7-94CD-FB136E344085}"/>
              </a:ext>
            </a:extLst>
          </p:cNvPr>
          <p:cNvSpPr>
            <a:spLocks noGrp="1"/>
          </p:cNvSpPr>
          <p:nvPr>
            <p:ph idx="1"/>
          </p:nvPr>
        </p:nvSpPr>
        <p:spPr/>
        <p:txBody>
          <a:bodyPr>
            <a:normAutofit fontScale="92500" lnSpcReduction="10000"/>
          </a:bodyPr>
          <a:lstStyle/>
          <a:p>
            <a:pPr marL="0" indent="0" algn="just">
              <a:buNone/>
            </a:pPr>
            <a:r>
              <a:rPr lang="en-GB" sz="2800" dirty="0"/>
              <a:t>Initially, the researcher </a:t>
            </a:r>
            <a:r>
              <a:rPr lang="en-GB" sz="2800" b="1" dirty="0"/>
              <a:t>should begin by familiarising </a:t>
            </a:r>
            <a:r>
              <a:rPr lang="en-GB" sz="2800" b="1" dirty="0" err="1"/>
              <a:t>themself</a:t>
            </a:r>
            <a:r>
              <a:rPr lang="en-GB" sz="2800" b="1" dirty="0"/>
              <a:t> with the topic of the enquiry.</a:t>
            </a:r>
            <a:r>
              <a:rPr lang="en-GB" sz="2800" dirty="0"/>
              <a:t> This will involve finding out what research </a:t>
            </a:r>
            <a:r>
              <a:rPr lang="en-GB" sz="2800" b="1" dirty="0"/>
              <a:t>has previously been conducted in the same or similar topic areas</a:t>
            </a:r>
            <a:r>
              <a:rPr lang="en-GB" sz="2800" dirty="0"/>
              <a:t>. Unlike an academic research project, less knowledge will be drawn </a:t>
            </a:r>
            <a:r>
              <a:rPr lang="en-GB" sz="2800" b="1" dirty="0"/>
              <a:t>from academic literature and a greater focus will be placed on secondary data sources and existing market research</a:t>
            </a:r>
            <a:r>
              <a:rPr lang="en-GB" sz="2800" dirty="0"/>
              <a:t>.</a:t>
            </a:r>
          </a:p>
          <a:p>
            <a:pPr marL="0" indent="0" algn="just">
              <a:buNone/>
            </a:pPr>
            <a:r>
              <a:rPr lang="en-GB" sz="2800" dirty="0"/>
              <a:t>Having reviewed these sources, the researcher will </a:t>
            </a:r>
            <a:r>
              <a:rPr lang="en-GB" sz="2800" b="1" dirty="0"/>
              <a:t>plan their primary data requirements by identifying gaps in their knowledge of the market.</a:t>
            </a:r>
            <a:endParaRPr lang="en-US" sz="3600" b="1" dirty="0"/>
          </a:p>
        </p:txBody>
      </p:sp>
    </p:spTree>
    <p:extLst>
      <p:ext uri="{BB962C8B-B14F-4D97-AF65-F5344CB8AC3E}">
        <p14:creationId xmlns:p14="http://schemas.microsoft.com/office/powerpoint/2010/main" val="425984451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D5E7B04-E28B-40D8-8759-072601B210E9}"/>
              </a:ext>
            </a:extLst>
          </p:cNvPr>
          <p:cNvGrpSpPr/>
          <p:nvPr/>
        </p:nvGrpSpPr>
        <p:grpSpPr>
          <a:xfrm>
            <a:off x="0" y="5341937"/>
            <a:ext cx="9144000" cy="1516063"/>
            <a:chOff x="0" y="5341937"/>
            <a:chExt cx="9144000" cy="1516063"/>
          </a:xfrm>
        </p:grpSpPr>
        <p:pic>
          <p:nvPicPr>
            <p:cNvPr id="19460" name="Picture 4" descr="ÐÐ¾ÑÐ¾Ð¶ÐµÐµ Ð¸Ð·Ð¾Ð±ÑÐ°Ð¶ÐµÐ½Ð¸Ðµ">
              <a:extLst>
                <a:ext uri="{FF2B5EF4-FFF2-40B4-BE49-F238E27FC236}">
                  <a16:creationId xmlns:a16="http://schemas.microsoft.com/office/drawing/2014/main" id="{E345F5EC-6646-4415-958B-E7AB268EEAD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5500" b="31981"/>
            <a:stretch/>
          </p:blipFill>
          <p:spPr bwMode="auto">
            <a:xfrm>
              <a:off x="4886325" y="5341937"/>
              <a:ext cx="4257675" cy="1516063"/>
            </a:xfrm>
            <a:prstGeom prst="rect">
              <a:avLst/>
            </a:prstGeom>
            <a:noFill/>
            <a:extLst>
              <a:ext uri="{909E8E84-426E-40DD-AFC4-6F175D3DCCD1}">
                <a14:hiddenFill xmlns:a14="http://schemas.microsoft.com/office/drawing/2010/main">
                  <a:solidFill>
                    <a:srgbClr val="FFFFFF"/>
                  </a:solidFill>
                </a14:hiddenFill>
              </a:ext>
            </a:extLst>
          </p:spPr>
        </p:pic>
        <p:pic>
          <p:nvPicPr>
            <p:cNvPr id="19458" name="Picture 2" descr="https://mir-s3-cdn-cf.behance.net/project_modules/disp/22f8fe33889697.5605ea4c1cb4e.jpg">
              <a:extLst>
                <a:ext uri="{FF2B5EF4-FFF2-40B4-BE49-F238E27FC236}">
                  <a16:creationId xmlns:a16="http://schemas.microsoft.com/office/drawing/2014/main" id="{58565EF9-57CB-4290-94D8-0072C9783D3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9955" b="38177"/>
            <a:stretch/>
          </p:blipFill>
          <p:spPr bwMode="auto">
            <a:xfrm>
              <a:off x="0" y="5480049"/>
              <a:ext cx="6283960" cy="137795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a:extLst>
              <a:ext uri="{FF2B5EF4-FFF2-40B4-BE49-F238E27FC236}">
                <a16:creationId xmlns:a16="http://schemas.microsoft.com/office/drawing/2014/main" id="{44DD41F0-F0F3-461F-8FB9-261E10982560}"/>
              </a:ext>
            </a:extLst>
          </p:cNvPr>
          <p:cNvSpPr>
            <a:spLocks noGrp="1"/>
          </p:cNvSpPr>
          <p:nvPr>
            <p:ph type="title"/>
          </p:nvPr>
        </p:nvSpPr>
        <p:spPr/>
        <p:txBody>
          <a:bodyPr>
            <a:normAutofit/>
          </a:bodyPr>
          <a:lstStyle/>
          <a:p>
            <a:endParaRPr lang="en-US" dirty="0">
              <a:solidFill>
                <a:schemeClr val="accent2"/>
              </a:solidFill>
            </a:endParaRPr>
          </a:p>
        </p:txBody>
      </p:sp>
      <p:sp>
        <p:nvSpPr>
          <p:cNvPr id="4" name="Content Placeholder 3">
            <a:extLst>
              <a:ext uri="{FF2B5EF4-FFF2-40B4-BE49-F238E27FC236}">
                <a16:creationId xmlns:a16="http://schemas.microsoft.com/office/drawing/2014/main" id="{3B41F02F-4702-4AA7-94CD-FB136E344085}"/>
              </a:ext>
            </a:extLst>
          </p:cNvPr>
          <p:cNvSpPr>
            <a:spLocks noGrp="1"/>
          </p:cNvSpPr>
          <p:nvPr>
            <p:ph idx="1"/>
          </p:nvPr>
        </p:nvSpPr>
        <p:spPr/>
        <p:txBody>
          <a:bodyPr>
            <a:normAutofit/>
          </a:bodyPr>
          <a:lstStyle/>
          <a:p>
            <a:pPr marL="0" indent="0" algn="just">
              <a:buNone/>
            </a:pPr>
            <a:r>
              <a:rPr lang="en-GB" sz="2800" dirty="0"/>
              <a:t>In market research, the budget is fundamental in determining the scope of a project. </a:t>
            </a:r>
            <a:r>
              <a:rPr lang="en-GB" sz="2800" b="1" dirty="0"/>
              <a:t>A budget will usually be pre-determined and the researcher will have to bear this in mind in the early planning stages.</a:t>
            </a:r>
            <a:r>
              <a:rPr lang="en-GB" sz="2800" dirty="0"/>
              <a:t> This will govern the methods used in primary data collection and the resources </a:t>
            </a:r>
            <a:r>
              <a:rPr lang="en-GB" sz="2800" dirty="0" err="1"/>
              <a:t>avaliable</a:t>
            </a:r>
            <a:r>
              <a:rPr lang="en-GB" sz="2800" dirty="0"/>
              <a:t> to the researcher in terms of time, people and software.</a:t>
            </a:r>
            <a:endParaRPr lang="en-US" sz="3600" dirty="0"/>
          </a:p>
        </p:txBody>
      </p:sp>
    </p:spTree>
    <p:extLst>
      <p:ext uri="{BB962C8B-B14F-4D97-AF65-F5344CB8AC3E}">
        <p14:creationId xmlns:p14="http://schemas.microsoft.com/office/powerpoint/2010/main" val="823641325"/>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D5E7B04-E28B-40D8-8759-072601B210E9}"/>
              </a:ext>
            </a:extLst>
          </p:cNvPr>
          <p:cNvGrpSpPr/>
          <p:nvPr/>
        </p:nvGrpSpPr>
        <p:grpSpPr>
          <a:xfrm>
            <a:off x="0" y="5341937"/>
            <a:ext cx="9144000" cy="1516063"/>
            <a:chOff x="0" y="5341937"/>
            <a:chExt cx="9144000" cy="1516063"/>
          </a:xfrm>
        </p:grpSpPr>
        <p:pic>
          <p:nvPicPr>
            <p:cNvPr id="19460" name="Picture 4" descr="ÐÐ¾ÑÐ¾Ð¶ÐµÐµ Ð¸Ð·Ð¾Ð±ÑÐ°Ð¶ÐµÐ½Ð¸Ðµ">
              <a:extLst>
                <a:ext uri="{FF2B5EF4-FFF2-40B4-BE49-F238E27FC236}">
                  <a16:creationId xmlns:a16="http://schemas.microsoft.com/office/drawing/2014/main" id="{E345F5EC-6646-4415-958B-E7AB268EEAD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5500" b="31981"/>
            <a:stretch/>
          </p:blipFill>
          <p:spPr bwMode="auto">
            <a:xfrm>
              <a:off x="4886325" y="5341937"/>
              <a:ext cx="4257675" cy="1516063"/>
            </a:xfrm>
            <a:prstGeom prst="rect">
              <a:avLst/>
            </a:prstGeom>
            <a:noFill/>
            <a:extLst>
              <a:ext uri="{909E8E84-426E-40DD-AFC4-6F175D3DCCD1}">
                <a14:hiddenFill xmlns:a14="http://schemas.microsoft.com/office/drawing/2010/main">
                  <a:solidFill>
                    <a:srgbClr val="FFFFFF"/>
                  </a:solidFill>
                </a14:hiddenFill>
              </a:ext>
            </a:extLst>
          </p:spPr>
        </p:pic>
        <p:pic>
          <p:nvPicPr>
            <p:cNvPr id="19458" name="Picture 2" descr="https://mir-s3-cdn-cf.behance.net/project_modules/disp/22f8fe33889697.5605ea4c1cb4e.jpg">
              <a:extLst>
                <a:ext uri="{FF2B5EF4-FFF2-40B4-BE49-F238E27FC236}">
                  <a16:creationId xmlns:a16="http://schemas.microsoft.com/office/drawing/2014/main" id="{58565EF9-57CB-4290-94D8-0072C9783D3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9955" b="38177"/>
            <a:stretch/>
          </p:blipFill>
          <p:spPr bwMode="auto">
            <a:xfrm>
              <a:off x="0" y="5480049"/>
              <a:ext cx="6283960" cy="137795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a:extLst>
              <a:ext uri="{FF2B5EF4-FFF2-40B4-BE49-F238E27FC236}">
                <a16:creationId xmlns:a16="http://schemas.microsoft.com/office/drawing/2014/main" id="{44DD41F0-F0F3-461F-8FB9-261E10982560}"/>
              </a:ext>
            </a:extLst>
          </p:cNvPr>
          <p:cNvSpPr>
            <a:spLocks noGrp="1"/>
          </p:cNvSpPr>
          <p:nvPr>
            <p:ph type="title"/>
          </p:nvPr>
        </p:nvSpPr>
        <p:spPr/>
        <p:txBody>
          <a:bodyPr>
            <a:normAutofit/>
          </a:bodyPr>
          <a:lstStyle/>
          <a:p>
            <a:endParaRPr lang="en-US" dirty="0">
              <a:solidFill>
                <a:schemeClr val="accent2"/>
              </a:solidFill>
            </a:endParaRPr>
          </a:p>
        </p:txBody>
      </p:sp>
      <p:sp>
        <p:nvSpPr>
          <p:cNvPr id="4" name="Content Placeholder 3">
            <a:extLst>
              <a:ext uri="{FF2B5EF4-FFF2-40B4-BE49-F238E27FC236}">
                <a16:creationId xmlns:a16="http://schemas.microsoft.com/office/drawing/2014/main" id="{3B41F02F-4702-4AA7-94CD-FB136E344085}"/>
              </a:ext>
            </a:extLst>
          </p:cNvPr>
          <p:cNvSpPr>
            <a:spLocks noGrp="1"/>
          </p:cNvSpPr>
          <p:nvPr>
            <p:ph idx="1"/>
          </p:nvPr>
        </p:nvSpPr>
        <p:spPr/>
        <p:txBody>
          <a:bodyPr>
            <a:normAutofit/>
          </a:bodyPr>
          <a:lstStyle/>
          <a:p>
            <a:pPr marL="0" indent="0" algn="just">
              <a:buNone/>
            </a:pPr>
            <a:r>
              <a:rPr lang="en-GB" sz="2800" dirty="0"/>
              <a:t>Market research </a:t>
            </a:r>
            <a:r>
              <a:rPr lang="en-GB" sz="2800" b="1" dirty="0"/>
              <a:t>is generally conducted on a larger scale than academic research, therefore, with a sizable budget, the researcher may employ researchers to conduct and transcribe interviews or code questionnaire data</a:t>
            </a:r>
            <a:r>
              <a:rPr lang="en-GB" sz="2800" dirty="0"/>
              <a:t>. </a:t>
            </a:r>
          </a:p>
          <a:p>
            <a:pPr marL="0" indent="0" algn="just">
              <a:buNone/>
            </a:pPr>
            <a:r>
              <a:rPr lang="en-GB" sz="2800" dirty="0"/>
              <a:t>The researcher will have a fundamental role in managing the researchers employed to ensure consistency in their work.</a:t>
            </a:r>
            <a:endParaRPr lang="en-US" sz="3200" dirty="0"/>
          </a:p>
        </p:txBody>
      </p:sp>
    </p:spTree>
    <p:extLst>
      <p:ext uri="{BB962C8B-B14F-4D97-AF65-F5344CB8AC3E}">
        <p14:creationId xmlns:p14="http://schemas.microsoft.com/office/powerpoint/2010/main" val="70049133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D5E7B04-E28B-40D8-8759-072601B210E9}"/>
              </a:ext>
            </a:extLst>
          </p:cNvPr>
          <p:cNvGrpSpPr/>
          <p:nvPr/>
        </p:nvGrpSpPr>
        <p:grpSpPr>
          <a:xfrm>
            <a:off x="0" y="5341937"/>
            <a:ext cx="9144000" cy="1516063"/>
            <a:chOff x="0" y="5341937"/>
            <a:chExt cx="9144000" cy="1516063"/>
          </a:xfrm>
        </p:grpSpPr>
        <p:pic>
          <p:nvPicPr>
            <p:cNvPr id="19460" name="Picture 4" descr="ÐÐ¾ÑÐ¾Ð¶ÐµÐµ Ð¸Ð·Ð¾Ð±ÑÐ°Ð¶ÐµÐ½Ð¸Ðµ">
              <a:extLst>
                <a:ext uri="{FF2B5EF4-FFF2-40B4-BE49-F238E27FC236}">
                  <a16:creationId xmlns:a16="http://schemas.microsoft.com/office/drawing/2014/main" id="{E345F5EC-6646-4415-958B-E7AB268EEAD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5500" b="31981"/>
            <a:stretch/>
          </p:blipFill>
          <p:spPr bwMode="auto">
            <a:xfrm>
              <a:off x="4886325" y="5341937"/>
              <a:ext cx="4257675" cy="1516063"/>
            </a:xfrm>
            <a:prstGeom prst="rect">
              <a:avLst/>
            </a:prstGeom>
            <a:noFill/>
            <a:extLst>
              <a:ext uri="{909E8E84-426E-40DD-AFC4-6F175D3DCCD1}">
                <a14:hiddenFill xmlns:a14="http://schemas.microsoft.com/office/drawing/2010/main">
                  <a:solidFill>
                    <a:srgbClr val="FFFFFF"/>
                  </a:solidFill>
                </a14:hiddenFill>
              </a:ext>
            </a:extLst>
          </p:spPr>
        </p:pic>
        <p:pic>
          <p:nvPicPr>
            <p:cNvPr id="19458" name="Picture 2" descr="https://mir-s3-cdn-cf.behance.net/project_modules/disp/22f8fe33889697.5605ea4c1cb4e.jpg">
              <a:extLst>
                <a:ext uri="{FF2B5EF4-FFF2-40B4-BE49-F238E27FC236}">
                  <a16:creationId xmlns:a16="http://schemas.microsoft.com/office/drawing/2014/main" id="{58565EF9-57CB-4290-94D8-0072C9783D3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9955" b="38177"/>
            <a:stretch/>
          </p:blipFill>
          <p:spPr bwMode="auto">
            <a:xfrm>
              <a:off x="0" y="5480049"/>
              <a:ext cx="6283960" cy="137795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a:extLst>
              <a:ext uri="{FF2B5EF4-FFF2-40B4-BE49-F238E27FC236}">
                <a16:creationId xmlns:a16="http://schemas.microsoft.com/office/drawing/2014/main" id="{44DD41F0-F0F3-461F-8FB9-261E10982560}"/>
              </a:ext>
            </a:extLst>
          </p:cNvPr>
          <p:cNvSpPr>
            <a:spLocks noGrp="1"/>
          </p:cNvSpPr>
          <p:nvPr>
            <p:ph type="title"/>
          </p:nvPr>
        </p:nvSpPr>
        <p:spPr/>
        <p:txBody>
          <a:bodyPr>
            <a:normAutofit/>
          </a:bodyPr>
          <a:lstStyle/>
          <a:p>
            <a:endParaRPr lang="en-US" dirty="0">
              <a:solidFill>
                <a:schemeClr val="accent2"/>
              </a:solidFill>
            </a:endParaRPr>
          </a:p>
        </p:txBody>
      </p:sp>
      <p:sp>
        <p:nvSpPr>
          <p:cNvPr id="4" name="Content Placeholder 3">
            <a:extLst>
              <a:ext uri="{FF2B5EF4-FFF2-40B4-BE49-F238E27FC236}">
                <a16:creationId xmlns:a16="http://schemas.microsoft.com/office/drawing/2014/main" id="{3B41F02F-4702-4AA7-94CD-FB136E344085}"/>
              </a:ext>
            </a:extLst>
          </p:cNvPr>
          <p:cNvSpPr>
            <a:spLocks noGrp="1"/>
          </p:cNvSpPr>
          <p:nvPr>
            <p:ph idx="1"/>
          </p:nvPr>
        </p:nvSpPr>
        <p:spPr/>
        <p:txBody>
          <a:bodyPr>
            <a:normAutofit/>
          </a:bodyPr>
          <a:lstStyle/>
          <a:p>
            <a:pPr marL="0" indent="0" algn="just">
              <a:buNone/>
            </a:pPr>
            <a:r>
              <a:rPr lang="en-GB" sz="2800" b="1" dirty="0"/>
              <a:t>Once the findings have been analysed, a report on the research findings will be required</a:t>
            </a:r>
            <a:r>
              <a:rPr lang="en-GB" sz="2800" dirty="0"/>
              <a:t>. Often, the researcher will also need to </a:t>
            </a:r>
            <a:r>
              <a:rPr lang="en-GB" sz="2800" b="1" dirty="0"/>
              <a:t>give a presentation of these findings to their employer and key figures within an organisation</a:t>
            </a:r>
            <a:r>
              <a:rPr lang="en-GB" sz="2800" dirty="0"/>
              <a:t>. </a:t>
            </a:r>
          </a:p>
          <a:p>
            <a:pPr marL="0" indent="0" algn="just">
              <a:buNone/>
            </a:pPr>
            <a:r>
              <a:rPr lang="en-GB" sz="2800" dirty="0"/>
              <a:t>In market research, the report is often required </a:t>
            </a:r>
            <a:r>
              <a:rPr lang="en-GB" sz="2800" b="1" dirty="0"/>
              <a:t>to identify recommendations for a suitable course of action or outline the implications of the research.</a:t>
            </a:r>
            <a:endParaRPr lang="en-US" sz="3600" b="1" dirty="0"/>
          </a:p>
        </p:txBody>
      </p:sp>
    </p:spTree>
    <p:extLst>
      <p:ext uri="{BB962C8B-B14F-4D97-AF65-F5344CB8AC3E}">
        <p14:creationId xmlns:p14="http://schemas.microsoft.com/office/powerpoint/2010/main" val="2312524404"/>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D5E7B04-E28B-40D8-8759-072601B210E9}"/>
              </a:ext>
            </a:extLst>
          </p:cNvPr>
          <p:cNvGrpSpPr/>
          <p:nvPr/>
        </p:nvGrpSpPr>
        <p:grpSpPr>
          <a:xfrm>
            <a:off x="0" y="5341937"/>
            <a:ext cx="9144000" cy="1516063"/>
            <a:chOff x="0" y="5341937"/>
            <a:chExt cx="9144000" cy="1516063"/>
          </a:xfrm>
        </p:grpSpPr>
        <p:pic>
          <p:nvPicPr>
            <p:cNvPr id="19460" name="Picture 4" descr="ÐÐ¾ÑÐ¾Ð¶ÐµÐµ Ð¸Ð·Ð¾Ð±ÑÐ°Ð¶ÐµÐ½Ð¸Ðµ">
              <a:extLst>
                <a:ext uri="{FF2B5EF4-FFF2-40B4-BE49-F238E27FC236}">
                  <a16:creationId xmlns:a16="http://schemas.microsoft.com/office/drawing/2014/main" id="{E345F5EC-6646-4415-958B-E7AB268EEAD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5500" b="31981"/>
            <a:stretch/>
          </p:blipFill>
          <p:spPr bwMode="auto">
            <a:xfrm>
              <a:off x="4886325" y="5341937"/>
              <a:ext cx="4257675" cy="1516063"/>
            </a:xfrm>
            <a:prstGeom prst="rect">
              <a:avLst/>
            </a:prstGeom>
            <a:noFill/>
            <a:extLst>
              <a:ext uri="{909E8E84-426E-40DD-AFC4-6F175D3DCCD1}">
                <a14:hiddenFill xmlns:a14="http://schemas.microsoft.com/office/drawing/2010/main">
                  <a:solidFill>
                    <a:srgbClr val="FFFFFF"/>
                  </a:solidFill>
                </a14:hiddenFill>
              </a:ext>
            </a:extLst>
          </p:spPr>
        </p:pic>
        <p:pic>
          <p:nvPicPr>
            <p:cNvPr id="19458" name="Picture 2" descr="https://mir-s3-cdn-cf.behance.net/project_modules/disp/22f8fe33889697.5605ea4c1cb4e.jpg">
              <a:extLst>
                <a:ext uri="{FF2B5EF4-FFF2-40B4-BE49-F238E27FC236}">
                  <a16:creationId xmlns:a16="http://schemas.microsoft.com/office/drawing/2014/main" id="{58565EF9-57CB-4290-94D8-0072C9783D3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9955" b="38177"/>
            <a:stretch/>
          </p:blipFill>
          <p:spPr bwMode="auto">
            <a:xfrm>
              <a:off x="0" y="5480049"/>
              <a:ext cx="6283960" cy="137795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a:extLst>
              <a:ext uri="{FF2B5EF4-FFF2-40B4-BE49-F238E27FC236}">
                <a16:creationId xmlns:a16="http://schemas.microsoft.com/office/drawing/2014/main" id="{44DD41F0-F0F3-461F-8FB9-261E10982560}"/>
              </a:ext>
            </a:extLst>
          </p:cNvPr>
          <p:cNvSpPr>
            <a:spLocks noGrp="1"/>
          </p:cNvSpPr>
          <p:nvPr>
            <p:ph type="title"/>
          </p:nvPr>
        </p:nvSpPr>
        <p:spPr/>
        <p:txBody>
          <a:bodyPr>
            <a:normAutofit/>
          </a:bodyPr>
          <a:lstStyle/>
          <a:p>
            <a:r>
              <a:rPr lang="en-US" dirty="0">
                <a:solidFill>
                  <a:schemeClr val="accent2"/>
                </a:solidFill>
              </a:rPr>
              <a:t>3.6 Summary &amp; </a:t>
            </a:r>
            <a:r>
              <a:rPr lang="en-GB" dirty="0">
                <a:solidFill>
                  <a:schemeClr val="accent2"/>
                </a:solidFill>
              </a:rPr>
              <a:t>Exercises</a:t>
            </a:r>
            <a:endParaRPr lang="en-US" dirty="0">
              <a:solidFill>
                <a:schemeClr val="accent2"/>
              </a:solidFill>
            </a:endParaRPr>
          </a:p>
        </p:txBody>
      </p:sp>
      <p:sp>
        <p:nvSpPr>
          <p:cNvPr id="4" name="Content Placeholder 3">
            <a:extLst>
              <a:ext uri="{FF2B5EF4-FFF2-40B4-BE49-F238E27FC236}">
                <a16:creationId xmlns:a16="http://schemas.microsoft.com/office/drawing/2014/main" id="{3B41F02F-4702-4AA7-94CD-FB136E344085}"/>
              </a:ext>
            </a:extLst>
          </p:cNvPr>
          <p:cNvSpPr>
            <a:spLocks noGrp="1"/>
          </p:cNvSpPr>
          <p:nvPr>
            <p:ph idx="1"/>
          </p:nvPr>
        </p:nvSpPr>
        <p:spPr/>
        <p:txBody>
          <a:bodyPr>
            <a:normAutofit lnSpcReduction="10000"/>
          </a:bodyPr>
          <a:lstStyle/>
          <a:p>
            <a:pPr algn="just"/>
            <a:r>
              <a:rPr lang="en-GB" sz="2800" dirty="0"/>
              <a:t>Identify the different purposes of pure research, action research and consultancy research and then list the different considerations that will need to be made for each form of research.</a:t>
            </a:r>
          </a:p>
          <a:p>
            <a:pPr algn="just"/>
            <a:r>
              <a:rPr lang="en-GB" sz="2800" dirty="0"/>
              <a:t>Explain why the time spent reviewing literature and searching for secondary data sources is worthwhile.</a:t>
            </a:r>
          </a:p>
          <a:p>
            <a:pPr algn="just"/>
            <a:r>
              <a:rPr lang="en-GB" sz="2800" dirty="0"/>
              <a:t>Identify the two different types of external secondary data sources and provide an example for each.</a:t>
            </a:r>
          </a:p>
        </p:txBody>
      </p:sp>
    </p:spTree>
    <p:extLst>
      <p:ext uri="{BB962C8B-B14F-4D97-AF65-F5344CB8AC3E}">
        <p14:creationId xmlns:p14="http://schemas.microsoft.com/office/powerpoint/2010/main" val="95177803"/>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D5E7B04-E28B-40D8-8759-072601B210E9}"/>
              </a:ext>
            </a:extLst>
          </p:cNvPr>
          <p:cNvGrpSpPr/>
          <p:nvPr/>
        </p:nvGrpSpPr>
        <p:grpSpPr>
          <a:xfrm>
            <a:off x="0" y="5341937"/>
            <a:ext cx="9144000" cy="1516063"/>
            <a:chOff x="0" y="5341937"/>
            <a:chExt cx="9144000" cy="1516063"/>
          </a:xfrm>
        </p:grpSpPr>
        <p:pic>
          <p:nvPicPr>
            <p:cNvPr id="19460" name="Picture 4" descr="ÐÐ¾ÑÐ¾Ð¶ÐµÐµ Ð¸Ð·Ð¾Ð±ÑÐ°Ð¶ÐµÐ½Ð¸Ðµ">
              <a:extLst>
                <a:ext uri="{FF2B5EF4-FFF2-40B4-BE49-F238E27FC236}">
                  <a16:creationId xmlns:a16="http://schemas.microsoft.com/office/drawing/2014/main" id="{E345F5EC-6646-4415-958B-E7AB268EEAD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5500" b="31981"/>
            <a:stretch/>
          </p:blipFill>
          <p:spPr bwMode="auto">
            <a:xfrm>
              <a:off x="4886325" y="5341937"/>
              <a:ext cx="4257675" cy="1516063"/>
            </a:xfrm>
            <a:prstGeom prst="rect">
              <a:avLst/>
            </a:prstGeom>
            <a:noFill/>
            <a:extLst>
              <a:ext uri="{909E8E84-426E-40DD-AFC4-6F175D3DCCD1}">
                <a14:hiddenFill xmlns:a14="http://schemas.microsoft.com/office/drawing/2010/main">
                  <a:solidFill>
                    <a:srgbClr val="FFFFFF"/>
                  </a:solidFill>
                </a14:hiddenFill>
              </a:ext>
            </a:extLst>
          </p:spPr>
        </p:pic>
        <p:pic>
          <p:nvPicPr>
            <p:cNvPr id="19458" name="Picture 2" descr="https://mir-s3-cdn-cf.behance.net/project_modules/disp/22f8fe33889697.5605ea4c1cb4e.jpg">
              <a:extLst>
                <a:ext uri="{FF2B5EF4-FFF2-40B4-BE49-F238E27FC236}">
                  <a16:creationId xmlns:a16="http://schemas.microsoft.com/office/drawing/2014/main" id="{58565EF9-57CB-4290-94D8-0072C9783D3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9955" b="38177"/>
            <a:stretch/>
          </p:blipFill>
          <p:spPr bwMode="auto">
            <a:xfrm>
              <a:off x="0" y="5480049"/>
              <a:ext cx="6283960" cy="137795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a:extLst>
              <a:ext uri="{FF2B5EF4-FFF2-40B4-BE49-F238E27FC236}">
                <a16:creationId xmlns:a16="http://schemas.microsoft.com/office/drawing/2014/main" id="{44DD41F0-F0F3-461F-8FB9-261E10982560}"/>
              </a:ext>
            </a:extLst>
          </p:cNvPr>
          <p:cNvSpPr>
            <a:spLocks noGrp="1"/>
          </p:cNvSpPr>
          <p:nvPr>
            <p:ph type="title"/>
          </p:nvPr>
        </p:nvSpPr>
        <p:spPr/>
        <p:txBody>
          <a:bodyPr>
            <a:normAutofit/>
          </a:bodyPr>
          <a:lstStyle/>
          <a:p>
            <a:r>
              <a:rPr lang="en-US" dirty="0">
                <a:solidFill>
                  <a:schemeClr val="accent2"/>
                </a:solidFill>
              </a:rPr>
              <a:t>3.6 Summary &amp; </a:t>
            </a:r>
            <a:r>
              <a:rPr lang="en-GB" dirty="0">
                <a:solidFill>
                  <a:schemeClr val="accent2"/>
                </a:solidFill>
              </a:rPr>
              <a:t>Exercises</a:t>
            </a:r>
            <a:endParaRPr lang="en-US" dirty="0">
              <a:solidFill>
                <a:schemeClr val="accent2"/>
              </a:solidFill>
            </a:endParaRPr>
          </a:p>
        </p:txBody>
      </p:sp>
      <p:sp>
        <p:nvSpPr>
          <p:cNvPr id="4" name="Content Placeholder 3">
            <a:extLst>
              <a:ext uri="{FF2B5EF4-FFF2-40B4-BE49-F238E27FC236}">
                <a16:creationId xmlns:a16="http://schemas.microsoft.com/office/drawing/2014/main" id="{3B41F02F-4702-4AA7-94CD-FB136E344085}"/>
              </a:ext>
            </a:extLst>
          </p:cNvPr>
          <p:cNvSpPr>
            <a:spLocks noGrp="1"/>
          </p:cNvSpPr>
          <p:nvPr>
            <p:ph idx="1"/>
          </p:nvPr>
        </p:nvSpPr>
        <p:spPr/>
        <p:txBody>
          <a:bodyPr>
            <a:normAutofit/>
          </a:bodyPr>
          <a:lstStyle/>
          <a:p>
            <a:pPr algn="just"/>
            <a:r>
              <a:rPr lang="en-GB" sz="2800" dirty="0"/>
              <a:t>Select four different types of survey methodology and identify the necessary fieldwork arrangements.</a:t>
            </a:r>
          </a:p>
          <a:p>
            <a:pPr algn="just"/>
            <a:r>
              <a:rPr lang="en-GB" sz="2800" dirty="0"/>
              <a:t>Discuss the implications of an inappropriate sample for the outcome of a research project.</a:t>
            </a:r>
          </a:p>
          <a:p>
            <a:pPr algn="just"/>
            <a:r>
              <a:rPr lang="en-GB" sz="2800" dirty="0"/>
              <a:t>Examine why it is necessary to consider data analysis requirements prior to data collection.</a:t>
            </a:r>
            <a:endParaRPr lang="en-US" sz="2800" dirty="0"/>
          </a:p>
          <a:p>
            <a:pPr marL="0" indent="0" algn="just">
              <a:buNone/>
            </a:pPr>
            <a:endParaRPr lang="en-US" sz="2800" dirty="0"/>
          </a:p>
        </p:txBody>
      </p:sp>
    </p:spTree>
    <p:extLst>
      <p:ext uri="{BB962C8B-B14F-4D97-AF65-F5344CB8AC3E}">
        <p14:creationId xmlns:p14="http://schemas.microsoft.com/office/powerpoint/2010/main" val="3438333168"/>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D5E7B04-E28B-40D8-8759-072601B210E9}"/>
              </a:ext>
            </a:extLst>
          </p:cNvPr>
          <p:cNvGrpSpPr/>
          <p:nvPr/>
        </p:nvGrpSpPr>
        <p:grpSpPr>
          <a:xfrm>
            <a:off x="0" y="5341937"/>
            <a:ext cx="9144000" cy="1516063"/>
            <a:chOff x="0" y="5341937"/>
            <a:chExt cx="9144000" cy="1516063"/>
          </a:xfrm>
        </p:grpSpPr>
        <p:pic>
          <p:nvPicPr>
            <p:cNvPr id="19460" name="Picture 4" descr="ÐÐ¾ÑÐ¾Ð¶ÐµÐµ Ð¸Ð·Ð¾Ð±ÑÐ°Ð¶ÐµÐ½Ð¸Ðµ">
              <a:extLst>
                <a:ext uri="{FF2B5EF4-FFF2-40B4-BE49-F238E27FC236}">
                  <a16:creationId xmlns:a16="http://schemas.microsoft.com/office/drawing/2014/main" id="{E345F5EC-6646-4415-958B-E7AB268EEAD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5500" b="31981"/>
            <a:stretch/>
          </p:blipFill>
          <p:spPr bwMode="auto">
            <a:xfrm>
              <a:off x="4886325" y="5341937"/>
              <a:ext cx="4257675" cy="1516063"/>
            </a:xfrm>
            <a:prstGeom prst="rect">
              <a:avLst/>
            </a:prstGeom>
            <a:noFill/>
            <a:extLst>
              <a:ext uri="{909E8E84-426E-40DD-AFC4-6F175D3DCCD1}">
                <a14:hiddenFill xmlns:a14="http://schemas.microsoft.com/office/drawing/2010/main">
                  <a:solidFill>
                    <a:srgbClr val="FFFFFF"/>
                  </a:solidFill>
                </a14:hiddenFill>
              </a:ext>
            </a:extLst>
          </p:spPr>
        </p:pic>
        <p:pic>
          <p:nvPicPr>
            <p:cNvPr id="19458" name="Picture 2" descr="https://mir-s3-cdn-cf.behance.net/project_modules/disp/22f8fe33889697.5605ea4c1cb4e.jpg">
              <a:extLst>
                <a:ext uri="{FF2B5EF4-FFF2-40B4-BE49-F238E27FC236}">
                  <a16:creationId xmlns:a16="http://schemas.microsoft.com/office/drawing/2014/main" id="{58565EF9-57CB-4290-94D8-0072C9783D3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9955" b="38177"/>
            <a:stretch/>
          </p:blipFill>
          <p:spPr bwMode="auto">
            <a:xfrm>
              <a:off x="0" y="5480049"/>
              <a:ext cx="6283960" cy="137795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a:extLst>
              <a:ext uri="{FF2B5EF4-FFF2-40B4-BE49-F238E27FC236}">
                <a16:creationId xmlns:a16="http://schemas.microsoft.com/office/drawing/2014/main" id="{44DD41F0-F0F3-461F-8FB9-261E10982560}"/>
              </a:ext>
            </a:extLst>
          </p:cNvPr>
          <p:cNvSpPr>
            <a:spLocks noGrp="1"/>
          </p:cNvSpPr>
          <p:nvPr>
            <p:ph type="title"/>
          </p:nvPr>
        </p:nvSpPr>
        <p:spPr/>
        <p:txBody>
          <a:bodyPr>
            <a:normAutofit/>
          </a:bodyPr>
          <a:lstStyle/>
          <a:p>
            <a:r>
              <a:rPr lang="en-GB" dirty="0">
                <a:solidFill>
                  <a:schemeClr val="accent2"/>
                </a:solidFill>
              </a:rPr>
              <a:t>Further reading</a:t>
            </a:r>
            <a:endParaRPr lang="en-US" dirty="0">
              <a:solidFill>
                <a:schemeClr val="accent2"/>
              </a:solidFill>
            </a:endParaRPr>
          </a:p>
        </p:txBody>
      </p:sp>
      <p:sp>
        <p:nvSpPr>
          <p:cNvPr id="4" name="Content Placeholder 3">
            <a:extLst>
              <a:ext uri="{FF2B5EF4-FFF2-40B4-BE49-F238E27FC236}">
                <a16:creationId xmlns:a16="http://schemas.microsoft.com/office/drawing/2014/main" id="{3B41F02F-4702-4AA7-94CD-FB136E344085}"/>
              </a:ext>
            </a:extLst>
          </p:cNvPr>
          <p:cNvSpPr>
            <a:spLocks noGrp="1"/>
          </p:cNvSpPr>
          <p:nvPr>
            <p:ph idx="1"/>
          </p:nvPr>
        </p:nvSpPr>
        <p:spPr/>
        <p:txBody>
          <a:bodyPr>
            <a:normAutofit/>
          </a:bodyPr>
          <a:lstStyle/>
          <a:p>
            <a:pPr algn="just"/>
            <a:r>
              <a:rPr lang="en-GB" sz="1800" dirty="0" err="1"/>
              <a:t>Altinay</a:t>
            </a:r>
            <a:r>
              <a:rPr lang="en-GB" sz="1800" dirty="0"/>
              <a:t>, L. and </a:t>
            </a:r>
            <a:r>
              <a:rPr lang="en-GB" sz="1800" dirty="0" err="1"/>
              <a:t>Paraskevas</a:t>
            </a:r>
            <a:r>
              <a:rPr lang="en-GB" sz="1800" dirty="0"/>
              <a:t>, A. (2011). </a:t>
            </a:r>
            <a:r>
              <a:rPr lang="en-GB" sz="1800" i="1" dirty="0"/>
              <a:t>Planning Research in Tourism and Hospitality</a:t>
            </a:r>
            <a:r>
              <a:rPr lang="en-GB" sz="1800" dirty="0"/>
              <a:t>. 2nd edition. Oxon: Routledge.</a:t>
            </a:r>
          </a:p>
          <a:p>
            <a:pPr algn="just"/>
            <a:r>
              <a:rPr lang="en-GB" sz="1800" dirty="0"/>
              <a:t>This book provides clear guidance on planning a research project in the context of tourism and hospitality. This book is particularly applicable to students undertaking a research project covering the literature review, research design, fieldwork and analysis.</a:t>
            </a:r>
          </a:p>
          <a:p>
            <a:pPr algn="just"/>
            <a:r>
              <a:rPr lang="en-GB" sz="1800" dirty="0"/>
              <a:t>O’Leary, Z. (2004). </a:t>
            </a:r>
            <a:r>
              <a:rPr lang="en-GB" sz="1800" i="1" dirty="0"/>
              <a:t>The Essential Guide to Doing Research</a:t>
            </a:r>
            <a:r>
              <a:rPr lang="en-GB" sz="1800" dirty="0"/>
              <a:t>. London: Sage.</a:t>
            </a:r>
          </a:p>
          <a:p>
            <a:pPr algn="just"/>
            <a:r>
              <a:rPr lang="en-GB" sz="1800" dirty="0"/>
              <a:t>This book is aimed at undergraduate and post-graduate students. Although it does not have a chapter </a:t>
            </a:r>
            <a:r>
              <a:rPr lang="en-GB" sz="1800" dirty="0" err="1"/>
              <a:t>dedicateded</a:t>
            </a:r>
            <a:r>
              <a:rPr lang="en-GB" sz="1800" dirty="0"/>
              <a:t> to planning a research project, the chapters on working with literature, methodological design and exploring populations provide useful insight into planning a project.</a:t>
            </a:r>
          </a:p>
          <a:p>
            <a:pPr algn="just"/>
            <a:r>
              <a:rPr lang="en-GB" sz="1800" dirty="0"/>
              <a:t>Veal, A.J. (2011). </a:t>
            </a:r>
            <a:r>
              <a:rPr lang="en-GB" sz="1800" i="1" dirty="0"/>
              <a:t>Research Methods for Leisure and Tourism: A practical guide</a:t>
            </a:r>
            <a:r>
              <a:rPr lang="en-GB" sz="1800" dirty="0"/>
              <a:t>. 4th edition. Harlow: Pearson Education.</a:t>
            </a:r>
          </a:p>
        </p:txBody>
      </p:sp>
    </p:spTree>
    <p:extLst>
      <p:ext uri="{BB962C8B-B14F-4D97-AF65-F5344CB8AC3E}">
        <p14:creationId xmlns:p14="http://schemas.microsoft.com/office/powerpoint/2010/main" val="12708317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D5E7B04-E28B-40D8-8759-072601B210E9}"/>
              </a:ext>
            </a:extLst>
          </p:cNvPr>
          <p:cNvGrpSpPr/>
          <p:nvPr/>
        </p:nvGrpSpPr>
        <p:grpSpPr>
          <a:xfrm>
            <a:off x="0" y="5341937"/>
            <a:ext cx="9144000" cy="1516063"/>
            <a:chOff x="0" y="5341937"/>
            <a:chExt cx="9144000" cy="1516063"/>
          </a:xfrm>
        </p:grpSpPr>
        <p:pic>
          <p:nvPicPr>
            <p:cNvPr id="19460" name="Picture 4" descr="ÐÐ¾ÑÐ¾Ð¶ÐµÐµ Ð¸Ð·Ð¾Ð±ÑÐ°Ð¶ÐµÐ½Ð¸Ðµ">
              <a:extLst>
                <a:ext uri="{FF2B5EF4-FFF2-40B4-BE49-F238E27FC236}">
                  <a16:creationId xmlns:a16="http://schemas.microsoft.com/office/drawing/2014/main" id="{E345F5EC-6646-4415-958B-E7AB268EEAD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5500" b="31981"/>
            <a:stretch/>
          </p:blipFill>
          <p:spPr bwMode="auto">
            <a:xfrm>
              <a:off x="4886325" y="5341937"/>
              <a:ext cx="4257675" cy="1516063"/>
            </a:xfrm>
            <a:prstGeom prst="rect">
              <a:avLst/>
            </a:prstGeom>
            <a:noFill/>
            <a:extLst>
              <a:ext uri="{909E8E84-426E-40DD-AFC4-6F175D3DCCD1}">
                <a14:hiddenFill xmlns:a14="http://schemas.microsoft.com/office/drawing/2010/main">
                  <a:solidFill>
                    <a:srgbClr val="FFFFFF"/>
                  </a:solidFill>
                </a14:hiddenFill>
              </a:ext>
            </a:extLst>
          </p:spPr>
        </p:pic>
        <p:pic>
          <p:nvPicPr>
            <p:cNvPr id="19458" name="Picture 2" descr="https://mir-s3-cdn-cf.behance.net/project_modules/disp/22f8fe33889697.5605ea4c1cb4e.jpg">
              <a:extLst>
                <a:ext uri="{FF2B5EF4-FFF2-40B4-BE49-F238E27FC236}">
                  <a16:creationId xmlns:a16="http://schemas.microsoft.com/office/drawing/2014/main" id="{58565EF9-57CB-4290-94D8-0072C9783D3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9955" b="38177"/>
            <a:stretch/>
          </p:blipFill>
          <p:spPr bwMode="auto">
            <a:xfrm>
              <a:off x="0" y="5480049"/>
              <a:ext cx="6283960" cy="137795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a:extLst>
              <a:ext uri="{FF2B5EF4-FFF2-40B4-BE49-F238E27FC236}">
                <a16:creationId xmlns:a16="http://schemas.microsoft.com/office/drawing/2014/main" id="{44DD41F0-F0F3-461F-8FB9-261E10982560}"/>
              </a:ext>
            </a:extLst>
          </p:cNvPr>
          <p:cNvSpPr>
            <a:spLocks noGrp="1"/>
          </p:cNvSpPr>
          <p:nvPr>
            <p:ph type="title"/>
          </p:nvPr>
        </p:nvSpPr>
        <p:spPr/>
        <p:txBody>
          <a:bodyPr>
            <a:normAutofit/>
          </a:bodyPr>
          <a:lstStyle/>
          <a:p>
            <a:r>
              <a:rPr lang="en-US" dirty="0">
                <a:solidFill>
                  <a:schemeClr val="accent2"/>
                </a:solidFill>
              </a:rPr>
              <a:t>Guide</a:t>
            </a:r>
          </a:p>
        </p:txBody>
      </p:sp>
      <p:sp>
        <p:nvSpPr>
          <p:cNvPr id="4" name="Content Placeholder 3">
            <a:extLst>
              <a:ext uri="{FF2B5EF4-FFF2-40B4-BE49-F238E27FC236}">
                <a16:creationId xmlns:a16="http://schemas.microsoft.com/office/drawing/2014/main" id="{3B41F02F-4702-4AA7-94CD-FB136E344085}"/>
              </a:ext>
            </a:extLst>
          </p:cNvPr>
          <p:cNvSpPr>
            <a:spLocks noGrp="1"/>
          </p:cNvSpPr>
          <p:nvPr>
            <p:ph idx="1"/>
          </p:nvPr>
        </p:nvSpPr>
        <p:spPr/>
        <p:txBody>
          <a:bodyPr>
            <a:normAutofit/>
          </a:bodyPr>
          <a:lstStyle/>
          <a:p>
            <a:pPr marL="0" indent="0" algn="just">
              <a:buNone/>
            </a:pPr>
            <a:r>
              <a:rPr lang="en-GB" sz="2800" dirty="0"/>
              <a:t>To help you </a:t>
            </a:r>
            <a:r>
              <a:rPr lang="en-GB" sz="2800" b="1" dirty="0"/>
              <a:t>get to the point </a:t>
            </a:r>
            <a:r>
              <a:rPr lang="en-GB" sz="2800" dirty="0"/>
              <a:t>where you have a </a:t>
            </a:r>
            <a:r>
              <a:rPr lang="en-GB" sz="2800" b="1" dirty="0"/>
              <a:t>clear idea </a:t>
            </a:r>
            <a:r>
              <a:rPr lang="en-GB" sz="2800" dirty="0"/>
              <a:t>of what you are going to research, </a:t>
            </a:r>
            <a:r>
              <a:rPr lang="en-GB" sz="2800" b="1" dirty="0"/>
              <a:t>why this will be of interest and importance</a:t>
            </a:r>
            <a:r>
              <a:rPr lang="en-GB" sz="2800" dirty="0"/>
              <a:t>, how you plan to investigate it and what the desired end product will be, this lecture </a:t>
            </a:r>
            <a:r>
              <a:rPr lang="en-GB" sz="2800" b="1" dirty="0"/>
              <a:t>takes you through the process of identifying, refining and finally specifying the focus, method(s) and purpose of your research project.</a:t>
            </a:r>
            <a:endParaRPr lang="en-US" sz="2800" b="1" dirty="0"/>
          </a:p>
        </p:txBody>
      </p:sp>
    </p:spTree>
    <p:extLst>
      <p:ext uri="{BB962C8B-B14F-4D97-AF65-F5344CB8AC3E}">
        <p14:creationId xmlns:p14="http://schemas.microsoft.com/office/powerpoint/2010/main" val="9854860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D5E7B04-E28B-40D8-8759-072601B210E9}"/>
              </a:ext>
            </a:extLst>
          </p:cNvPr>
          <p:cNvGrpSpPr/>
          <p:nvPr/>
        </p:nvGrpSpPr>
        <p:grpSpPr>
          <a:xfrm>
            <a:off x="0" y="5341937"/>
            <a:ext cx="9144000" cy="1516063"/>
            <a:chOff x="0" y="5341937"/>
            <a:chExt cx="9144000" cy="1516063"/>
          </a:xfrm>
        </p:grpSpPr>
        <p:pic>
          <p:nvPicPr>
            <p:cNvPr id="19460" name="Picture 4" descr="ÐÐ¾ÑÐ¾Ð¶ÐµÐµ Ð¸Ð·Ð¾Ð±ÑÐ°Ð¶ÐµÐ½Ð¸Ðµ">
              <a:extLst>
                <a:ext uri="{FF2B5EF4-FFF2-40B4-BE49-F238E27FC236}">
                  <a16:creationId xmlns:a16="http://schemas.microsoft.com/office/drawing/2014/main" id="{E345F5EC-6646-4415-958B-E7AB268EEAD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5500" b="31981"/>
            <a:stretch/>
          </p:blipFill>
          <p:spPr bwMode="auto">
            <a:xfrm>
              <a:off x="4886325" y="5341937"/>
              <a:ext cx="4257675" cy="1516063"/>
            </a:xfrm>
            <a:prstGeom prst="rect">
              <a:avLst/>
            </a:prstGeom>
            <a:noFill/>
            <a:extLst>
              <a:ext uri="{909E8E84-426E-40DD-AFC4-6F175D3DCCD1}">
                <a14:hiddenFill xmlns:a14="http://schemas.microsoft.com/office/drawing/2010/main">
                  <a:solidFill>
                    <a:srgbClr val="FFFFFF"/>
                  </a:solidFill>
                </a14:hiddenFill>
              </a:ext>
            </a:extLst>
          </p:spPr>
        </p:pic>
        <p:pic>
          <p:nvPicPr>
            <p:cNvPr id="19458" name="Picture 2" descr="https://mir-s3-cdn-cf.behance.net/project_modules/disp/22f8fe33889697.5605ea4c1cb4e.jpg">
              <a:extLst>
                <a:ext uri="{FF2B5EF4-FFF2-40B4-BE49-F238E27FC236}">
                  <a16:creationId xmlns:a16="http://schemas.microsoft.com/office/drawing/2014/main" id="{58565EF9-57CB-4290-94D8-0072C9783D3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9955" b="38177"/>
            <a:stretch/>
          </p:blipFill>
          <p:spPr bwMode="auto">
            <a:xfrm>
              <a:off x="0" y="5480049"/>
              <a:ext cx="6283960" cy="137795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a:extLst>
              <a:ext uri="{FF2B5EF4-FFF2-40B4-BE49-F238E27FC236}">
                <a16:creationId xmlns:a16="http://schemas.microsoft.com/office/drawing/2014/main" id="{44DD41F0-F0F3-461F-8FB9-261E10982560}"/>
              </a:ext>
            </a:extLst>
          </p:cNvPr>
          <p:cNvSpPr>
            <a:spLocks noGrp="1"/>
          </p:cNvSpPr>
          <p:nvPr>
            <p:ph type="title"/>
          </p:nvPr>
        </p:nvSpPr>
        <p:spPr/>
        <p:txBody>
          <a:bodyPr>
            <a:normAutofit/>
          </a:bodyPr>
          <a:lstStyle/>
          <a:p>
            <a:r>
              <a:rPr lang="en-US" dirty="0">
                <a:solidFill>
                  <a:schemeClr val="accent2"/>
                </a:solidFill>
              </a:rPr>
              <a:t>Let the journey begin</a:t>
            </a:r>
          </a:p>
        </p:txBody>
      </p:sp>
      <p:sp>
        <p:nvSpPr>
          <p:cNvPr id="4" name="Content Placeholder 3">
            <a:extLst>
              <a:ext uri="{FF2B5EF4-FFF2-40B4-BE49-F238E27FC236}">
                <a16:creationId xmlns:a16="http://schemas.microsoft.com/office/drawing/2014/main" id="{3B41F02F-4702-4AA7-94CD-FB136E344085}"/>
              </a:ext>
            </a:extLst>
          </p:cNvPr>
          <p:cNvSpPr>
            <a:spLocks noGrp="1"/>
          </p:cNvSpPr>
          <p:nvPr>
            <p:ph idx="1"/>
          </p:nvPr>
        </p:nvSpPr>
        <p:spPr/>
        <p:txBody>
          <a:bodyPr>
            <a:normAutofit fontScale="92500" lnSpcReduction="10000"/>
          </a:bodyPr>
          <a:lstStyle/>
          <a:p>
            <a:pPr algn="just"/>
            <a:r>
              <a:rPr lang="en-GB" sz="2800" dirty="0"/>
              <a:t>In taking this journey, you will encounter issues associated with </a:t>
            </a:r>
            <a:r>
              <a:rPr lang="en-GB" sz="2800" b="1" dirty="0"/>
              <a:t>possible sources of inspiration </a:t>
            </a:r>
            <a:r>
              <a:rPr lang="en-GB" sz="2800" dirty="0"/>
              <a:t>that you may want to consider exploring to stimulate ideas on what may be interesting topics and issues to research and how to think about the intellectual and real-world value of any of them. </a:t>
            </a:r>
          </a:p>
          <a:p>
            <a:pPr algn="just"/>
            <a:r>
              <a:rPr lang="en-GB" sz="2800" dirty="0"/>
              <a:t>You will also be able to think through the process of </a:t>
            </a:r>
            <a:r>
              <a:rPr lang="en-GB" sz="2800" b="1" dirty="0"/>
              <a:t>narrowing and refining initial ideas into a final format</a:t>
            </a:r>
            <a:r>
              <a:rPr lang="en-GB" sz="2800" dirty="0"/>
              <a:t> that is more focused and feasible than your starting point and has a clearly stated purpose and outcomes to be achieved at the end of the process.</a:t>
            </a:r>
            <a:endParaRPr lang="en-US" sz="2800" dirty="0"/>
          </a:p>
        </p:txBody>
      </p:sp>
    </p:spTree>
    <p:extLst>
      <p:ext uri="{BB962C8B-B14F-4D97-AF65-F5344CB8AC3E}">
        <p14:creationId xmlns:p14="http://schemas.microsoft.com/office/powerpoint/2010/main" val="38748319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D5E7B04-E28B-40D8-8759-072601B210E9}"/>
              </a:ext>
            </a:extLst>
          </p:cNvPr>
          <p:cNvGrpSpPr/>
          <p:nvPr/>
        </p:nvGrpSpPr>
        <p:grpSpPr>
          <a:xfrm>
            <a:off x="0" y="5341937"/>
            <a:ext cx="9144000" cy="1516063"/>
            <a:chOff x="0" y="5341937"/>
            <a:chExt cx="9144000" cy="1516063"/>
          </a:xfrm>
        </p:grpSpPr>
        <p:pic>
          <p:nvPicPr>
            <p:cNvPr id="19460" name="Picture 4" descr="ÐÐ¾ÑÐ¾Ð¶ÐµÐµ Ð¸Ð·Ð¾Ð±ÑÐ°Ð¶ÐµÐ½Ð¸Ðµ">
              <a:extLst>
                <a:ext uri="{FF2B5EF4-FFF2-40B4-BE49-F238E27FC236}">
                  <a16:creationId xmlns:a16="http://schemas.microsoft.com/office/drawing/2014/main" id="{E345F5EC-6646-4415-958B-E7AB268EEAD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5500" b="31981"/>
            <a:stretch/>
          </p:blipFill>
          <p:spPr bwMode="auto">
            <a:xfrm>
              <a:off x="4886325" y="5341937"/>
              <a:ext cx="4257675" cy="1516063"/>
            </a:xfrm>
            <a:prstGeom prst="rect">
              <a:avLst/>
            </a:prstGeom>
            <a:noFill/>
            <a:extLst>
              <a:ext uri="{909E8E84-426E-40DD-AFC4-6F175D3DCCD1}">
                <a14:hiddenFill xmlns:a14="http://schemas.microsoft.com/office/drawing/2010/main">
                  <a:solidFill>
                    <a:srgbClr val="FFFFFF"/>
                  </a:solidFill>
                </a14:hiddenFill>
              </a:ext>
            </a:extLst>
          </p:spPr>
        </p:pic>
        <p:pic>
          <p:nvPicPr>
            <p:cNvPr id="19458" name="Picture 2" descr="https://mir-s3-cdn-cf.behance.net/project_modules/disp/22f8fe33889697.5605ea4c1cb4e.jpg">
              <a:extLst>
                <a:ext uri="{FF2B5EF4-FFF2-40B4-BE49-F238E27FC236}">
                  <a16:creationId xmlns:a16="http://schemas.microsoft.com/office/drawing/2014/main" id="{58565EF9-57CB-4290-94D8-0072C9783D3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9955" b="38177"/>
            <a:stretch/>
          </p:blipFill>
          <p:spPr bwMode="auto">
            <a:xfrm>
              <a:off x="0" y="5480049"/>
              <a:ext cx="6283960" cy="137795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a:extLst>
              <a:ext uri="{FF2B5EF4-FFF2-40B4-BE49-F238E27FC236}">
                <a16:creationId xmlns:a16="http://schemas.microsoft.com/office/drawing/2014/main" id="{44DD41F0-F0F3-461F-8FB9-261E10982560}"/>
              </a:ext>
            </a:extLst>
          </p:cNvPr>
          <p:cNvSpPr>
            <a:spLocks noGrp="1"/>
          </p:cNvSpPr>
          <p:nvPr>
            <p:ph type="title"/>
          </p:nvPr>
        </p:nvSpPr>
        <p:spPr/>
        <p:txBody>
          <a:bodyPr>
            <a:normAutofit/>
          </a:bodyPr>
          <a:lstStyle/>
          <a:p>
            <a:r>
              <a:rPr lang="en-GB" dirty="0">
                <a:solidFill>
                  <a:schemeClr val="accent2"/>
                </a:solidFill>
              </a:rPr>
              <a:t>Finding and Refining a Topic</a:t>
            </a:r>
            <a:br>
              <a:rPr lang="en-GB" dirty="0">
                <a:solidFill>
                  <a:schemeClr val="accent2"/>
                </a:solidFill>
              </a:rPr>
            </a:br>
            <a:r>
              <a:rPr lang="en-GB" dirty="0">
                <a:solidFill>
                  <a:schemeClr val="accent2"/>
                </a:solidFill>
              </a:rPr>
              <a:t>Choosing a topic with potential value</a:t>
            </a:r>
            <a:endParaRPr lang="en-US" dirty="0">
              <a:solidFill>
                <a:schemeClr val="accent2"/>
              </a:solidFill>
            </a:endParaRPr>
          </a:p>
        </p:txBody>
      </p:sp>
      <p:sp>
        <p:nvSpPr>
          <p:cNvPr id="4" name="Content Placeholder 3">
            <a:extLst>
              <a:ext uri="{FF2B5EF4-FFF2-40B4-BE49-F238E27FC236}">
                <a16:creationId xmlns:a16="http://schemas.microsoft.com/office/drawing/2014/main" id="{3B41F02F-4702-4AA7-94CD-FB136E344085}"/>
              </a:ext>
            </a:extLst>
          </p:cNvPr>
          <p:cNvSpPr>
            <a:spLocks noGrp="1"/>
          </p:cNvSpPr>
          <p:nvPr>
            <p:ph idx="1"/>
          </p:nvPr>
        </p:nvSpPr>
        <p:spPr/>
        <p:txBody>
          <a:bodyPr>
            <a:normAutofit lnSpcReduction="10000"/>
          </a:bodyPr>
          <a:lstStyle/>
          <a:p>
            <a:pPr algn="just"/>
            <a:r>
              <a:rPr lang="en-GB" sz="2800" dirty="0"/>
              <a:t>However, as King et al. (1994) point out, </a:t>
            </a:r>
            <a:r>
              <a:rPr lang="en-GB" sz="2800" b="1" dirty="0"/>
              <a:t>there is no particular rule governing which topic to choose for research. </a:t>
            </a:r>
            <a:r>
              <a:rPr lang="en-GB" sz="2800" dirty="0"/>
              <a:t>That said, they go on to suggest that research projects </a:t>
            </a:r>
            <a:r>
              <a:rPr lang="en-GB" sz="2800" b="1" dirty="0"/>
              <a:t>should satisfy two criteria:</a:t>
            </a:r>
          </a:p>
          <a:p>
            <a:pPr algn="just"/>
            <a:r>
              <a:rPr lang="en-GB" sz="2800" dirty="0"/>
              <a:t>first, that the project should </a:t>
            </a:r>
            <a:r>
              <a:rPr lang="en-GB" sz="2800" b="1" dirty="0"/>
              <a:t>pose, and address, a question that is of importance </a:t>
            </a:r>
            <a:r>
              <a:rPr lang="en-GB" sz="2800" dirty="0"/>
              <a:t>in the real world. In short, that it has some </a:t>
            </a:r>
            <a:r>
              <a:rPr lang="en-GB" sz="2800" b="1" dirty="0"/>
              <a:t>significance in terms of developing understanding, explanation and possibly prediction</a:t>
            </a:r>
            <a:r>
              <a:rPr lang="en-GB" sz="2800" dirty="0"/>
              <a:t> and is therefore not trivial in nature.</a:t>
            </a:r>
            <a:endParaRPr lang="en-US" sz="2800" dirty="0"/>
          </a:p>
        </p:txBody>
      </p:sp>
    </p:spTree>
    <p:extLst>
      <p:ext uri="{BB962C8B-B14F-4D97-AF65-F5344CB8AC3E}">
        <p14:creationId xmlns:p14="http://schemas.microsoft.com/office/powerpoint/2010/main" val="23797066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D5E7B04-E28B-40D8-8759-072601B210E9}"/>
              </a:ext>
            </a:extLst>
          </p:cNvPr>
          <p:cNvGrpSpPr/>
          <p:nvPr/>
        </p:nvGrpSpPr>
        <p:grpSpPr>
          <a:xfrm>
            <a:off x="0" y="5341937"/>
            <a:ext cx="9144000" cy="1516063"/>
            <a:chOff x="0" y="5341937"/>
            <a:chExt cx="9144000" cy="1516063"/>
          </a:xfrm>
        </p:grpSpPr>
        <p:pic>
          <p:nvPicPr>
            <p:cNvPr id="19460" name="Picture 4" descr="ÐÐ¾ÑÐ¾Ð¶ÐµÐµ Ð¸Ð·Ð¾Ð±ÑÐ°Ð¶ÐµÐ½Ð¸Ðµ">
              <a:extLst>
                <a:ext uri="{FF2B5EF4-FFF2-40B4-BE49-F238E27FC236}">
                  <a16:creationId xmlns:a16="http://schemas.microsoft.com/office/drawing/2014/main" id="{E345F5EC-6646-4415-958B-E7AB268EEAD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5500" b="31981"/>
            <a:stretch/>
          </p:blipFill>
          <p:spPr bwMode="auto">
            <a:xfrm>
              <a:off x="4886325" y="5341937"/>
              <a:ext cx="4257675" cy="1516063"/>
            </a:xfrm>
            <a:prstGeom prst="rect">
              <a:avLst/>
            </a:prstGeom>
            <a:noFill/>
            <a:extLst>
              <a:ext uri="{909E8E84-426E-40DD-AFC4-6F175D3DCCD1}">
                <a14:hiddenFill xmlns:a14="http://schemas.microsoft.com/office/drawing/2010/main">
                  <a:solidFill>
                    <a:srgbClr val="FFFFFF"/>
                  </a:solidFill>
                </a14:hiddenFill>
              </a:ext>
            </a:extLst>
          </p:spPr>
        </p:pic>
        <p:pic>
          <p:nvPicPr>
            <p:cNvPr id="19458" name="Picture 2" descr="https://mir-s3-cdn-cf.behance.net/project_modules/disp/22f8fe33889697.5605ea4c1cb4e.jpg">
              <a:extLst>
                <a:ext uri="{FF2B5EF4-FFF2-40B4-BE49-F238E27FC236}">
                  <a16:creationId xmlns:a16="http://schemas.microsoft.com/office/drawing/2014/main" id="{58565EF9-57CB-4290-94D8-0072C9783D3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9955" b="38177"/>
            <a:stretch/>
          </p:blipFill>
          <p:spPr bwMode="auto">
            <a:xfrm>
              <a:off x="0" y="5480049"/>
              <a:ext cx="6283960" cy="137795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a:extLst>
              <a:ext uri="{FF2B5EF4-FFF2-40B4-BE49-F238E27FC236}">
                <a16:creationId xmlns:a16="http://schemas.microsoft.com/office/drawing/2014/main" id="{44DD41F0-F0F3-461F-8FB9-261E10982560}"/>
              </a:ext>
            </a:extLst>
          </p:cNvPr>
          <p:cNvSpPr>
            <a:spLocks noGrp="1"/>
          </p:cNvSpPr>
          <p:nvPr>
            <p:ph type="title"/>
          </p:nvPr>
        </p:nvSpPr>
        <p:spPr/>
        <p:txBody>
          <a:bodyPr>
            <a:normAutofit/>
          </a:bodyPr>
          <a:lstStyle/>
          <a:p>
            <a:r>
              <a:rPr lang="en-GB" dirty="0">
                <a:solidFill>
                  <a:schemeClr val="accent2"/>
                </a:solidFill>
              </a:rPr>
              <a:t>Finding and Refining a Topic</a:t>
            </a:r>
            <a:endParaRPr lang="en-US" dirty="0">
              <a:solidFill>
                <a:schemeClr val="accent2"/>
              </a:solidFill>
            </a:endParaRPr>
          </a:p>
        </p:txBody>
      </p:sp>
      <p:sp>
        <p:nvSpPr>
          <p:cNvPr id="4" name="Content Placeholder 3">
            <a:extLst>
              <a:ext uri="{FF2B5EF4-FFF2-40B4-BE49-F238E27FC236}">
                <a16:creationId xmlns:a16="http://schemas.microsoft.com/office/drawing/2014/main" id="{3B41F02F-4702-4AA7-94CD-FB136E344085}"/>
              </a:ext>
            </a:extLst>
          </p:cNvPr>
          <p:cNvSpPr>
            <a:spLocks noGrp="1"/>
          </p:cNvSpPr>
          <p:nvPr>
            <p:ph idx="1"/>
          </p:nvPr>
        </p:nvSpPr>
        <p:spPr/>
        <p:txBody>
          <a:bodyPr>
            <a:normAutofit/>
          </a:bodyPr>
          <a:lstStyle/>
          <a:p>
            <a:pPr algn="just"/>
            <a:r>
              <a:rPr lang="en-GB" sz="2800" dirty="0"/>
              <a:t>Second, that a project should make a contribution to the scholarly literature relating to the research topic. Essentially, the point they are making is that the research should have value, both a practical value in the real world and an intellectual value in relation to enhancing the existing state of knowledge on the topic.</a:t>
            </a:r>
            <a:endParaRPr lang="en-US" sz="2800" dirty="0"/>
          </a:p>
        </p:txBody>
      </p:sp>
    </p:spTree>
    <p:extLst>
      <p:ext uri="{BB962C8B-B14F-4D97-AF65-F5344CB8AC3E}">
        <p14:creationId xmlns:p14="http://schemas.microsoft.com/office/powerpoint/2010/main" val="3280435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D5E7B04-E28B-40D8-8759-072601B210E9}"/>
              </a:ext>
            </a:extLst>
          </p:cNvPr>
          <p:cNvGrpSpPr/>
          <p:nvPr/>
        </p:nvGrpSpPr>
        <p:grpSpPr>
          <a:xfrm>
            <a:off x="0" y="5341937"/>
            <a:ext cx="9144000" cy="1516063"/>
            <a:chOff x="0" y="5341937"/>
            <a:chExt cx="9144000" cy="1516063"/>
          </a:xfrm>
        </p:grpSpPr>
        <p:pic>
          <p:nvPicPr>
            <p:cNvPr id="19460" name="Picture 4" descr="ÐÐ¾ÑÐ¾Ð¶ÐµÐµ Ð¸Ð·Ð¾Ð±ÑÐ°Ð¶ÐµÐ½Ð¸Ðµ">
              <a:extLst>
                <a:ext uri="{FF2B5EF4-FFF2-40B4-BE49-F238E27FC236}">
                  <a16:creationId xmlns:a16="http://schemas.microsoft.com/office/drawing/2014/main" id="{E345F5EC-6646-4415-958B-E7AB268EEAD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5500" b="31981"/>
            <a:stretch/>
          </p:blipFill>
          <p:spPr bwMode="auto">
            <a:xfrm>
              <a:off x="4886325" y="5341937"/>
              <a:ext cx="4257675" cy="1516063"/>
            </a:xfrm>
            <a:prstGeom prst="rect">
              <a:avLst/>
            </a:prstGeom>
            <a:noFill/>
            <a:extLst>
              <a:ext uri="{909E8E84-426E-40DD-AFC4-6F175D3DCCD1}">
                <a14:hiddenFill xmlns:a14="http://schemas.microsoft.com/office/drawing/2010/main">
                  <a:solidFill>
                    <a:srgbClr val="FFFFFF"/>
                  </a:solidFill>
                </a14:hiddenFill>
              </a:ext>
            </a:extLst>
          </p:spPr>
        </p:pic>
        <p:pic>
          <p:nvPicPr>
            <p:cNvPr id="19458" name="Picture 2" descr="https://mir-s3-cdn-cf.behance.net/project_modules/disp/22f8fe33889697.5605ea4c1cb4e.jpg">
              <a:extLst>
                <a:ext uri="{FF2B5EF4-FFF2-40B4-BE49-F238E27FC236}">
                  <a16:creationId xmlns:a16="http://schemas.microsoft.com/office/drawing/2014/main" id="{58565EF9-57CB-4290-94D8-0072C9783D3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9955" b="38177"/>
            <a:stretch/>
          </p:blipFill>
          <p:spPr bwMode="auto">
            <a:xfrm>
              <a:off x="0" y="5480049"/>
              <a:ext cx="6283960" cy="137795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a:extLst>
              <a:ext uri="{FF2B5EF4-FFF2-40B4-BE49-F238E27FC236}">
                <a16:creationId xmlns:a16="http://schemas.microsoft.com/office/drawing/2014/main" id="{44DD41F0-F0F3-461F-8FB9-261E10982560}"/>
              </a:ext>
            </a:extLst>
          </p:cNvPr>
          <p:cNvSpPr>
            <a:spLocks noGrp="1"/>
          </p:cNvSpPr>
          <p:nvPr>
            <p:ph type="title"/>
          </p:nvPr>
        </p:nvSpPr>
        <p:spPr/>
        <p:txBody>
          <a:bodyPr>
            <a:normAutofit/>
          </a:bodyPr>
          <a:lstStyle/>
          <a:p>
            <a:endParaRPr lang="en-US" dirty="0">
              <a:solidFill>
                <a:schemeClr val="accent2"/>
              </a:solidFill>
            </a:endParaRPr>
          </a:p>
        </p:txBody>
      </p:sp>
      <p:sp>
        <p:nvSpPr>
          <p:cNvPr id="4" name="Content Placeholder 3">
            <a:extLst>
              <a:ext uri="{FF2B5EF4-FFF2-40B4-BE49-F238E27FC236}">
                <a16:creationId xmlns:a16="http://schemas.microsoft.com/office/drawing/2014/main" id="{3B41F02F-4702-4AA7-94CD-FB136E344085}"/>
              </a:ext>
            </a:extLst>
          </p:cNvPr>
          <p:cNvSpPr>
            <a:spLocks noGrp="1"/>
          </p:cNvSpPr>
          <p:nvPr>
            <p:ph idx="1"/>
          </p:nvPr>
        </p:nvSpPr>
        <p:spPr/>
        <p:txBody>
          <a:bodyPr>
            <a:normAutofit/>
          </a:bodyPr>
          <a:lstStyle/>
          <a:p>
            <a:pPr algn="just"/>
            <a:endParaRPr lang="en-US" sz="2800" dirty="0"/>
          </a:p>
        </p:txBody>
      </p:sp>
      <p:pic>
        <p:nvPicPr>
          <p:cNvPr id="3" name="Picture 2">
            <a:extLst>
              <a:ext uri="{FF2B5EF4-FFF2-40B4-BE49-F238E27FC236}">
                <a16:creationId xmlns:a16="http://schemas.microsoft.com/office/drawing/2014/main" id="{DBE8A058-804B-42F7-AFA0-CFC0D012C313}"/>
              </a:ext>
            </a:extLst>
          </p:cNvPr>
          <p:cNvPicPr>
            <a:picLocks noChangeAspect="1"/>
          </p:cNvPicPr>
          <p:nvPr/>
        </p:nvPicPr>
        <p:blipFill>
          <a:blip r:embed="rId4"/>
          <a:stretch>
            <a:fillRect/>
          </a:stretch>
        </p:blipFill>
        <p:spPr>
          <a:xfrm>
            <a:off x="233362" y="138113"/>
            <a:ext cx="8423910" cy="6000750"/>
          </a:xfrm>
          <a:prstGeom prst="rect">
            <a:avLst/>
          </a:prstGeom>
        </p:spPr>
      </p:pic>
    </p:spTree>
    <p:extLst>
      <p:ext uri="{BB962C8B-B14F-4D97-AF65-F5344CB8AC3E}">
        <p14:creationId xmlns:p14="http://schemas.microsoft.com/office/powerpoint/2010/main" val="33781636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D5E7B04-E28B-40D8-8759-072601B210E9}"/>
              </a:ext>
            </a:extLst>
          </p:cNvPr>
          <p:cNvGrpSpPr/>
          <p:nvPr/>
        </p:nvGrpSpPr>
        <p:grpSpPr>
          <a:xfrm>
            <a:off x="0" y="5341937"/>
            <a:ext cx="9144000" cy="1516063"/>
            <a:chOff x="0" y="5341937"/>
            <a:chExt cx="9144000" cy="1516063"/>
          </a:xfrm>
        </p:grpSpPr>
        <p:pic>
          <p:nvPicPr>
            <p:cNvPr id="19460" name="Picture 4" descr="ÐÐ¾ÑÐ¾Ð¶ÐµÐµ Ð¸Ð·Ð¾Ð±ÑÐ°Ð¶ÐµÐ½Ð¸Ðµ">
              <a:extLst>
                <a:ext uri="{FF2B5EF4-FFF2-40B4-BE49-F238E27FC236}">
                  <a16:creationId xmlns:a16="http://schemas.microsoft.com/office/drawing/2014/main" id="{E345F5EC-6646-4415-958B-E7AB268EEAD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5500" b="31981"/>
            <a:stretch/>
          </p:blipFill>
          <p:spPr bwMode="auto">
            <a:xfrm>
              <a:off x="4886325" y="5341937"/>
              <a:ext cx="4257675" cy="1516063"/>
            </a:xfrm>
            <a:prstGeom prst="rect">
              <a:avLst/>
            </a:prstGeom>
            <a:noFill/>
            <a:extLst>
              <a:ext uri="{909E8E84-426E-40DD-AFC4-6F175D3DCCD1}">
                <a14:hiddenFill xmlns:a14="http://schemas.microsoft.com/office/drawing/2010/main">
                  <a:solidFill>
                    <a:srgbClr val="FFFFFF"/>
                  </a:solidFill>
                </a14:hiddenFill>
              </a:ext>
            </a:extLst>
          </p:spPr>
        </p:pic>
        <p:pic>
          <p:nvPicPr>
            <p:cNvPr id="19458" name="Picture 2" descr="https://mir-s3-cdn-cf.behance.net/project_modules/disp/22f8fe33889697.5605ea4c1cb4e.jpg">
              <a:extLst>
                <a:ext uri="{FF2B5EF4-FFF2-40B4-BE49-F238E27FC236}">
                  <a16:creationId xmlns:a16="http://schemas.microsoft.com/office/drawing/2014/main" id="{58565EF9-57CB-4290-94D8-0072C9783D3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9955" b="38177"/>
            <a:stretch/>
          </p:blipFill>
          <p:spPr bwMode="auto">
            <a:xfrm>
              <a:off x="0" y="5480049"/>
              <a:ext cx="6283960" cy="137795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a:extLst>
              <a:ext uri="{FF2B5EF4-FFF2-40B4-BE49-F238E27FC236}">
                <a16:creationId xmlns:a16="http://schemas.microsoft.com/office/drawing/2014/main" id="{44DD41F0-F0F3-461F-8FB9-261E10982560}"/>
              </a:ext>
            </a:extLst>
          </p:cNvPr>
          <p:cNvSpPr>
            <a:spLocks noGrp="1"/>
          </p:cNvSpPr>
          <p:nvPr>
            <p:ph type="title"/>
          </p:nvPr>
        </p:nvSpPr>
        <p:spPr/>
        <p:txBody>
          <a:bodyPr>
            <a:normAutofit/>
          </a:bodyPr>
          <a:lstStyle/>
          <a:p>
            <a:endParaRPr lang="en-US" dirty="0">
              <a:solidFill>
                <a:schemeClr val="accent2"/>
              </a:solidFill>
            </a:endParaRPr>
          </a:p>
        </p:txBody>
      </p:sp>
      <p:sp>
        <p:nvSpPr>
          <p:cNvPr id="4" name="Content Placeholder 3">
            <a:extLst>
              <a:ext uri="{FF2B5EF4-FFF2-40B4-BE49-F238E27FC236}">
                <a16:creationId xmlns:a16="http://schemas.microsoft.com/office/drawing/2014/main" id="{3B41F02F-4702-4AA7-94CD-FB136E344085}"/>
              </a:ext>
            </a:extLst>
          </p:cNvPr>
          <p:cNvSpPr>
            <a:spLocks noGrp="1"/>
          </p:cNvSpPr>
          <p:nvPr>
            <p:ph idx="1"/>
          </p:nvPr>
        </p:nvSpPr>
        <p:spPr/>
        <p:txBody>
          <a:bodyPr>
            <a:normAutofit/>
          </a:bodyPr>
          <a:lstStyle/>
          <a:p>
            <a:pPr algn="just"/>
            <a:endParaRPr lang="en-US" sz="2800" dirty="0"/>
          </a:p>
        </p:txBody>
      </p:sp>
      <p:pic>
        <p:nvPicPr>
          <p:cNvPr id="3" name="Picture 2">
            <a:extLst>
              <a:ext uri="{FF2B5EF4-FFF2-40B4-BE49-F238E27FC236}">
                <a16:creationId xmlns:a16="http://schemas.microsoft.com/office/drawing/2014/main" id="{3651E8C0-BB5D-4E4F-96EF-3CAFE77E0046}"/>
              </a:ext>
            </a:extLst>
          </p:cNvPr>
          <p:cNvPicPr>
            <a:picLocks noChangeAspect="1"/>
          </p:cNvPicPr>
          <p:nvPr/>
        </p:nvPicPr>
        <p:blipFill>
          <a:blip r:embed="rId4"/>
          <a:stretch>
            <a:fillRect/>
          </a:stretch>
        </p:blipFill>
        <p:spPr>
          <a:xfrm>
            <a:off x="147637" y="2428875"/>
            <a:ext cx="8723534" cy="3529013"/>
          </a:xfrm>
          <a:prstGeom prst="rect">
            <a:avLst/>
          </a:prstGeom>
        </p:spPr>
      </p:pic>
    </p:spTree>
    <p:extLst>
      <p:ext uri="{BB962C8B-B14F-4D97-AF65-F5344CB8AC3E}">
        <p14:creationId xmlns:p14="http://schemas.microsoft.com/office/powerpoint/2010/main" val="9139146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D5E7B04-E28B-40D8-8759-072601B210E9}"/>
              </a:ext>
            </a:extLst>
          </p:cNvPr>
          <p:cNvGrpSpPr/>
          <p:nvPr/>
        </p:nvGrpSpPr>
        <p:grpSpPr>
          <a:xfrm>
            <a:off x="0" y="5341937"/>
            <a:ext cx="9144000" cy="1516063"/>
            <a:chOff x="0" y="5341937"/>
            <a:chExt cx="9144000" cy="1516063"/>
          </a:xfrm>
        </p:grpSpPr>
        <p:pic>
          <p:nvPicPr>
            <p:cNvPr id="19460" name="Picture 4" descr="ÐÐ¾ÑÐ¾Ð¶ÐµÐµ Ð¸Ð·Ð¾Ð±ÑÐ°Ð¶ÐµÐ½Ð¸Ðµ">
              <a:extLst>
                <a:ext uri="{FF2B5EF4-FFF2-40B4-BE49-F238E27FC236}">
                  <a16:creationId xmlns:a16="http://schemas.microsoft.com/office/drawing/2014/main" id="{E345F5EC-6646-4415-958B-E7AB268EEAD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5500" b="31981"/>
            <a:stretch/>
          </p:blipFill>
          <p:spPr bwMode="auto">
            <a:xfrm>
              <a:off x="4886325" y="5341937"/>
              <a:ext cx="4257675" cy="1516063"/>
            </a:xfrm>
            <a:prstGeom prst="rect">
              <a:avLst/>
            </a:prstGeom>
            <a:noFill/>
            <a:extLst>
              <a:ext uri="{909E8E84-426E-40DD-AFC4-6F175D3DCCD1}">
                <a14:hiddenFill xmlns:a14="http://schemas.microsoft.com/office/drawing/2010/main">
                  <a:solidFill>
                    <a:srgbClr val="FFFFFF"/>
                  </a:solidFill>
                </a14:hiddenFill>
              </a:ext>
            </a:extLst>
          </p:spPr>
        </p:pic>
        <p:pic>
          <p:nvPicPr>
            <p:cNvPr id="19458" name="Picture 2" descr="https://mir-s3-cdn-cf.behance.net/project_modules/disp/22f8fe33889697.5605ea4c1cb4e.jpg">
              <a:extLst>
                <a:ext uri="{FF2B5EF4-FFF2-40B4-BE49-F238E27FC236}">
                  <a16:creationId xmlns:a16="http://schemas.microsoft.com/office/drawing/2014/main" id="{58565EF9-57CB-4290-94D8-0072C9783D3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9955" b="38177"/>
            <a:stretch/>
          </p:blipFill>
          <p:spPr bwMode="auto">
            <a:xfrm>
              <a:off x="0" y="5480049"/>
              <a:ext cx="6283960" cy="137795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a:extLst>
              <a:ext uri="{FF2B5EF4-FFF2-40B4-BE49-F238E27FC236}">
                <a16:creationId xmlns:a16="http://schemas.microsoft.com/office/drawing/2014/main" id="{44DD41F0-F0F3-461F-8FB9-261E10982560}"/>
              </a:ext>
            </a:extLst>
          </p:cNvPr>
          <p:cNvSpPr>
            <a:spLocks noGrp="1"/>
          </p:cNvSpPr>
          <p:nvPr>
            <p:ph type="title"/>
          </p:nvPr>
        </p:nvSpPr>
        <p:spPr/>
        <p:txBody>
          <a:bodyPr>
            <a:normAutofit/>
          </a:bodyPr>
          <a:lstStyle/>
          <a:p>
            <a:r>
              <a:rPr lang="en-US" b="1" dirty="0">
                <a:solidFill>
                  <a:schemeClr val="accent2"/>
                </a:solidFill>
              </a:rPr>
              <a:t>Planning a project</a:t>
            </a:r>
            <a:endParaRPr lang="en-US" dirty="0">
              <a:solidFill>
                <a:schemeClr val="accent2"/>
              </a:solidFill>
            </a:endParaRPr>
          </a:p>
        </p:txBody>
      </p:sp>
      <p:sp>
        <p:nvSpPr>
          <p:cNvPr id="4" name="Content Placeholder 3">
            <a:extLst>
              <a:ext uri="{FF2B5EF4-FFF2-40B4-BE49-F238E27FC236}">
                <a16:creationId xmlns:a16="http://schemas.microsoft.com/office/drawing/2014/main" id="{3B41F02F-4702-4AA7-94CD-FB136E344085}"/>
              </a:ext>
            </a:extLst>
          </p:cNvPr>
          <p:cNvSpPr>
            <a:spLocks noGrp="1"/>
          </p:cNvSpPr>
          <p:nvPr>
            <p:ph idx="1"/>
          </p:nvPr>
        </p:nvSpPr>
        <p:spPr/>
        <p:txBody>
          <a:bodyPr>
            <a:normAutofit fontScale="92500"/>
          </a:bodyPr>
          <a:lstStyle/>
          <a:p>
            <a:pPr marL="0" indent="0" algn="just">
              <a:buNone/>
            </a:pPr>
            <a:r>
              <a:rPr lang="en-GB" sz="2800" dirty="0"/>
              <a:t>From attending this lecture, you should be able to:</a:t>
            </a:r>
          </a:p>
          <a:p>
            <a:pPr algn="just"/>
            <a:r>
              <a:rPr lang="en-GB" sz="2800" dirty="0"/>
              <a:t>outline how you would go about planning and preparing an academic research project</a:t>
            </a:r>
          </a:p>
          <a:p>
            <a:pPr algn="just"/>
            <a:r>
              <a:rPr lang="en-GB" sz="2800" dirty="0"/>
              <a:t>understand the differences of approach between pure research, market research and consultancy research projects</a:t>
            </a:r>
          </a:p>
          <a:p>
            <a:pPr algn="just"/>
            <a:r>
              <a:rPr lang="en-GB" sz="2800" dirty="0"/>
              <a:t>determine the various stages in the planning process</a:t>
            </a:r>
          </a:p>
          <a:p>
            <a:pPr algn="just"/>
            <a:r>
              <a:rPr lang="en-GB" sz="2800" dirty="0"/>
              <a:t>appreciate the need to modify the planning stages for different types of project.</a:t>
            </a:r>
          </a:p>
          <a:p>
            <a:pPr algn="just"/>
            <a:endParaRPr lang="en-US" sz="3600" dirty="0"/>
          </a:p>
        </p:txBody>
      </p:sp>
    </p:spTree>
    <p:extLst>
      <p:ext uri="{BB962C8B-B14F-4D97-AF65-F5344CB8AC3E}">
        <p14:creationId xmlns:p14="http://schemas.microsoft.com/office/powerpoint/2010/main" val="9107060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D5E7B04-E28B-40D8-8759-072601B210E9}"/>
              </a:ext>
            </a:extLst>
          </p:cNvPr>
          <p:cNvGrpSpPr/>
          <p:nvPr/>
        </p:nvGrpSpPr>
        <p:grpSpPr>
          <a:xfrm>
            <a:off x="0" y="5341937"/>
            <a:ext cx="9144000" cy="1516063"/>
            <a:chOff x="0" y="5341937"/>
            <a:chExt cx="9144000" cy="1516063"/>
          </a:xfrm>
        </p:grpSpPr>
        <p:pic>
          <p:nvPicPr>
            <p:cNvPr id="19460" name="Picture 4" descr="ÐÐ¾ÑÐ¾Ð¶ÐµÐµ Ð¸Ð·Ð¾Ð±ÑÐ°Ð¶ÐµÐ½Ð¸Ðµ">
              <a:extLst>
                <a:ext uri="{FF2B5EF4-FFF2-40B4-BE49-F238E27FC236}">
                  <a16:creationId xmlns:a16="http://schemas.microsoft.com/office/drawing/2014/main" id="{E345F5EC-6646-4415-958B-E7AB268EEAD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5500" b="31981"/>
            <a:stretch/>
          </p:blipFill>
          <p:spPr bwMode="auto">
            <a:xfrm>
              <a:off x="4886325" y="5341937"/>
              <a:ext cx="4257675" cy="1516063"/>
            </a:xfrm>
            <a:prstGeom prst="rect">
              <a:avLst/>
            </a:prstGeom>
            <a:noFill/>
            <a:extLst>
              <a:ext uri="{909E8E84-426E-40DD-AFC4-6F175D3DCCD1}">
                <a14:hiddenFill xmlns:a14="http://schemas.microsoft.com/office/drawing/2010/main">
                  <a:solidFill>
                    <a:srgbClr val="FFFFFF"/>
                  </a:solidFill>
                </a14:hiddenFill>
              </a:ext>
            </a:extLst>
          </p:spPr>
        </p:pic>
        <p:pic>
          <p:nvPicPr>
            <p:cNvPr id="19458" name="Picture 2" descr="https://mir-s3-cdn-cf.behance.net/project_modules/disp/22f8fe33889697.5605ea4c1cb4e.jpg">
              <a:extLst>
                <a:ext uri="{FF2B5EF4-FFF2-40B4-BE49-F238E27FC236}">
                  <a16:creationId xmlns:a16="http://schemas.microsoft.com/office/drawing/2014/main" id="{58565EF9-57CB-4290-94D8-0072C9783D3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9955" b="38177"/>
            <a:stretch/>
          </p:blipFill>
          <p:spPr bwMode="auto">
            <a:xfrm>
              <a:off x="0" y="5480049"/>
              <a:ext cx="6283960" cy="137795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a:extLst>
              <a:ext uri="{FF2B5EF4-FFF2-40B4-BE49-F238E27FC236}">
                <a16:creationId xmlns:a16="http://schemas.microsoft.com/office/drawing/2014/main" id="{44DD41F0-F0F3-461F-8FB9-261E10982560}"/>
              </a:ext>
            </a:extLst>
          </p:cNvPr>
          <p:cNvSpPr>
            <a:spLocks noGrp="1"/>
          </p:cNvSpPr>
          <p:nvPr>
            <p:ph type="title"/>
          </p:nvPr>
        </p:nvSpPr>
        <p:spPr/>
        <p:txBody>
          <a:bodyPr>
            <a:normAutofit/>
          </a:bodyPr>
          <a:lstStyle/>
          <a:p>
            <a:r>
              <a:rPr lang="en-GB" b="1" dirty="0">
                <a:solidFill>
                  <a:schemeClr val="accent2"/>
                </a:solidFill>
              </a:rPr>
              <a:t>Why is it being done?</a:t>
            </a:r>
            <a:endParaRPr lang="en-US" dirty="0">
              <a:solidFill>
                <a:schemeClr val="accent2"/>
              </a:solidFill>
            </a:endParaRPr>
          </a:p>
        </p:txBody>
      </p:sp>
      <p:sp>
        <p:nvSpPr>
          <p:cNvPr id="4" name="Content Placeholder 3">
            <a:extLst>
              <a:ext uri="{FF2B5EF4-FFF2-40B4-BE49-F238E27FC236}">
                <a16:creationId xmlns:a16="http://schemas.microsoft.com/office/drawing/2014/main" id="{3B41F02F-4702-4AA7-94CD-FB136E344085}"/>
              </a:ext>
            </a:extLst>
          </p:cNvPr>
          <p:cNvSpPr>
            <a:spLocks noGrp="1"/>
          </p:cNvSpPr>
          <p:nvPr>
            <p:ph idx="1"/>
          </p:nvPr>
        </p:nvSpPr>
        <p:spPr/>
        <p:txBody>
          <a:bodyPr>
            <a:normAutofit lnSpcReduction="10000"/>
          </a:bodyPr>
          <a:lstStyle/>
          <a:p>
            <a:pPr marL="0" indent="0" algn="just">
              <a:buNone/>
            </a:pPr>
            <a:r>
              <a:rPr lang="en-GB" sz="2800" dirty="0"/>
              <a:t>At university, the most common research project you will be required to </a:t>
            </a:r>
            <a:r>
              <a:rPr lang="en-GB" sz="2800" b="1" dirty="0"/>
              <a:t>undertake is an academic research project</a:t>
            </a:r>
            <a:r>
              <a:rPr lang="en-GB" sz="2800" dirty="0"/>
              <a:t>, for instance an undergraduate dissertation. </a:t>
            </a:r>
            <a:endParaRPr lang="ru-RU" sz="2800" dirty="0"/>
          </a:p>
          <a:p>
            <a:pPr marL="0" indent="0" algn="just">
              <a:buNone/>
            </a:pPr>
            <a:r>
              <a:rPr lang="en-GB" sz="2800" dirty="0"/>
              <a:t>An academic research project is an example of </a:t>
            </a:r>
            <a:r>
              <a:rPr lang="en-GB" sz="2800" b="1" dirty="0"/>
              <a:t>pure research which differs in purpose to other forms of research</a:t>
            </a:r>
            <a:r>
              <a:rPr lang="en-GB" sz="2800" dirty="0"/>
              <a:t>. The next table demonstrates that research of this nature seeks to make </a:t>
            </a:r>
            <a:r>
              <a:rPr lang="en-GB" sz="2800" b="1" dirty="0"/>
              <a:t>a contribution to knowledge, in a specific area or discipline, rather than to solve a commercial problem.</a:t>
            </a:r>
            <a:endParaRPr lang="en-US" sz="3600" b="1" dirty="0"/>
          </a:p>
        </p:txBody>
      </p:sp>
    </p:spTree>
    <p:extLst>
      <p:ext uri="{BB962C8B-B14F-4D97-AF65-F5344CB8AC3E}">
        <p14:creationId xmlns:p14="http://schemas.microsoft.com/office/powerpoint/2010/main" val="32155004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D5E7B04-E28B-40D8-8759-072601B210E9}"/>
              </a:ext>
            </a:extLst>
          </p:cNvPr>
          <p:cNvGrpSpPr/>
          <p:nvPr/>
        </p:nvGrpSpPr>
        <p:grpSpPr>
          <a:xfrm>
            <a:off x="0" y="5341937"/>
            <a:ext cx="9144000" cy="1516063"/>
            <a:chOff x="0" y="5341937"/>
            <a:chExt cx="9144000" cy="1516063"/>
          </a:xfrm>
        </p:grpSpPr>
        <p:pic>
          <p:nvPicPr>
            <p:cNvPr id="19460" name="Picture 4" descr="ÐÐ¾ÑÐ¾Ð¶ÐµÐµ Ð¸Ð·Ð¾Ð±ÑÐ°Ð¶ÐµÐ½Ð¸Ðµ">
              <a:extLst>
                <a:ext uri="{FF2B5EF4-FFF2-40B4-BE49-F238E27FC236}">
                  <a16:creationId xmlns:a16="http://schemas.microsoft.com/office/drawing/2014/main" id="{E345F5EC-6646-4415-958B-E7AB268EEAD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5500" b="31981"/>
            <a:stretch/>
          </p:blipFill>
          <p:spPr bwMode="auto">
            <a:xfrm>
              <a:off x="4886325" y="5341937"/>
              <a:ext cx="4257675" cy="1516063"/>
            </a:xfrm>
            <a:prstGeom prst="rect">
              <a:avLst/>
            </a:prstGeom>
            <a:noFill/>
            <a:extLst>
              <a:ext uri="{909E8E84-426E-40DD-AFC4-6F175D3DCCD1}">
                <a14:hiddenFill xmlns:a14="http://schemas.microsoft.com/office/drawing/2010/main">
                  <a:solidFill>
                    <a:srgbClr val="FFFFFF"/>
                  </a:solidFill>
                </a14:hiddenFill>
              </a:ext>
            </a:extLst>
          </p:spPr>
        </p:pic>
        <p:pic>
          <p:nvPicPr>
            <p:cNvPr id="19458" name="Picture 2" descr="https://mir-s3-cdn-cf.behance.net/project_modules/disp/22f8fe33889697.5605ea4c1cb4e.jpg">
              <a:extLst>
                <a:ext uri="{FF2B5EF4-FFF2-40B4-BE49-F238E27FC236}">
                  <a16:creationId xmlns:a16="http://schemas.microsoft.com/office/drawing/2014/main" id="{58565EF9-57CB-4290-94D8-0072C9783D3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9955" b="38177"/>
            <a:stretch/>
          </p:blipFill>
          <p:spPr bwMode="auto">
            <a:xfrm>
              <a:off x="0" y="5480049"/>
              <a:ext cx="6283960" cy="137795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a:extLst>
              <a:ext uri="{FF2B5EF4-FFF2-40B4-BE49-F238E27FC236}">
                <a16:creationId xmlns:a16="http://schemas.microsoft.com/office/drawing/2014/main" id="{44DD41F0-F0F3-461F-8FB9-261E10982560}"/>
              </a:ext>
            </a:extLst>
          </p:cNvPr>
          <p:cNvSpPr>
            <a:spLocks noGrp="1"/>
          </p:cNvSpPr>
          <p:nvPr>
            <p:ph type="title"/>
          </p:nvPr>
        </p:nvSpPr>
        <p:spPr/>
        <p:txBody>
          <a:bodyPr>
            <a:normAutofit/>
          </a:bodyPr>
          <a:lstStyle/>
          <a:p>
            <a:r>
              <a:rPr lang="en-GB" dirty="0">
                <a:solidFill>
                  <a:schemeClr val="accent2"/>
                </a:solidFill>
              </a:rPr>
              <a:t>Forms of research</a:t>
            </a:r>
            <a:endParaRPr lang="en-US" dirty="0">
              <a:solidFill>
                <a:schemeClr val="accent2"/>
              </a:solidFill>
            </a:endParaRPr>
          </a:p>
        </p:txBody>
      </p:sp>
      <p:sp>
        <p:nvSpPr>
          <p:cNvPr id="4" name="Content Placeholder 3">
            <a:extLst>
              <a:ext uri="{FF2B5EF4-FFF2-40B4-BE49-F238E27FC236}">
                <a16:creationId xmlns:a16="http://schemas.microsoft.com/office/drawing/2014/main" id="{3B41F02F-4702-4AA7-94CD-FB136E344085}"/>
              </a:ext>
            </a:extLst>
          </p:cNvPr>
          <p:cNvSpPr>
            <a:spLocks noGrp="1"/>
          </p:cNvSpPr>
          <p:nvPr>
            <p:ph idx="1"/>
          </p:nvPr>
        </p:nvSpPr>
        <p:spPr/>
        <p:txBody>
          <a:bodyPr>
            <a:normAutofit/>
          </a:bodyPr>
          <a:lstStyle/>
          <a:p>
            <a:pPr algn="just"/>
            <a:endParaRPr lang="en-US" sz="2800" dirty="0"/>
          </a:p>
        </p:txBody>
      </p:sp>
      <p:pic>
        <p:nvPicPr>
          <p:cNvPr id="7" name="Picture 6">
            <a:extLst>
              <a:ext uri="{FF2B5EF4-FFF2-40B4-BE49-F238E27FC236}">
                <a16:creationId xmlns:a16="http://schemas.microsoft.com/office/drawing/2014/main" id="{67F3C086-F1DF-453D-8563-38A1AA742D87}"/>
              </a:ext>
            </a:extLst>
          </p:cNvPr>
          <p:cNvPicPr>
            <a:picLocks noChangeAspect="1"/>
          </p:cNvPicPr>
          <p:nvPr/>
        </p:nvPicPr>
        <p:blipFill>
          <a:blip r:embed="rId4"/>
          <a:stretch>
            <a:fillRect/>
          </a:stretch>
        </p:blipFill>
        <p:spPr>
          <a:xfrm>
            <a:off x="347662" y="1825625"/>
            <a:ext cx="8448675" cy="3041523"/>
          </a:xfrm>
          <a:prstGeom prst="rect">
            <a:avLst/>
          </a:prstGeom>
        </p:spPr>
      </p:pic>
    </p:spTree>
    <p:extLst>
      <p:ext uri="{BB962C8B-B14F-4D97-AF65-F5344CB8AC3E}">
        <p14:creationId xmlns:p14="http://schemas.microsoft.com/office/powerpoint/2010/main" val="32397262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E3A42-F65D-4938-ADCA-FBB4B5F04CCF}"/>
              </a:ext>
            </a:extLst>
          </p:cNvPr>
          <p:cNvSpPr>
            <a:spLocks noGrp="1"/>
          </p:cNvSpPr>
          <p:nvPr>
            <p:ph type="title"/>
          </p:nvPr>
        </p:nvSpPr>
        <p:spPr/>
        <p:txBody>
          <a:bodyPr/>
          <a:lstStyle/>
          <a:p>
            <a:r>
              <a:rPr lang="en-US">
                <a:solidFill>
                  <a:schemeClr val="accent2"/>
                </a:solidFill>
              </a:rPr>
              <a:t>Is Anything Real?</a:t>
            </a:r>
            <a:endParaRPr lang="en-US" dirty="0">
              <a:solidFill>
                <a:schemeClr val="accent2"/>
              </a:solidFill>
            </a:endParaRPr>
          </a:p>
        </p:txBody>
      </p:sp>
      <p:pic>
        <p:nvPicPr>
          <p:cNvPr id="7" name="02 Is Anything Real">
            <a:hlinkClick r:id="" action="ppaction://media"/>
            <a:extLst>
              <a:ext uri="{FF2B5EF4-FFF2-40B4-BE49-F238E27FC236}">
                <a16:creationId xmlns:a16="http://schemas.microsoft.com/office/drawing/2014/main" id="{11A361E5-4B5F-418A-9756-1CF974253369}"/>
              </a:ext>
            </a:extLst>
          </p:cNvPr>
          <p:cNvPicPr>
            <a:picLocks noGrp="1" noChangeAspect="1"/>
          </p:cNvPicPr>
          <p:nvPr>
            <p:ph idx="1"/>
            <a:videoFile r:link="rId2"/>
            <p:extLst>
              <p:ext uri="{DAA4B4D4-6D71-4841-9C94-3DE7FCFB9230}">
                <p14:media xmlns:p14="http://schemas.microsoft.com/office/powerpoint/2010/main" r:link="rId1"/>
              </p:ext>
            </p:extLst>
          </p:nvPr>
        </p:nvPicPr>
        <p:blipFill>
          <a:blip r:embed="rId4"/>
          <a:stretch>
            <a:fillRect/>
          </a:stretch>
        </p:blipFill>
        <p:spPr>
          <a:xfrm>
            <a:off x="0" y="1714616"/>
            <a:ext cx="9144000" cy="5143384"/>
          </a:xfrm>
        </p:spPr>
      </p:pic>
    </p:spTree>
    <p:extLst>
      <p:ext uri="{BB962C8B-B14F-4D97-AF65-F5344CB8AC3E}">
        <p14:creationId xmlns:p14="http://schemas.microsoft.com/office/powerpoint/2010/main" val="2300266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91955"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D5E7B04-E28B-40D8-8759-072601B210E9}"/>
              </a:ext>
            </a:extLst>
          </p:cNvPr>
          <p:cNvGrpSpPr/>
          <p:nvPr/>
        </p:nvGrpSpPr>
        <p:grpSpPr>
          <a:xfrm>
            <a:off x="0" y="5341937"/>
            <a:ext cx="9144000" cy="1516063"/>
            <a:chOff x="0" y="5341937"/>
            <a:chExt cx="9144000" cy="1516063"/>
          </a:xfrm>
        </p:grpSpPr>
        <p:pic>
          <p:nvPicPr>
            <p:cNvPr id="19460" name="Picture 4" descr="ÐÐ¾ÑÐ¾Ð¶ÐµÐµ Ð¸Ð·Ð¾Ð±ÑÐ°Ð¶ÐµÐ½Ð¸Ðµ">
              <a:extLst>
                <a:ext uri="{FF2B5EF4-FFF2-40B4-BE49-F238E27FC236}">
                  <a16:creationId xmlns:a16="http://schemas.microsoft.com/office/drawing/2014/main" id="{E345F5EC-6646-4415-958B-E7AB268EEAD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5500" b="31981"/>
            <a:stretch/>
          </p:blipFill>
          <p:spPr bwMode="auto">
            <a:xfrm>
              <a:off x="4886325" y="5341937"/>
              <a:ext cx="4257675" cy="1516063"/>
            </a:xfrm>
            <a:prstGeom prst="rect">
              <a:avLst/>
            </a:prstGeom>
            <a:noFill/>
            <a:extLst>
              <a:ext uri="{909E8E84-426E-40DD-AFC4-6F175D3DCCD1}">
                <a14:hiddenFill xmlns:a14="http://schemas.microsoft.com/office/drawing/2010/main">
                  <a:solidFill>
                    <a:srgbClr val="FFFFFF"/>
                  </a:solidFill>
                </a14:hiddenFill>
              </a:ext>
            </a:extLst>
          </p:spPr>
        </p:pic>
        <p:pic>
          <p:nvPicPr>
            <p:cNvPr id="19458" name="Picture 2" descr="https://mir-s3-cdn-cf.behance.net/project_modules/disp/22f8fe33889697.5605ea4c1cb4e.jpg">
              <a:extLst>
                <a:ext uri="{FF2B5EF4-FFF2-40B4-BE49-F238E27FC236}">
                  <a16:creationId xmlns:a16="http://schemas.microsoft.com/office/drawing/2014/main" id="{58565EF9-57CB-4290-94D8-0072C9783D3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9955" b="38177"/>
            <a:stretch/>
          </p:blipFill>
          <p:spPr bwMode="auto">
            <a:xfrm>
              <a:off x="0" y="5480049"/>
              <a:ext cx="6283960" cy="137795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a:extLst>
              <a:ext uri="{FF2B5EF4-FFF2-40B4-BE49-F238E27FC236}">
                <a16:creationId xmlns:a16="http://schemas.microsoft.com/office/drawing/2014/main" id="{44DD41F0-F0F3-461F-8FB9-261E10982560}"/>
              </a:ext>
            </a:extLst>
          </p:cNvPr>
          <p:cNvSpPr>
            <a:spLocks noGrp="1"/>
          </p:cNvSpPr>
          <p:nvPr>
            <p:ph type="title"/>
          </p:nvPr>
        </p:nvSpPr>
        <p:spPr/>
        <p:txBody>
          <a:bodyPr>
            <a:normAutofit/>
          </a:bodyPr>
          <a:lstStyle/>
          <a:p>
            <a:r>
              <a:rPr lang="en-GB" dirty="0">
                <a:solidFill>
                  <a:schemeClr val="accent2"/>
                </a:solidFill>
              </a:rPr>
              <a:t>Pure research</a:t>
            </a:r>
            <a:endParaRPr lang="en-US" dirty="0">
              <a:solidFill>
                <a:schemeClr val="accent2"/>
              </a:solidFill>
            </a:endParaRPr>
          </a:p>
        </p:txBody>
      </p:sp>
      <p:sp>
        <p:nvSpPr>
          <p:cNvPr id="4" name="Content Placeholder 3">
            <a:extLst>
              <a:ext uri="{FF2B5EF4-FFF2-40B4-BE49-F238E27FC236}">
                <a16:creationId xmlns:a16="http://schemas.microsoft.com/office/drawing/2014/main" id="{3B41F02F-4702-4AA7-94CD-FB136E344085}"/>
              </a:ext>
            </a:extLst>
          </p:cNvPr>
          <p:cNvSpPr>
            <a:spLocks noGrp="1"/>
          </p:cNvSpPr>
          <p:nvPr>
            <p:ph idx="1"/>
          </p:nvPr>
        </p:nvSpPr>
        <p:spPr/>
        <p:txBody>
          <a:bodyPr>
            <a:normAutofit lnSpcReduction="10000"/>
          </a:bodyPr>
          <a:lstStyle/>
          <a:p>
            <a:pPr marL="0" indent="0" algn="just">
              <a:buNone/>
            </a:pPr>
            <a:r>
              <a:rPr lang="en-GB" sz="2800" b="1" dirty="0"/>
              <a:t>Pure research </a:t>
            </a:r>
            <a:r>
              <a:rPr lang="en-GB" sz="2800" dirty="0"/>
              <a:t>is not governed </a:t>
            </a:r>
            <a:r>
              <a:rPr lang="en-GB" sz="2800" b="1" dirty="0"/>
              <a:t>by a wide agenda </a:t>
            </a:r>
            <a:r>
              <a:rPr lang="en-GB" sz="2800" dirty="0"/>
              <a:t>as with market research or consultancy research. These forms of research will be </a:t>
            </a:r>
            <a:r>
              <a:rPr lang="en-GB" sz="2800" b="1" dirty="0"/>
              <a:t>conducted with a specific purpose and application in mind</a:t>
            </a:r>
            <a:r>
              <a:rPr lang="en-GB" sz="2800" dirty="0"/>
              <a:t>. Although some pure research </a:t>
            </a:r>
            <a:r>
              <a:rPr lang="en-GB" sz="2800" b="1" dirty="0"/>
              <a:t>may have practical implications</a:t>
            </a:r>
            <a:r>
              <a:rPr lang="en-GB" sz="2800" dirty="0"/>
              <a:t>, this is not the primary focus </a:t>
            </a:r>
            <a:r>
              <a:rPr lang="en-GB" sz="2800" b="1" dirty="0"/>
              <a:t>in conducting the research</a:t>
            </a:r>
            <a:r>
              <a:rPr lang="en-GB" sz="2800" dirty="0"/>
              <a:t>. A pure research project will advance knowledge by exploring </a:t>
            </a:r>
            <a:r>
              <a:rPr lang="en-GB" sz="2800" b="1" dirty="0"/>
              <a:t>new ideas or building on the research</a:t>
            </a:r>
            <a:r>
              <a:rPr lang="en-GB" sz="2800" dirty="0"/>
              <a:t> of others within a certain field. Pure research can be used </a:t>
            </a:r>
            <a:r>
              <a:rPr lang="en-GB" sz="2800" b="1" dirty="0"/>
              <a:t>to test existing theories and to create new theories</a:t>
            </a:r>
            <a:r>
              <a:rPr lang="en-GB" sz="2800" dirty="0"/>
              <a:t>.</a:t>
            </a:r>
            <a:endParaRPr lang="en-US" sz="3600" dirty="0"/>
          </a:p>
        </p:txBody>
      </p:sp>
    </p:spTree>
    <p:extLst>
      <p:ext uri="{BB962C8B-B14F-4D97-AF65-F5344CB8AC3E}">
        <p14:creationId xmlns:p14="http://schemas.microsoft.com/office/powerpoint/2010/main" val="27954522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D5E7B04-E28B-40D8-8759-072601B210E9}"/>
              </a:ext>
            </a:extLst>
          </p:cNvPr>
          <p:cNvGrpSpPr/>
          <p:nvPr/>
        </p:nvGrpSpPr>
        <p:grpSpPr>
          <a:xfrm>
            <a:off x="0" y="5341937"/>
            <a:ext cx="9144000" cy="1516063"/>
            <a:chOff x="0" y="5341937"/>
            <a:chExt cx="9144000" cy="1516063"/>
          </a:xfrm>
        </p:grpSpPr>
        <p:pic>
          <p:nvPicPr>
            <p:cNvPr id="19460" name="Picture 4" descr="ÐÐ¾ÑÐ¾Ð¶ÐµÐµ Ð¸Ð·Ð¾Ð±ÑÐ°Ð¶ÐµÐ½Ð¸Ðµ">
              <a:extLst>
                <a:ext uri="{FF2B5EF4-FFF2-40B4-BE49-F238E27FC236}">
                  <a16:creationId xmlns:a16="http://schemas.microsoft.com/office/drawing/2014/main" id="{E345F5EC-6646-4415-958B-E7AB268EEAD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5500" b="31981"/>
            <a:stretch/>
          </p:blipFill>
          <p:spPr bwMode="auto">
            <a:xfrm>
              <a:off x="4886325" y="5341937"/>
              <a:ext cx="4257675" cy="1516063"/>
            </a:xfrm>
            <a:prstGeom prst="rect">
              <a:avLst/>
            </a:prstGeom>
            <a:noFill/>
            <a:extLst>
              <a:ext uri="{909E8E84-426E-40DD-AFC4-6F175D3DCCD1}">
                <a14:hiddenFill xmlns:a14="http://schemas.microsoft.com/office/drawing/2010/main">
                  <a:solidFill>
                    <a:srgbClr val="FFFFFF"/>
                  </a:solidFill>
                </a14:hiddenFill>
              </a:ext>
            </a:extLst>
          </p:spPr>
        </p:pic>
        <p:pic>
          <p:nvPicPr>
            <p:cNvPr id="19458" name="Picture 2" descr="https://mir-s3-cdn-cf.behance.net/project_modules/disp/22f8fe33889697.5605ea4c1cb4e.jpg">
              <a:extLst>
                <a:ext uri="{FF2B5EF4-FFF2-40B4-BE49-F238E27FC236}">
                  <a16:creationId xmlns:a16="http://schemas.microsoft.com/office/drawing/2014/main" id="{58565EF9-57CB-4290-94D8-0072C9783D3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9955" b="38177"/>
            <a:stretch/>
          </p:blipFill>
          <p:spPr bwMode="auto">
            <a:xfrm>
              <a:off x="0" y="5480049"/>
              <a:ext cx="6283960" cy="137795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a:extLst>
              <a:ext uri="{FF2B5EF4-FFF2-40B4-BE49-F238E27FC236}">
                <a16:creationId xmlns:a16="http://schemas.microsoft.com/office/drawing/2014/main" id="{44DD41F0-F0F3-461F-8FB9-261E10982560}"/>
              </a:ext>
            </a:extLst>
          </p:cNvPr>
          <p:cNvSpPr>
            <a:spLocks noGrp="1"/>
          </p:cNvSpPr>
          <p:nvPr>
            <p:ph type="title"/>
          </p:nvPr>
        </p:nvSpPr>
        <p:spPr/>
        <p:txBody>
          <a:bodyPr>
            <a:normAutofit/>
          </a:bodyPr>
          <a:lstStyle/>
          <a:p>
            <a:r>
              <a:rPr lang="en-GB" dirty="0">
                <a:solidFill>
                  <a:schemeClr val="accent2"/>
                </a:solidFill>
              </a:rPr>
              <a:t>Pure research</a:t>
            </a:r>
            <a:endParaRPr lang="en-US" dirty="0">
              <a:solidFill>
                <a:schemeClr val="accent2"/>
              </a:solidFill>
            </a:endParaRPr>
          </a:p>
        </p:txBody>
      </p:sp>
      <p:sp>
        <p:nvSpPr>
          <p:cNvPr id="4" name="Content Placeholder 3">
            <a:extLst>
              <a:ext uri="{FF2B5EF4-FFF2-40B4-BE49-F238E27FC236}">
                <a16:creationId xmlns:a16="http://schemas.microsoft.com/office/drawing/2014/main" id="{3B41F02F-4702-4AA7-94CD-FB136E344085}"/>
              </a:ext>
            </a:extLst>
          </p:cNvPr>
          <p:cNvSpPr>
            <a:spLocks noGrp="1"/>
          </p:cNvSpPr>
          <p:nvPr>
            <p:ph idx="1"/>
          </p:nvPr>
        </p:nvSpPr>
        <p:spPr/>
        <p:txBody>
          <a:bodyPr>
            <a:normAutofit/>
          </a:bodyPr>
          <a:lstStyle/>
          <a:p>
            <a:pPr marL="0" indent="0" algn="just">
              <a:buNone/>
            </a:pPr>
            <a:r>
              <a:rPr lang="en-GB" sz="2800" b="1" dirty="0"/>
              <a:t>As the purpose of pure research is to contribute new knowledge</a:t>
            </a:r>
            <a:r>
              <a:rPr lang="en-GB" sz="2800" dirty="0"/>
              <a:t>, it is important that the researcher </a:t>
            </a:r>
            <a:r>
              <a:rPr lang="en-GB" sz="2800" b="1" dirty="0"/>
              <a:t>demonstrates full understanding of the subject area</a:t>
            </a:r>
            <a:r>
              <a:rPr lang="en-GB" sz="2800" dirty="0"/>
              <a:t>. In order to achieve this, a greater </a:t>
            </a:r>
            <a:r>
              <a:rPr lang="en-GB" sz="2800" b="1" dirty="0"/>
              <a:t>focus is placed on reviewing research that has already been conducted in this area</a:t>
            </a:r>
            <a:r>
              <a:rPr lang="en-GB" sz="2800" dirty="0"/>
              <a:t>. Conclusions will be drawn from the research to identify the contribution that the project has made.</a:t>
            </a:r>
            <a:endParaRPr lang="en-US" sz="3600" dirty="0"/>
          </a:p>
        </p:txBody>
      </p:sp>
    </p:spTree>
    <p:extLst>
      <p:ext uri="{BB962C8B-B14F-4D97-AF65-F5344CB8AC3E}">
        <p14:creationId xmlns:p14="http://schemas.microsoft.com/office/powerpoint/2010/main" val="25882923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D5E7B04-E28B-40D8-8759-072601B210E9}"/>
              </a:ext>
            </a:extLst>
          </p:cNvPr>
          <p:cNvGrpSpPr/>
          <p:nvPr/>
        </p:nvGrpSpPr>
        <p:grpSpPr>
          <a:xfrm>
            <a:off x="0" y="5341937"/>
            <a:ext cx="9144000" cy="1516063"/>
            <a:chOff x="0" y="5341937"/>
            <a:chExt cx="9144000" cy="1516063"/>
          </a:xfrm>
        </p:grpSpPr>
        <p:pic>
          <p:nvPicPr>
            <p:cNvPr id="19460" name="Picture 4" descr="ÐÐ¾ÑÐ¾Ð¶ÐµÐµ Ð¸Ð·Ð¾Ð±ÑÐ°Ð¶ÐµÐ½Ð¸Ðµ">
              <a:extLst>
                <a:ext uri="{FF2B5EF4-FFF2-40B4-BE49-F238E27FC236}">
                  <a16:creationId xmlns:a16="http://schemas.microsoft.com/office/drawing/2014/main" id="{E345F5EC-6646-4415-958B-E7AB268EEAD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5500" b="31981"/>
            <a:stretch/>
          </p:blipFill>
          <p:spPr bwMode="auto">
            <a:xfrm>
              <a:off x="4886325" y="5341937"/>
              <a:ext cx="4257675" cy="1516063"/>
            </a:xfrm>
            <a:prstGeom prst="rect">
              <a:avLst/>
            </a:prstGeom>
            <a:noFill/>
            <a:extLst>
              <a:ext uri="{909E8E84-426E-40DD-AFC4-6F175D3DCCD1}">
                <a14:hiddenFill xmlns:a14="http://schemas.microsoft.com/office/drawing/2010/main">
                  <a:solidFill>
                    <a:srgbClr val="FFFFFF"/>
                  </a:solidFill>
                </a14:hiddenFill>
              </a:ext>
            </a:extLst>
          </p:spPr>
        </p:pic>
        <p:pic>
          <p:nvPicPr>
            <p:cNvPr id="19458" name="Picture 2" descr="https://mir-s3-cdn-cf.behance.net/project_modules/disp/22f8fe33889697.5605ea4c1cb4e.jpg">
              <a:extLst>
                <a:ext uri="{FF2B5EF4-FFF2-40B4-BE49-F238E27FC236}">
                  <a16:creationId xmlns:a16="http://schemas.microsoft.com/office/drawing/2014/main" id="{58565EF9-57CB-4290-94D8-0072C9783D3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9955" b="38177"/>
            <a:stretch/>
          </p:blipFill>
          <p:spPr bwMode="auto">
            <a:xfrm>
              <a:off x="0" y="5480049"/>
              <a:ext cx="6283960" cy="137795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a:extLst>
              <a:ext uri="{FF2B5EF4-FFF2-40B4-BE49-F238E27FC236}">
                <a16:creationId xmlns:a16="http://schemas.microsoft.com/office/drawing/2014/main" id="{44DD41F0-F0F3-461F-8FB9-261E10982560}"/>
              </a:ext>
            </a:extLst>
          </p:cNvPr>
          <p:cNvSpPr>
            <a:spLocks noGrp="1"/>
          </p:cNvSpPr>
          <p:nvPr>
            <p:ph type="title"/>
          </p:nvPr>
        </p:nvSpPr>
        <p:spPr/>
        <p:txBody>
          <a:bodyPr>
            <a:normAutofit/>
          </a:bodyPr>
          <a:lstStyle/>
          <a:p>
            <a:r>
              <a:rPr lang="en-GB" b="1" dirty="0">
                <a:solidFill>
                  <a:schemeClr val="accent2"/>
                </a:solidFill>
              </a:rPr>
              <a:t>Overview of the planning stages</a:t>
            </a:r>
            <a:endParaRPr lang="en-US" dirty="0">
              <a:solidFill>
                <a:schemeClr val="accent2"/>
              </a:solidFill>
            </a:endParaRPr>
          </a:p>
        </p:txBody>
      </p:sp>
      <p:sp>
        <p:nvSpPr>
          <p:cNvPr id="4" name="Content Placeholder 3">
            <a:extLst>
              <a:ext uri="{FF2B5EF4-FFF2-40B4-BE49-F238E27FC236}">
                <a16:creationId xmlns:a16="http://schemas.microsoft.com/office/drawing/2014/main" id="{3B41F02F-4702-4AA7-94CD-FB136E344085}"/>
              </a:ext>
            </a:extLst>
          </p:cNvPr>
          <p:cNvSpPr>
            <a:spLocks noGrp="1"/>
          </p:cNvSpPr>
          <p:nvPr>
            <p:ph idx="1"/>
          </p:nvPr>
        </p:nvSpPr>
        <p:spPr/>
        <p:txBody>
          <a:bodyPr>
            <a:normAutofit/>
          </a:bodyPr>
          <a:lstStyle/>
          <a:p>
            <a:pPr marL="0" indent="0" algn="just">
              <a:buNone/>
            </a:pPr>
            <a:r>
              <a:rPr lang="en-GB" sz="2800" b="1" dirty="0"/>
              <a:t>There are a wide variety of models suggested by authors regarding the stages of a research project. </a:t>
            </a:r>
            <a:r>
              <a:rPr lang="en-GB" sz="2800" dirty="0"/>
              <a:t>Veal (2011) identifies </a:t>
            </a:r>
            <a:r>
              <a:rPr lang="en-GB" sz="2800" b="1" dirty="0"/>
              <a:t>10 key stages in planning a research project</a:t>
            </a:r>
            <a:r>
              <a:rPr lang="en-GB" sz="2800" dirty="0"/>
              <a:t>, seven preparatory stages, one investigatory stage and one analysis stage. </a:t>
            </a:r>
            <a:endParaRPr lang="ru-RU" sz="2800" dirty="0"/>
          </a:p>
          <a:p>
            <a:pPr marL="0" indent="0" algn="just">
              <a:buNone/>
            </a:pPr>
            <a:r>
              <a:rPr lang="en-GB" sz="2800" dirty="0"/>
              <a:t>Pure research </a:t>
            </a:r>
            <a:r>
              <a:rPr lang="en-GB" sz="2800" b="1" dirty="0"/>
              <a:t>is clearly distinct from a consultancy contract </a:t>
            </a:r>
            <a:r>
              <a:rPr lang="en-GB" sz="2800" dirty="0"/>
              <a:t>where objectives </a:t>
            </a:r>
            <a:r>
              <a:rPr lang="en-GB" sz="2800" b="1" dirty="0"/>
              <a:t>may be solely determined by the client</a:t>
            </a:r>
            <a:r>
              <a:rPr lang="ru-RU" sz="2800" b="1" dirty="0"/>
              <a:t>.</a:t>
            </a:r>
            <a:endParaRPr lang="en-US" sz="2800" b="1" dirty="0"/>
          </a:p>
        </p:txBody>
      </p:sp>
    </p:spTree>
    <p:extLst>
      <p:ext uri="{BB962C8B-B14F-4D97-AF65-F5344CB8AC3E}">
        <p14:creationId xmlns:p14="http://schemas.microsoft.com/office/powerpoint/2010/main" val="15461262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D5E7B04-E28B-40D8-8759-072601B210E9}"/>
              </a:ext>
            </a:extLst>
          </p:cNvPr>
          <p:cNvGrpSpPr/>
          <p:nvPr/>
        </p:nvGrpSpPr>
        <p:grpSpPr>
          <a:xfrm>
            <a:off x="0" y="5341937"/>
            <a:ext cx="9144000" cy="1516063"/>
            <a:chOff x="0" y="5341937"/>
            <a:chExt cx="9144000" cy="1516063"/>
          </a:xfrm>
        </p:grpSpPr>
        <p:pic>
          <p:nvPicPr>
            <p:cNvPr id="19460" name="Picture 4" descr="ÐÐ¾ÑÐ¾Ð¶ÐµÐµ Ð¸Ð·Ð¾Ð±ÑÐ°Ð¶ÐµÐ½Ð¸Ðµ">
              <a:extLst>
                <a:ext uri="{FF2B5EF4-FFF2-40B4-BE49-F238E27FC236}">
                  <a16:creationId xmlns:a16="http://schemas.microsoft.com/office/drawing/2014/main" id="{E345F5EC-6646-4415-958B-E7AB268EEAD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5500" b="31981"/>
            <a:stretch/>
          </p:blipFill>
          <p:spPr bwMode="auto">
            <a:xfrm>
              <a:off x="4886325" y="5341937"/>
              <a:ext cx="4257675" cy="1516063"/>
            </a:xfrm>
            <a:prstGeom prst="rect">
              <a:avLst/>
            </a:prstGeom>
            <a:noFill/>
            <a:extLst>
              <a:ext uri="{909E8E84-426E-40DD-AFC4-6F175D3DCCD1}">
                <a14:hiddenFill xmlns:a14="http://schemas.microsoft.com/office/drawing/2010/main">
                  <a:solidFill>
                    <a:srgbClr val="FFFFFF"/>
                  </a:solidFill>
                </a14:hiddenFill>
              </a:ext>
            </a:extLst>
          </p:spPr>
        </p:pic>
        <p:pic>
          <p:nvPicPr>
            <p:cNvPr id="19458" name="Picture 2" descr="https://mir-s3-cdn-cf.behance.net/project_modules/disp/22f8fe33889697.5605ea4c1cb4e.jpg">
              <a:extLst>
                <a:ext uri="{FF2B5EF4-FFF2-40B4-BE49-F238E27FC236}">
                  <a16:creationId xmlns:a16="http://schemas.microsoft.com/office/drawing/2014/main" id="{58565EF9-57CB-4290-94D8-0072C9783D3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9955" b="38177"/>
            <a:stretch/>
          </p:blipFill>
          <p:spPr bwMode="auto">
            <a:xfrm>
              <a:off x="0" y="5480049"/>
              <a:ext cx="6283960" cy="137795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a:extLst>
              <a:ext uri="{FF2B5EF4-FFF2-40B4-BE49-F238E27FC236}">
                <a16:creationId xmlns:a16="http://schemas.microsoft.com/office/drawing/2014/main" id="{44DD41F0-F0F3-461F-8FB9-261E10982560}"/>
              </a:ext>
            </a:extLst>
          </p:cNvPr>
          <p:cNvSpPr>
            <a:spLocks noGrp="1"/>
          </p:cNvSpPr>
          <p:nvPr>
            <p:ph type="title"/>
          </p:nvPr>
        </p:nvSpPr>
        <p:spPr/>
        <p:txBody>
          <a:bodyPr>
            <a:normAutofit/>
          </a:bodyPr>
          <a:lstStyle/>
          <a:p>
            <a:r>
              <a:rPr lang="en-US" b="1" dirty="0">
                <a:solidFill>
                  <a:schemeClr val="accent2"/>
                </a:solidFill>
              </a:rPr>
              <a:t>Planning a research project</a:t>
            </a:r>
            <a:endParaRPr lang="en-US" dirty="0">
              <a:solidFill>
                <a:schemeClr val="accent2"/>
              </a:solidFill>
            </a:endParaRPr>
          </a:p>
        </p:txBody>
      </p:sp>
      <p:sp>
        <p:nvSpPr>
          <p:cNvPr id="4" name="Content Placeholder 3">
            <a:extLst>
              <a:ext uri="{FF2B5EF4-FFF2-40B4-BE49-F238E27FC236}">
                <a16:creationId xmlns:a16="http://schemas.microsoft.com/office/drawing/2014/main" id="{3B41F02F-4702-4AA7-94CD-FB136E344085}"/>
              </a:ext>
            </a:extLst>
          </p:cNvPr>
          <p:cNvSpPr>
            <a:spLocks noGrp="1"/>
          </p:cNvSpPr>
          <p:nvPr>
            <p:ph idx="1"/>
          </p:nvPr>
        </p:nvSpPr>
        <p:spPr/>
        <p:txBody>
          <a:bodyPr>
            <a:normAutofit/>
          </a:bodyPr>
          <a:lstStyle/>
          <a:p>
            <a:pPr algn="just"/>
            <a:r>
              <a:rPr lang="en-GB" dirty="0"/>
              <a:t>Stage 1 Definition of the problem and development of research questions</a:t>
            </a:r>
          </a:p>
          <a:p>
            <a:pPr algn="just"/>
            <a:r>
              <a:rPr lang="en-GB" dirty="0"/>
              <a:t>Stage 2 Identification of information needs, to include:</a:t>
            </a:r>
          </a:p>
          <a:p>
            <a:pPr lvl="1" algn="just"/>
            <a:r>
              <a:rPr lang="en-GB" dirty="0"/>
              <a:t>literature review</a:t>
            </a:r>
          </a:p>
          <a:p>
            <a:pPr lvl="1" algn="just"/>
            <a:r>
              <a:rPr lang="en-GB" dirty="0"/>
              <a:t>review of secondary sources</a:t>
            </a:r>
          </a:p>
          <a:p>
            <a:pPr lvl="1" algn="just"/>
            <a:r>
              <a:rPr lang="en-GB" dirty="0"/>
              <a:t>primary data requirements</a:t>
            </a:r>
          </a:p>
          <a:p>
            <a:pPr lvl="1" algn="just"/>
            <a:r>
              <a:rPr lang="en-GB" dirty="0"/>
              <a:t>data collection methods</a:t>
            </a:r>
          </a:p>
          <a:p>
            <a:pPr lvl="1" algn="just"/>
            <a:r>
              <a:rPr lang="en-GB" dirty="0"/>
              <a:t>sampling frame</a:t>
            </a:r>
          </a:p>
          <a:p>
            <a:pPr lvl="1" algn="just"/>
            <a:r>
              <a:rPr lang="en-GB" dirty="0"/>
              <a:t>fieldwork arrangements</a:t>
            </a:r>
          </a:p>
          <a:p>
            <a:pPr lvl="1" algn="just"/>
            <a:r>
              <a:rPr lang="en-GB" dirty="0"/>
              <a:t>analysis requirements</a:t>
            </a:r>
          </a:p>
          <a:p>
            <a:pPr lvl="1" algn="just"/>
            <a:r>
              <a:rPr lang="en-GB" dirty="0"/>
              <a:t>budget implications.</a:t>
            </a:r>
          </a:p>
          <a:p>
            <a:pPr algn="just"/>
            <a:endParaRPr lang="en-US" sz="2800" dirty="0"/>
          </a:p>
        </p:txBody>
      </p:sp>
    </p:spTree>
    <p:extLst>
      <p:ext uri="{BB962C8B-B14F-4D97-AF65-F5344CB8AC3E}">
        <p14:creationId xmlns:p14="http://schemas.microsoft.com/office/powerpoint/2010/main" val="42156767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D5E7B04-E28B-40D8-8759-072601B210E9}"/>
              </a:ext>
            </a:extLst>
          </p:cNvPr>
          <p:cNvGrpSpPr/>
          <p:nvPr/>
        </p:nvGrpSpPr>
        <p:grpSpPr>
          <a:xfrm>
            <a:off x="0" y="5341937"/>
            <a:ext cx="9144000" cy="1516063"/>
            <a:chOff x="0" y="5341937"/>
            <a:chExt cx="9144000" cy="1516063"/>
          </a:xfrm>
        </p:grpSpPr>
        <p:pic>
          <p:nvPicPr>
            <p:cNvPr id="19460" name="Picture 4" descr="ÐÐ¾ÑÐ¾Ð¶ÐµÐµ Ð¸Ð·Ð¾Ð±ÑÐ°Ð¶ÐµÐ½Ð¸Ðµ">
              <a:extLst>
                <a:ext uri="{FF2B5EF4-FFF2-40B4-BE49-F238E27FC236}">
                  <a16:creationId xmlns:a16="http://schemas.microsoft.com/office/drawing/2014/main" id="{E345F5EC-6646-4415-958B-E7AB268EEAD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5500" b="31981"/>
            <a:stretch/>
          </p:blipFill>
          <p:spPr bwMode="auto">
            <a:xfrm>
              <a:off x="4886325" y="5341937"/>
              <a:ext cx="4257675" cy="1516063"/>
            </a:xfrm>
            <a:prstGeom prst="rect">
              <a:avLst/>
            </a:prstGeom>
            <a:noFill/>
            <a:extLst>
              <a:ext uri="{909E8E84-426E-40DD-AFC4-6F175D3DCCD1}">
                <a14:hiddenFill xmlns:a14="http://schemas.microsoft.com/office/drawing/2010/main">
                  <a:solidFill>
                    <a:srgbClr val="FFFFFF"/>
                  </a:solidFill>
                </a14:hiddenFill>
              </a:ext>
            </a:extLst>
          </p:spPr>
        </p:pic>
        <p:pic>
          <p:nvPicPr>
            <p:cNvPr id="19458" name="Picture 2" descr="https://mir-s3-cdn-cf.behance.net/project_modules/disp/22f8fe33889697.5605ea4c1cb4e.jpg">
              <a:extLst>
                <a:ext uri="{FF2B5EF4-FFF2-40B4-BE49-F238E27FC236}">
                  <a16:creationId xmlns:a16="http://schemas.microsoft.com/office/drawing/2014/main" id="{58565EF9-57CB-4290-94D8-0072C9783D3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9955" b="38177"/>
            <a:stretch/>
          </p:blipFill>
          <p:spPr bwMode="auto">
            <a:xfrm>
              <a:off x="0" y="5480049"/>
              <a:ext cx="6283960" cy="137795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a:extLst>
              <a:ext uri="{FF2B5EF4-FFF2-40B4-BE49-F238E27FC236}">
                <a16:creationId xmlns:a16="http://schemas.microsoft.com/office/drawing/2014/main" id="{44DD41F0-F0F3-461F-8FB9-261E10982560}"/>
              </a:ext>
            </a:extLst>
          </p:cNvPr>
          <p:cNvSpPr>
            <a:spLocks noGrp="1"/>
          </p:cNvSpPr>
          <p:nvPr>
            <p:ph type="title"/>
          </p:nvPr>
        </p:nvSpPr>
        <p:spPr/>
        <p:txBody>
          <a:bodyPr>
            <a:normAutofit/>
          </a:bodyPr>
          <a:lstStyle/>
          <a:p>
            <a:r>
              <a:rPr lang="en-US" b="1" dirty="0">
                <a:solidFill>
                  <a:schemeClr val="accent2"/>
                </a:solidFill>
              </a:rPr>
              <a:t>Planning a research project</a:t>
            </a:r>
            <a:endParaRPr lang="en-US" dirty="0">
              <a:solidFill>
                <a:schemeClr val="accent2"/>
              </a:solidFill>
            </a:endParaRPr>
          </a:p>
        </p:txBody>
      </p:sp>
      <p:sp>
        <p:nvSpPr>
          <p:cNvPr id="4" name="Content Placeholder 3">
            <a:extLst>
              <a:ext uri="{FF2B5EF4-FFF2-40B4-BE49-F238E27FC236}">
                <a16:creationId xmlns:a16="http://schemas.microsoft.com/office/drawing/2014/main" id="{3B41F02F-4702-4AA7-94CD-FB136E344085}"/>
              </a:ext>
            </a:extLst>
          </p:cNvPr>
          <p:cNvSpPr>
            <a:spLocks noGrp="1"/>
          </p:cNvSpPr>
          <p:nvPr>
            <p:ph idx="1"/>
          </p:nvPr>
        </p:nvSpPr>
        <p:spPr/>
        <p:txBody>
          <a:bodyPr>
            <a:normAutofit lnSpcReduction="10000"/>
          </a:bodyPr>
          <a:lstStyle/>
          <a:p>
            <a:pPr algn="just"/>
            <a:r>
              <a:rPr lang="en-GB" sz="2800" dirty="0"/>
              <a:t>Stage 3 Redefinition of the problem, the question and information needs (often in the light of budget and time constraints)</a:t>
            </a:r>
          </a:p>
          <a:p>
            <a:pPr algn="just"/>
            <a:r>
              <a:rPr lang="en-GB" sz="2800" dirty="0"/>
              <a:t>Stage 4 Statement of aims and objectives</a:t>
            </a:r>
          </a:p>
          <a:p>
            <a:pPr algn="just"/>
            <a:r>
              <a:rPr lang="en-GB" sz="2800" dirty="0"/>
              <a:t>Stage 5 Development of a research programme</a:t>
            </a:r>
          </a:p>
          <a:p>
            <a:pPr algn="just"/>
            <a:r>
              <a:rPr lang="en-GB" sz="2800" dirty="0"/>
              <a:t>Stage 6 The pilot stage</a:t>
            </a:r>
          </a:p>
          <a:p>
            <a:pPr algn="just"/>
            <a:r>
              <a:rPr lang="en-GB" sz="2800" dirty="0"/>
              <a:t>Stage 7 Data collection</a:t>
            </a:r>
          </a:p>
          <a:p>
            <a:pPr algn="just"/>
            <a:r>
              <a:rPr lang="en-GB" sz="2800" dirty="0"/>
              <a:t>Stage 8 Data coding and analysis</a:t>
            </a:r>
          </a:p>
          <a:p>
            <a:pPr algn="just"/>
            <a:r>
              <a:rPr lang="en-GB" sz="2800" dirty="0"/>
              <a:t>Stage 9 Report and presentation preparation</a:t>
            </a:r>
          </a:p>
          <a:p>
            <a:pPr algn="just"/>
            <a:endParaRPr lang="en-US" sz="2800" dirty="0"/>
          </a:p>
        </p:txBody>
      </p:sp>
    </p:spTree>
    <p:extLst>
      <p:ext uri="{BB962C8B-B14F-4D97-AF65-F5344CB8AC3E}">
        <p14:creationId xmlns:p14="http://schemas.microsoft.com/office/powerpoint/2010/main" val="20661448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D5E7B04-E28B-40D8-8759-072601B210E9}"/>
              </a:ext>
            </a:extLst>
          </p:cNvPr>
          <p:cNvGrpSpPr/>
          <p:nvPr/>
        </p:nvGrpSpPr>
        <p:grpSpPr>
          <a:xfrm>
            <a:off x="0" y="5341937"/>
            <a:ext cx="9144000" cy="1516063"/>
            <a:chOff x="0" y="5341937"/>
            <a:chExt cx="9144000" cy="1516063"/>
          </a:xfrm>
        </p:grpSpPr>
        <p:pic>
          <p:nvPicPr>
            <p:cNvPr id="19460" name="Picture 4" descr="ÐÐ¾ÑÐ¾Ð¶ÐµÐµ Ð¸Ð·Ð¾Ð±ÑÐ°Ð¶ÐµÐ½Ð¸Ðµ">
              <a:extLst>
                <a:ext uri="{FF2B5EF4-FFF2-40B4-BE49-F238E27FC236}">
                  <a16:creationId xmlns:a16="http://schemas.microsoft.com/office/drawing/2014/main" id="{E345F5EC-6646-4415-958B-E7AB268EEAD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5500" b="31981"/>
            <a:stretch/>
          </p:blipFill>
          <p:spPr bwMode="auto">
            <a:xfrm>
              <a:off x="4886325" y="5341937"/>
              <a:ext cx="4257675" cy="1516063"/>
            </a:xfrm>
            <a:prstGeom prst="rect">
              <a:avLst/>
            </a:prstGeom>
            <a:noFill/>
            <a:extLst>
              <a:ext uri="{909E8E84-426E-40DD-AFC4-6F175D3DCCD1}">
                <a14:hiddenFill xmlns:a14="http://schemas.microsoft.com/office/drawing/2010/main">
                  <a:solidFill>
                    <a:srgbClr val="FFFFFF"/>
                  </a:solidFill>
                </a14:hiddenFill>
              </a:ext>
            </a:extLst>
          </p:spPr>
        </p:pic>
        <p:pic>
          <p:nvPicPr>
            <p:cNvPr id="19458" name="Picture 2" descr="https://mir-s3-cdn-cf.behance.net/project_modules/disp/22f8fe33889697.5605ea4c1cb4e.jpg">
              <a:extLst>
                <a:ext uri="{FF2B5EF4-FFF2-40B4-BE49-F238E27FC236}">
                  <a16:creationId xmlns:a16="http://schemas.microsoft.com/office/drawing/2014/main" id="{58565EF9-57CB-4290-94D8-0072C9783D3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9955" b="38177"/>
            <a:stretch/>
          </p:blipFill>
          <p:spPr bwMode="auto">
            <a:xfrm>
              <a:off x="0" y="5480049"/>
              <a:ext cx="6283960" cy="137795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a:extLst>
              <a:ext uri="{FF2B5EF4-FFF2-40B4-BE49-F238E27FC236}">
                <a16:creationId xmlns:a16="http://schemas.microsoft.com/office/drawing/2014/main" id="{44DD41F0-F0F3-461F-8FB9-261E10982560}"/>
              </a:ext>
            </a:extLst>
          </p:cNvPr>
          <p:cNvSpPr>
            <a:spLocks noGrp="1"/>
          </p:cNvSpPr>
          <p:nvPr>
            <p:ph type="title"/>
          </p:nvPr>
        </p:nvSpPr>
        <p:spPr/>
        <p:txBody>
          <a:bodyPr>
            <a:normAutofit/>
          </a:bodyPr>
          <a:lstStyle/>
          <a:p>
            <a:r>
              <a:rPr lang="en-US" dirty="0">
                <a:solidFill>
                  <a:schemeClr val="accent2"/>
                </a:solidFill>
              </a:rPr>
              <a:t>The stages explained</a:t>
            </a:r>
          </a:p>
        </p:txBody>
      </p:sp>
      <p:sp>
        <p:nvSpPr>
          <p:cNvPr id="4" name="Content Placeholder 3">
            <a:extLst>
              <a:ext uri="{FF2B5EF4-FFF2-40B4-BE49-F238E27FC236}">
                <a16:creationId xmlns:a16="http://schemas.microsoft.com/office/drawing/2014/main" id="{3B41F02F-4702-4AA7-94CD-FB136E344085}"/>
              </a:ext>
            </a:extLst>
          </p:cNvPr>
          <p:cNvSpPr>
            <a:spLocks noGrp="1"/>
          </p:cNvSpPr>
          <p:nvPr>
            <p:ph idx="1"/>
          </p:nvPr>
        </p:nvSpPr>
        <p:spPr/>
        <p:txBody>
          <a:bodyPr>
            <a:normAutofit/>
          </a:bodyPr>
          <a:lstStyle/>
          <a:p>
            <a:pPr algn="just"/>
            <a:r>
              <a:rPr lang="en-GB" sz="2800" dirty="0"/>
              <a:t>Each of these stages will now be considered in more detail.</a:t>
            </a:r>
            <a:endParaRPr lang="ru-RU" sz="2800" dirty="0"/>
          </a:p>
          <a:p>
            <a:pPr algn="just"/>
            <a:r>
              <a:rPr lang="en-GB" sz="2800" dirty="0"/>
              <a:t>Stage 1:</a:t>
            </a:r>
            <a:r>
              <a:rPr lang="ru-RU" sz="2800" dirty="0"/>
              <a:t> </a:t>
            </a:r>
            <a:r>
              <a:rPr lang="en-GB" sz="2800" dirty="0"/>
              <a:t>Definition of the problem and developing research questions</a:t>
            </a:r>
          </a:p>
          <a:p>
            <a:pPr algn="just"/>
            <a:endParaRPr lang="en-US" sz="2800" dirty="0"/>
          </a:p>
        </p:txBody>
      </p:sp>
    </p:spTree>
    <p:extLst>
      <p:ext uri="{BB962C8B-B14F-4D97-AF65-F5344CB8AC3E}">
        <p14:creationId xmlns:p14="http://schemas.microsoft.com/office/powerpoint/2010/main" val="11249576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D5E7B04-E28B-40D8-8759-072601B210E9}"/>
              </a:ext>
            </a:extLst>
          </p:cNvPr>
          <p:cNvGrpSpPr/>
          <p:nvPr/>
        </p:nvGrpSpPr>
        <p:grpSpPr>
          <a:xfrm>
            <a:off x="0" y="5341937"/>
            <a:ext cx="9144000" cy="1516063"/>
            <a:chOff x="0" y="5341937"/>
            <a:chExt cx="9144000" cy="1516063"/>
          </a:xfrm>
        </p:grpSpPr>
        <p:pic>
          <p:nvPicPr>
            <p:cNvPr id="19460" name="Picture 4" descr="ÐÐ¾ÑÐ¾Ð¶ÐµÐµ Ð¸Ð·Ð¾Ð±ÑÐ°Ð¶ÐµÐ½Ð¸Ðµ">
              <a:extLst>
                <a:ext uri="{FF2B5EF4-FFF2-40B4-BE49-F238E27FC236}">
                  <a16:creationId xmlns:a16="http://schemas.microsoft.com/office/drawing/2014/main" id="{E345F5EC-6646-4415-958B-E7AB268EEAD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5500" b="31981"/>
            <a:stretch/>
          </p:blipFill>
          <p:spPr bwMode="auto">
            <a:xfrm>
              <a:off x="4886325" y="5341937"/>
              <a:ext cx="4257675" cy="1516063"/>
            </a:xfrm>
            <a:prstGeom prst="rect">
              <a:avLst/>
            </a:prstGeom>
            <a:noFill/>
            <a:extLst>
              <a:ext uri="{909E8E84-426E-40DD-AFC4-6F175D3DCCD1}">
                <a14:hiddenFill xmlns:a14="http://schemas.microsoft.com/office/drawing/2010/main">
                  <a:solidFill>
                    <a:srgbClr val="FFFFFF"/>
                  </a:solidFill>
                </a14:hiddenFill>
              </a:ext>
            </a:extLst>
          </p:spPr>
        </p:pic>
        <p:pic>
          <p:nvPicPr>
            <p:cNvPr id="19458" name="Picture 2" descr="https://mir-s3-cdn-cf.behance.net/project_modules/disp/22f8fe33889697.5605ea4c1cb4e.jpg">
              <a:extLst>
                <a:ext uri="{FF2B5EF4-FFF2-40B4-BE49-F238E27FC236}">
                  <a16:creationId xmlns:a16="http://schemas.microsoft.com/office/drawing/2014/main" id="{58565EF9-57CB-4290-94D8-0072C9783D3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9955" b="38177"/>
            <a:stretch/>
          </p:blipFill>
          <p:spPr bwMode="auto">
            <a:xfrm>
              <a:off x="0" y="5480049"/>
              <a:ext cx="6283960" cy="137795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a:extLst>
              <a:ext uri="{FF2B5EF4-FFF2-40B4-BE49-F238E27FC236}">
                <a16:creationId xmlns:a16="http://schemas.microsoft.com/office/drawing/2014/main" id="{44DD41F0-F0F3-461F-8FB9-261E10982560}"/>
              </a:ext>
            </a:extLst>
          </p:cNvPr>
          <p:cNvSpPr>
            <a:spLocks noGrp="1"/>
          </p:cNvSpPr>
          <p:nvPr>
            <p:ph type="title"/>
          </p:nvPr>
        </p:nvSpPr>
        <p:spPr/>
        <p:txBody>
          <a:bodyPr>
            <a:normAutofit/>
          </a:bodyPr>
          <a:lstStyle/>
          <a:p>
            <a:endParaRPr lang="en-US" dirty="0">
              <a:solidFill>
                <a:schemeClr val="accent2"/>
              </a:solidFill>
            </a:endParaRPr>
          </a:p>
        </p:txBody>
      </p:sp>
      <p:sp>
        <p:nvSpPr>
          <p:cNvPr id="4" name="Content Placeholder 3">
            <a:extLst>
              <a:ext uri="{FF2B5EF4-FFF2-40B4-BE49-F238E27FC236}">
                <a16:creationId xmlns:a16="http://schemas.microsoft.com/office/drawing/2014/main" id="{3B41F02F-4702-4AA7-94CD-FB136E344085}"/>
              </a:ext>
            </a:extLst>
          </p:cNvPr>
          <p:cNvSpPr>
            <a:spLocks noGrp="1"/>
          </p:cNvSpPr>
          <p:nvPr>
            <p:ph idx="1"/>
          </p:nvPr>
        </p:nvSpPr>
        <p:spPr/>
        <p:txBody>
          <a:bodyPr>
            <a:normAutofit/>
          </a:bodyPr>
          <a:lstStyle/>
          <a:p>
            <a:pPr marL="0" indent="0" algn="just">
              <a:buNone/>
            </a:pPr>
            <a:r>
              <a:rPr lang="en-GB" sz="2800" dirty="0"/>
              <a:t>Before a research project can begin, a </a:t>
            </a:r>
            <a:r>
              <a:rPr lang="en-GB" sz="2800" b="1" dirty="0"/>
              <a:t>topic area must be chosen.</a:t>
            </a:r>
            <a:r>
              <a:rPr lang="en-GB" sz="2800" dirty="0"/>
              <a:t> In the case of pure research, the project will usually come about </a:t>
            </a:r>
            <a:r>
              <a:rPr lang="en-GB" sz="2800" b="1" dirty="0"/>
              <a:t>from the researcher’s own interests</a:t>
            </a:r>
            <a:r>
              <a:rPr lang="en-GB" sz="2800" dirty="0"/>
              <a:t>. In some instances, the researcher may have to work within a specified topic area. </a:t>
            </a:r>
            <a:r>
              <a:rPr lang="en-GB" sz="2800" b="1" dirty="0"/>
              <a:t>Negotiation may be necessary in order to finalise the topic</a:t>
            </a:r>
            <a:r>
              <a:rPr lang="en-GB" sz="2800" dirty="0"/>
              <a:t>. This may take place </a:t>
            </a:r>
            <a:r>
              <a:rPr lang="en-GB" sz="2800" b="1" dirty="0"/>
              <a:t>between a student and their supervisor</a:t>
            </a:r>
            <a:r>
              <a:rPr lang="en-GB" sz="2800" dirty="0"/>
              <a:t>, or </a:t>
            </a:r>
            <a:r>
              <a:rPr lang="en-GB" sz="2800" b="1" dirty="0"/>
              <a:t>between a team of researchers working </a:t>
            </a:r>
            <a:r>
              <a:rPr lang="en-GB" sz="2800" dirty="0"/>
              <a:t>on the same project.</a:t>
            </a:r>
            <a:endParaRPr lang="en-US" sz="3600" dirty="0"/>
          </a:p>
        </p:txBody>
      </p:sp>
    </p:spTree>
    <p:extLst>
      <p:ext uri="{BB962C8B-B14F-4D97-AF65-F5344CB8AC3E}">
        <p14:creationId xmlns:p14="http://schemas.microsoft.com/office/powerpoint/2010/main" val="36984797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D5E7B04-E28B-40D8-8759-072601B210E9}"/>
              </a:ext>
            </a:extLst>
          </p:cNvPr>
          <p:cNvGrpSpPr/>
          <p:nvPr/>
        </p:nvGrpSpPr>
        <p:grpSpPr>
          <a:xfrm>
            <a:off x="0" y="5341937"/>
            <a:ext cx="9144000" cy="1516063"/>
            <a:chOff x="0" y="5341937"/>
            <a:chExt cx="9144000" cy="1516063"/>
          </a:xfrm>
        </p:grpSpPr>
        <p:pic>
          <p:nvPicPr>
            <p:cNvPr id="19460" name="Picture 4" descr="ÐÐ¾ÑÐ¾Ð¶ÐµÐµ Ð¸Ð·Ð¾Ð±ÑÐ°Ð¶ÐµÐ½Ð¸Ðµ">
              <a:extLst>
                <a:ext uri="{FF2B5EF4-FFF2-40B4-BE49-F238E27FC236}">
                  <a16:creationId xmlns:a16="http://schemas.microsoft.com/office/drawing/2014/main" id="{E345F5EC-6646-4415-958B-E7AB268EEAD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5500" b="31981"/>
            <a:stretch/>
          </p:blipFill>
          <p:spPr bwMode="auto">
            <a:xfrm>
              <a:off x="4886325" y="5341937"/>
              <a:ext cx="4257675" cy="1516063"/>
            </a:xfrm>
            <a:prstGeom prst="rect">
              <a:avLst/>
            </a:prstGeom>
            <a:noFill/>
            <a:extLst>
              <a:ext uri="{909E8E84-426E-40DD-AFC4-6F175D3DCCD1}">
                <a14:hiddenFill xmlns:a14="http://schemas.microsoft.com/office/drawing/2010/main">
                  <a:solidFill>
                    <a:srgbClr val="FFFFFF"/>
                  </a:solidFill>
                </a14:hiddenFill>
              </a:ext>
            </a:extLst>
          </p:spPr>
        </p:pic>
        <p:pic>
          <p:nvPicPr>
            <p:cNvPr id="19458" name="Picture 2" descr="https://mir-s3-cdn-cf.behance.net/project_modules/disp/22f8fe33889697.5605ea4c1cb4e.jpg">
              <a:extLst>
                <a:ext uri="{FF2B5EF4-FFF2-40B4-BE49-F238E27FC236}">
                  <a16:creationId xmlns:a16="http://schemas.microsoft.com/office/drawing/2014/main" id="{58565EF9-57CB-4290-94D8-0072C9783D3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9955" b="38177"/>
            <a:stretch/>
          </p:blipFill>
          <p:spPr bwMode="auto">
            <a:xfrm>
              <a:off x="0" y="5480049"/>
              <a:ext cx="6283960" cy="137795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a:extLst>
              <a:ext uri="{FF2B5EF4-FFF2-40B4-BE49-F238E27FC236}">
                <a16:creationId xmlns:a16="http://schemas.microsoft.com/office/drawing/2014/main" id="{44DD41F0-F0F3-461F-8FB9-261E10982560}"/>
              </a:ext>
            </a:extLst>
          </p:cNvPr>
          <p:cNvSpPr>
            <a:spLocks noGrp="1"/>
          </p:cNvSpPr>
          <p:nvPr>
            <p:ph type="title"/>
          </p:nvPr>
        </p:nvSpPr>
        <p:spPr/>
        <p:txBody>
          <a:bodyPr>
            <a:normAutofit/>
          </a:bodyPr>
          <a:lstStyle/>
          <a:p>
            <a:r>
              <a:rPr lang="en-GB" dirty="0">
                <a:solidFill>
                  <a:schemeClr val="accent2"/>
                </a:solidFill>
              </a:rPr>
              <a:t>D</a:t>
            </a:r>
            <a:r>
              <a:rPr lang="en-US" dirty="0" err="1">
                <a:solidFill>
                  <a:schemeClr val="accent2"/>
                </a:solidFill>
              </a:rPr>
              <a:t>efinition</a:t>
            </a:r>
            <a:r>
              <a:rPr lang="en-US" dirty="0">
                <a:solidFill>
                  <a:schemeClr val="accent2"/>
                </a:solidFill>
              </a:rPr>
              <a:t> of the problem</a:t>
            </a:r>
          </a:p>
        </p:txBody>
      </p:sp>
      <p:sp>
        <p:nvSpPr>
          <p:cNvPr id="4" name="Content Placeholder 3">
            <a:extLst>
              <a:ext uri="{FF2B5EF4-FFF2-40B4-BE49-F238E27FC236}">
                <a16:creationId xmlns:a16="http://schemas.microsoft.com/office/drawing/2014/main" id="{3B41F02F-4702-4AA7-94CD-FB136E344085}"/>
              </a:ext>
            </a:extLst>
          </p:cNvPr>
          <p:cNvSpPr>
            <a:spLocks noGrp="1"/>
          </p:cNvSpPr>
          <p:nvPr>
            <p:ph idx="1"/>
          </p:nvPr>
        </p:nvSpPr>
        <p:spPr/>
        <p:txBody>
          <a:bodyPr>
            <a:normAutofit/>
          </a:bodyPr>
          <a:lstStyle/>
          <a:p>
            <a:pPr marL="0" indent="0" algn="just">
              <a:buNone/>
            </a:pPr>
            <a:r>
              <a:rPr lang="en-GB" sz="2800" dirty="0"/>
              <a:t>At the outset of planning a research project, the researcher should begin by </a:t>
            </a:r>
            <a:r>
              <a:rPr lang="en-GB" sz="2800" b="1" dirty="0"/>
              <a:t>familiarising </a:t>
            </a:r>
            <a:r>
              <a:rPr lang="en-GB" sz="2800" b="1" dirty="0" err="1"/>
              <a:t>themself</a:t>
            </a:r>
            <a:r>
              <a:rPr lang="en-GB" sz="2800" b="1" dirty="0"/>
              <a:t> with the topic they wish to explore</a:t>
            </a:r>
            <a:r>
              <a:rPr lang="en-GB" sz="2800" dirty="0"/>
              <a:t>. The likelihood is that this </a:t>
            </a:r>
            <a:r>
              <a:rPr lang="en-GB" sz="2800" b="1" dirty="0"/>
              <a:t>will involve finding out what has been done before in the same or similar topic areas</a:t>
            </a:r>
            <a:r>
              <a:rPr lang="en-GB" sz="2800" dirty="0"/>
              <a:t>. Once a thorough understanding of the topic area </a:t>
            </a:r>
            <a:r>
              <a:rPr lang="en-GB" sz="2800" b="1" dirty="0"/>
              <a:t>has been gained, the researcher can identify a research problem to help guide the project.</a:t>
            </a:r>
            <a:endParaRPr lang="en-US" sz="3600" b="1" dirty="0"/>
          </a:p>
        </p:txBody>
      </p:sp>
    </p:spTree>
    <p:extLst>
      <p:ext uri="{BB962C8B-B14F-4D97-AF65-F5344CB8AC3E}">
        <p14:creationId xmlns:p14="http://schemas.microsoft.com/office/powerpoint/2010/main" val="32194944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D5E7B04-E28B-40D8-8759-072601B210E9}"/>
              </a:ext>
            </a:extLst>
          </p:cNvPr>
          <p:cNvGrpSpPr/>
          <p:nvPr/>
        </p:nvGrpSpPr>
        <p:grpSpPr>
          <a:xfrm>
            <a:off x="0" y="5341937"/>
            <a:ext cx="9144000" cy="1516063"/>
            <a:chOff x="0" y="5341937"/>
            <a:chExt cx="9144000" cy="1516063"/>
          </a:xfrm>
        </p:grpSpPr>
        <p:pic>
          <p:nvPicPr>
            <p:cNvPr id="19460" name="Picture 4" descr="ÐÐ¾ÑÐ¾Ð¶ÐµÐµ Ð¸Ð·Ð¾Ð±ÑÐ°Ð¶ÐµÐ½Ð¸Ðµ">
              <a:extLst>
                <a:ext uri="{FF2B5EF4-FFF2-40B4-BE49-F238E27FC236}">
                  <a16:creationId xmlns:a16="http://schemas.microsoft.com/office/drawing/2014/main" id="{E345F5EC-6646-4415-958B-E7AB268EEAD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5500" b="31981"/>
            <a:stretch/>
          </p:blipFill>
          <p:spPr bwMode="auto">
            <a:xfrm>
              <a:off x="4886325" y="5341937"/>
              <a:ext cx="4257675" cy="1516063"/>
            </a:xfrm>
            <a:prstGeom prst="rect">
              <a:avLst/>
            </a:prstGeom>
            <a:noFill/>
            <a:extLst>
              <a:ext uri="{909E8E84-426E-40DD-AFC4-6F175D3DCCD1}">
                <a14:hiddenFill xmlns:a14="http://schemas.microsoft.com/office/drawing/2010/main">
                  <a:solidFill>
                    <a:srgbClr val="FFFFFF"/>
                  </a:solidFill>
                </a14:hiddenFill>
              </a:ext>
            </a:extLst>
          </p:spPr>
        </p:pic>
        <p:pic>
          <p:nvPicPr>
            <p:cNvPr id="19458" name="Picture 2" descr="https://mir-s3-cdn-cf.behance.net/project_modules/disp/22f8fe33889697.5605ea4c1cb4e.jpg">
              <a:extLst>
                <a:ext uri="{FF2B5EF4-FFF2-40B4-BE49-F238E27FC236}">
                  <a16:creationId xmlns:a16="http://schemas.microsoft.com/office/drawing/2014/main" id="{58565EF9-57CB-4290-94D8-0072C9783D3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9955" b="38177"/>
            <a:stretch/>
          </p:blipFill>
          <p:spPr bwMode="auto">
            <a:xfrm>
              <a:off x="0" y="5480049"/>
              <a:ext cx="6283960" cy="137795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a:extLst>
              <a:ext uri="{FF2B5EF4-FFF2-40B4-BE49-F238E27FC236}">
                <a16:creationId xmlns:a16="http://schemas.microsoft.com/office/drawing/2014/main" id="{44DD41F0-F0F3-461F-8FB9-261E10982560}"/>
              </a:ext>
            </a:extLst>
          </p:cNvPr>
          <p:cNvSpPr>
            <a:spLocks noGrp="1"/>
          </p:cNvSpPr>
          <p:nvPr>
            <p:ph type="title"/>
          </p:nvPr>
        </p:nvSpPr>
        <p:spPr/>
        <p:txBody>
          <a:bodyPr>
            <a:noAutofit/>
          </a:bodyPr>
          <a:lstStyle/>
          <a:p>
            <a:r>
              <a:rPr lang="en-GB" sz="2800" dirty="0">
                <a:solidFill>
                  <a:schemeClr val="accent2"/>
                </a:solidFill>
              </a:rPr>
              <a:t>The type of thinking necessary at this stage (and throughout the initial stages) will be developed in the following hypothetical example </a:t>
            </a:r>
            <a:endParaRPr lang="en-US" sz="2800" dirty="0">
              <a:solidFill>
                <a:schemeClr val="accent2"/>
              </a:solidFill>
            </a:endParaRPr>
          </a:p>
        </p:txBody>
      </p:sp>
      <p:sp>
        <p:nvSpPr>
          <p:cNvPr id="4" name="Content Placeholder 3">
            <a:extLst>
              <a:ext uri="{FF2B5EF4-FFF2-40B4-BE49-F238E27FC236}">
                <a16:creationId xmlns:a16="http://schemas.microsoft.com/office/drawing/2014/main" id="{3B41F02F-4702-4AA7-94CD-FB136E344085}"/>
              </a:ext>
            </a:extLst>
          </p:cNvPr>
          <p:cNvSpPr>
            <a:spLocks noGrp="1"/>
          </p:cNvSpPr>
          <p:nvPr>
            <p:ph idx="1"/>
          </p:nvPr>
        </p:nvSpPr>
        <p:spPr/>
        <p:txBody>
          <a:bodyPr>
            <a:normAutofit lnSpcReduction="10000"/>
          </a:bodyPr>
          <a:lstStyle/>
          <a:p>
            <a:pPr marL="0" indent="0" algn="just">
              <a:buNone/>
            </a:pPr>
            <a:r>
              <a:rPr lang="en-GB" dirty="0"/>
              <a:t>Illustration 3.1 Winter sports tourism research project</a:t>
            </a:r>
          </a:p>
          <a:p>
            <a:pPr marL="0" indent="0" algn="just">
              <a:buNone/>
            </a:pPr>
            <a:r>
              <a:rPr lang="en-GB" dirty="0"/>
              <a:t>A tourism management student was required to write a dissertation on a topic of their choice during the final year of their degree. Due to a personal interest in winter sports, and an academic interest in consumer behaviour, the student chose to explore the motivations of UK residents who participate in winter sports tourism.</a:t>
            </a:r>
          </a:p>
          <a:p>
            <a:pPr marL="0" indent="0" algn="just">
              <a:buNone/>
            </a:pPr>
            <a:r>
              <a:rPr lang="en-GB" dirty="0"/>
              <a:t>Initially, to gain an understanding of the topic the student needed to establish:</a:t>
            </a:r>
          </a:p>
          <a:p>
            <a:pPr algn="just"/>
            <a:r>
              <a:rPr lang="en-GB" dirty="0"/>
              <a:t>the size of the winter sports market in the UK</a:t>
            </a:r>
          </a:p>
          <a:p>
            <a:pPr algn="just"/>
            <a:r>
              <a:rPr lang="en-GB" dirty="0"/>
              <a:t>behavioural trends of British skiers</a:t>
            </a:r>
          </a:p>
          <a:p>
            <a:pPr algn="just"/>
            <a:r>
              <a:rPr lang="en-GB" dirty="0"/>
              <a:t>trends in the global ski industry</a:t>
            </a:r>
          </a:p>
          <a:p>
            <a:pPr algn="just"/>
            <a:r>
              <a:rPr lang="en-GB" dirty="0"/>
              <a:t>motivations for participating in winter sports.</a:t>
            </a:r>
          </a:p>
          <a:p>
            <a:pPr algn="just"/>
            <a:endParaRPr lang="en-US" sz="2800" dirty="0"/>
          </a:p>
        </p:txBody>
      </p:sp>
    </p:spTree>
    <p:extLst>
      <p:ext uri="{BB962C8B-B14F-4D97-AF65-F5344CB8AC3E}">
        <p14:creationId xmlns:p14="http://schemas.microsoft.com/office/powerpoint/2010/main" val="41244740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D5E7B04-E28B-40D8-8759-072601B210E9}"/>
              </a:ext>
            </a:extLst>
          </p:cNvPr>
          <p:cNvGrpSpPr/>
          <p:nvPr/>
        </p:nvGrpSpPr>
        <p:grpSpPr>
          <a:xfrm>
            <a:off x="0" y="5341937"/>
            <a:ext cx="9144000" cy="1516063"/>
            <a:chOff x="0" y="5341937"/>
            <a:chExt cx="9144000" cy="1516063"/>
          </a:xfrm>
        </p:grpSpPr>
        <p:pic>
          <p:nvPicPr>
            <p:cNvPr id="19460" name="Picture 4" descr="ÐÐ¾ÑÐ¾Ð¶ÐµÐµ Ð¸Ð·Ð¾Ð±ÑÐ°Ð¶ÐµÐ½Ð¸Ðµ">
              <a:extLst>
                <a:ext uri="{FF2B5EF4-FFF2-40B4-BE49-F238E27FC236}">
                  <a16:creationId xmlns:a16="http://schemas.microsoft.com/office/drawing/2014/main" id="{E345F5EC-6646-4415-958B-E7AB268EEAD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5500" b="31981"/>
            <a:stretch/>
          </p:blipFill>
          <p:spPr bwMode="auto">
            <a:xfrm>
              <a:off x="4886325" y="5341937"/>
              <a:ext cx="4257675" cy="1516063"/>
            </a:xfrm>
            <a:prstGeom prst="rect">
              <a:avLst/>
            </a:prstGeom>
            <a:noFill/>
            <a:extLst>
              <a:ext uri="{909E8E84-426E-40DD-AFC4-6F175D3DCCD1}">
                <a14:hiddenFill xmlns:a14="http://schemas.microsoft.com/office/drawing/2010/main">
                  <a:solidFill>
                    <a:srgbClr val="FFFFFF"/>
                  </a:solidFill>
                </a14:hiddenFill>
              </a:ext>
            </a:extLst>
          </p:spPr>
        </p:pic>
        <p:pic>
          <p:nvPicPr>
            <p:cNvPr id="19458" name="Picture 2" descr="https://mir-s3-cdn-cf.behance.net/project_modules/disp/22f8fe33889697.5605ea4c1cb4e.jpg">
              <a:extLst>
                <a:ext uri="{FF2B5EF4-FFF2-40B4-BE49-F238E27FC236}">
                  <a16:creationId xmlns:a16="http://schemas.microsoft.com/office/drawing/2014/main" id="{58565EF9-57CB-4290-94D8-0072C9783D3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9955" b="38177"/>
            <a:stretch/>
          </p:blipFill>
          <p:spPr bwMode="auto">
            <a:xfrm>
              <a:off x="0" y="5480049"/>
              <a:ext cx="6283960" cy="137795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a:extLst>
              <a:ext uri="{FF2B5EF4-FFF2-40B4-BE49-F238E27FC236}">
                <a16:creationId xmlns:a16="http://schemas.microsoft.com/office/drawing/2014/main" id="{44DD41F0-F0F3-461F-8FB9-261E10982560}"/>
              </a:ext>
            </a:extLst>
          </p:cNvPr>
          <p:cNvSpPr>
            <a:spLocks noGrp="1"/>
          </p:cNvSpPr>
          <p:nvPr>
            <p:ph type="title"/>
          </p:nvPr>
        </p:nvSpPr>
        <p:spPr/>
        <p:txBody>
          <a:bodyPr>
            <a:noAutofit/>
          </a:bodyPr>
          <a:lstStyle/>
          <a:p>
            <a:r>
              <a:rPr lang="en-GB" sz="2400" dirty="0">
                <a:solidFill>
                  <a:schemeClr val="accent2"/>
                </a:solidFill>
              </a:rPr>
              <a:t>After initial work in defining the problem, it was possible to develop some research questions – that is, to turn the initial statements or topics into the form of questions or research. In the case study, this might conceivably include:</a:t>
            </a:r>
            <a:endParaRPr lang="en-US" sz="2400" dirty="0">
              <a:solidFill>
                <a:schemeClr val="accent2"/>
              </a:solidFill>
            </a:endParaRPr>
          </a:p>
        </p:txBody>
      </p:sp>
      <p:sp>
        <p:nvSpPr>
          <p:cNvPr id="4" name="Content Placeholder 3">
            <a:extLst>
              <a:ext uri="{FF2B5EF4-FFF2-40B4-BE49-F238E27FC236}">
                <a16:creationId xmlns:a16="http://schemas.microsoft.com/office/drawing/2014/main" id="{3B41F02F-4702-4AA7-94CD-FB136E344085}"/>
              </a:ext>
            </a:extLst>
          </p:cNvPr>
          <p:cNvSpPr>
            <a:spLocks noGrp="1"/>
          </p:cNvSpPr>
          <p:nvPr>
            <p:ph idx="1"/>
          </p:nvPr>
        </p:nvSpPr>
        <p:spPr/>
        <p:txBody>
          <a:bodyPr>
            <a:normAutofit fontScale="92500"/>
          </a:bodyPr>
          <a:lstStyle/>
          <a:p>
            <a:pPr marL="0" indent="0" algn="just">
              <a:buNone/>
            </a:pPr>
            <a:r>
              <a:rPr lang="en-GB" sz="2800" dirty="0"/>
              <a:t>Initial statement: To explore the motivations of UK residents who participate in winter sports tourism. Research questions:</a:t>
            </a:r>
          </a:p>
          <a:p>
            <a:pPr algn="just"/>
            <a:r>
              <a:rPr lang="en-GB" sz="2800" dirty="0"/>
              <a:t>Is motivation commonly used to segment tourists?</a:t>
            </a:r>
          </a:p>
          <a:p>
            <a:pPr algn="just"/>
            <a:r>
              <a:rPr lang="en-GB" sz="2800" dirty="0"/>
              <a:t>Why do people participate in sport tourism and winter sports tourism?</a:t>
            </a:r>
          </a:p>
          <a:p>
            <a:pPr algn="just"/>
            <a:r>
              <a:rPr lang="en-GB" sz="2800" dirty="0"/>
              <a:t>What are the reasons for non-participation in winter sports?</a:t>
            </a:r>
          </a:p>
          <a:p>
            <a:pPr algn="just"/>
            <a:r>
              <a:rPr lang="en-GB" sz="2800" dirty="0"/>
              <a:t>What factors influence the choice of ski resort and other consumer behaviour?</a:t>
            </a:r>
          </a:p>
          <a:p>
            <a:pPr algn="just"/>
            <a:endParaRPr lang="en-US" sz="3600" dirty="0"/>
          </a:p>
        </p:txBody>
      </p:sp>
    </p:spTree>
    <p:extLst>
      <p:ext uri="{BB962C8B-B14F-4D97-AF65-F5344CB8AC3E}">
        <p14:creationId xmlns:p14="http://schemas.microsoft.com/office/powerpoint/2010/main" val="37282456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D5E7B04-E28B-40D8-8759-072601B210E9}"/>
              </a:ext>
            </a:extLst>
          </p:cNvPr>
          <p:cNvGrpSpPr/>
          <p:nvPr/>
        </p:nvGrpSpPr>
        <p:grpSpPr>
          <a:xfrm>
            <a:off x="0" y="5341937"/>
            <a:ext cx="9144000" cy="1516063"/>
            <a:chOff x="0" y="5341937"/>
            <a:chExt cx="9144000" cy="1516063"/>
          </a:xfrm>
        </p:grpSpPr>
        <p:pic>
          <p:nvPicPr>
            <p:cNvPr id="19460" name="Picture 4" descr="ÐÐ¾ÑÐ¾Ð¶ÐµÐµ Ð¸Ð·Ð¾Ð±ÑÐ°Ð¶ÐµÐ½Ð¸Ðµ">
              <a:extLst>
                <a:ext uri="{FF2B5EF4-FFF2-40B4-BE49-F238E27FC236}">
                  <a16:creationId xmlns:a16="http://schemas.microsoft.com/office/drawing/2014/main" id="{E345F5EC-6646-4415-958B-E7AB268EEAD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5500" b="31981"/>
            <a:stretch/>
          </p:blipFill>
          <p:spPr bwMode="auto">
            <a:xfrm>
              <a:off x="4886325" y="5341937"/>
              <a:ext cx="4257675" cy="1516063"/>
            </a:xfrm>
            <a:prstGeom prst="rect">
              <a:avLst/>
            </a:prstGeom>
            <a:noFill/>
            <a:extLst>
              <a:ext uri="{909E8E84-426E-40DD-AFC4-6F175D3DCCD1}">
                <a14:hiddenFill xmlns:a14="http://schemas.microsoft.com/office/drawing/2010/main">
                  <a:solidFill>
                    <a:srgbClr val="FFFFFF"/>
                  </a:solidFill>
                </a14:hiddenFill>
              </a:ext>
            </a:extLst>
          </p:spPr>
        </p:pic>
        <p:pic>
          <p:nvPicPr>
            <p:cNvPr id="19458" name="Picture 2" descr="https://mir-s3-cdn-cf.behance.net/project_modules/disp/22f8fe33889697.5605ea4c1cb4e.jpg">
              <a:extLst>
                <a:ext uri="{FF2B5EF4-FFF2-40B4-BE49-F238E27FC236}">
                  <a16:creationId xmlns:a16="http://schemas.microsoft.com/office/drawing/2014/main" id="{58565EF9-57CB-4290-94D8-0072C9783D3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9955" b="38177"/>
            <a:stretch/>
          </p:blipFill>
          <p:spPr bwMode="auto">
            <a:xfrm>
              <a:off x="0" y="5480049"/>
              <a:ext cx="6283960" cy="137795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a:extLst>
              <a:ext uri="{FF2B5EF4-FFF2-40B4-BE49-F238E27FC236}">
                <a16:creationId xmlns:a16="http://schemas.microsoft.com/office/drawing/2014/main" id="{44DD41F0-F0F3-461F-8FB9-261E10982560}"/>
              </a:ext>
            </a:extLst>
          </p:cNvPr>
          <p:cNvSpPr>
            <a:spLocks noGrp="1"/>
          </p:cNvSpPr>
          <p:nvPr>
            <p:ph type="title"/>
          </p:nvPr>
        </p:nvSpPr>
        <p:spPr/>
        <p:txBody>
          <a:bodyPr>
            <a:normAutofit/>
          </a:bodyPr>
          <a:lstStyle/>
          <a:p>
            <a:r>
              <a:rPr lang="en-US" dirty="0">
                <a:solidFill>
                  <a:schemeClr val="accent2"/>
                </a:solidFill>
              </a:rPr>
              <a:t>POEM</a:t>
            </a:r>
          </a:p>
        </p:txBody>
      </p:sp>
      <p:sp>
        <p:nvSpPr>
          <p:cNvPr id="3" name="Content Placeholder 2">
            <a:extLst>
              <a:ext uri="{FF2B5EF4-FFF2-40B4-BE49-F238E27FC236}">
                <a16:creationId xmlns:a16="http://schemas.microsoft.com/office/drawing/2014/main" id="{49816BF4-AF4F-4F8F-A3EC-693D2F09F752}"/>
              </a:ext>
            </a:extLst>
          </p:cNvPr>
          <p:cNvSpPr>
            <a:spLocks noGrp="1"/>
          </p:cNvSpPr>
          <p:nvPr>
            <p:ph idx="1"/>
          </p:nvPr>
        </p:nvSpPr>
        <p:spPr/>
        <p:txBody>
          <a:bodyPr>
            <a:normAutofit lnSpcReduction="10000"/>
          </a:bodyPr>
          <a:lstStyle/>
          <a:p>
            <a:pPr algn="just"/>
            <a:r>
              <a:rPr lang="en-GB" sz="2800" b="1" i="1" dirty="0"/>
              <a:t>P</a:t>
            </a:r>
            <a:r>
              <a:rPr lang="en-GB" sz="2800" i="1" dirty="0"/>
              <a:t>aradigm</a:t>
            </a:r>
            <a:r>
              <a:rPr lang="en-GB" sz="2800" dirty="0"/>
              <a:t> – your beliefs and principles around conducting research</a:t>
            </a:r>
          </a:p>
          <a:p>
            <a:pPr algn="just"/>
            <a:r>
              <a:rPr lang="en-GB" sz="2800" b="1" i="1" dirty="0"/>
              <a:t>O</a:t>
            </a:r>
            <a:r>
              <a:rPr lang="en-GB" sz="2800" i="1" dirty="0"/>
              <a:t>ntology</a:t>
            </a:r>
            <a:r>
              <a:rPr lang="en-GB" sz="2800" dirty="0"/>
              <a:t> – your perspective on existence; representing what you believe to be ‘real’</a:t>
            </a:r>
          </a:p>
          <a:p>
            <a:pPr algn="just"/>
            <a:r>
              <a:rPr lang="en-GB" sz="2800" b="1" i="1" dirty="0"/>
              <a:t>E</a:t>
            </a:r>
            <a:r>
              <a:rPr lang="en-GB" sz="2800" i="1" dirty="0"/>
              <a:t>pistemology</a:t>
            </a:r>
            <a:r>
              <a:rPr lang="en-GB" sz="2800" dirty="0"/>
              <a:t> – the relationship between the knower and the known; representing what you count as knowledge</a:t>
            </a:r>
          </a:p>
          <a:p>
            <a:pPr algn="just"/>
            <a:r>
              <a:rPr lang="en-GB" sz="2800" b="1" i="1" dirty="0"/>
              <a:t>M</a:t>
            </a:r>
            <a:r>
              <a:rPr lang="en-GB" sz="2800" i="1" dirty="0"/>
              <a:t>ethodology</a:t>
            </a:r>
            <a:r>
              <a:rPr lang="en-GB" sz="2800" dirty="0"/>
              <a:t> – the actual methods you use; the most suitable methods to address the positions and perspectives outlined by the previous factors.</a:t>
            </a:r>
          </a:p>
          <a:p>
            <a:pPr marL="0" indent="0" algn="just">
              <a:buNone/>
            </a:pPr>
            <a:endParaRPr lang="en-US" sz="3600" dirty="0"/>
          </a:p>
        </p:txBody>
      </p:sp>
    </p:spTree>
    <p:extLst>
      <p:ext uri="{BB962C8B-B14F-4D97-AF65-F5344CB8AC3E}">
        <p14:creationId xmlns:p14="http://schemas.microsoft.com/office/powerpoint/2010/main" val="12255178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D5E7B04-E28B-40D8-8759-072601B210E9}"/>
              </a:ext>
            </a:extLst>
          </p:cNvPr>
          <p:cNvGrpSpPr/>
          <p:nvPr/>
        </p:nvGrpSpPr>
        <p:grpSpPr>
          <a:xfrm>
            <a:off x="0" y="5341937"/>
            <a:ext cx="9144000" cy="1516063"/>
            <a:chOff x="0" y="5341937"/>
            <a:chExt cx="9144000" cy="1516063"/>
          </a:xfrm>
        </p:grpSpPr>
        <p:pic>
          <p:nvPicPr>
            <p:cNvPr id="19460" name="Picture 4" descr="ÐÐ¾ÑÐ¾Ð¶ÐµÐµ Ð¸Ð·Ð¾Ð±ÑÐ°Ð¶ÐµÐ½Ð¸Ðµ">
              <a:extLst>
                <a:ext uri="{FF2B5EF4-FFF2-40B4-BE49-F238E27FC236}">
                  <a16:creationId xmlns:a16="http://schemas.microsoft.com/office/drawing/2014/main" id="{E345F5EC-6646-4415-958B-E7AB268EEAD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5500" b="31981"/>
            <a:stretch/>
          </p:blipFill>
          <p:spPr bwMode="auto">
            <a:xfrm>
              <a:off x="4886325" y="5341937"/>
              <a:ext cx="4257675" cy="1516063"/>
            </a:xfrm>
            <a:prstGeom prst="rect">
              <a:avLst/>
            </a:prstGeom>
            <a:noFill/>
            <a:extLst>
              <a:ext uri="{909E8E84-426E-40DD-AFC4-6F175D3DCCD1}">
                <a14:hiddenFill xmlns:a14="http://schemas.microsoft.com/office/drawing/2010/main">
                  <a:solidFill>
                    <a:srgbClr val="FFFFFF"/>
                  </a:solidFill>
                </a14:hiddenFill>
              </a:ext>
            </a:extLst>
          </p:spPr>
        </p:pic>
        <p:pic>
          <p:nvPicPr>
            <p:cNvPr id="19458" name="Picture 2" descr="https://mir-s3-cdn-cf.behance.net/project_modules/disp/22f8fe33889697.5605ea4c1cb4e.jpg">
              <a:extLst>
                <a:ext uri="{FF2B5EF4-FFF2-40B4-BE49-F238E27FC236}">
                  <a16:creationId xmlns:a16="http://schemas.microsoft.com/office/drawing/2014/main" id="{58565EF9-57CB-4290-94D8-0072C9783D3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9955" b="38177"/>
            <a:stretch/>
          </p:blipFill>
          <p:spPr bwMode="auto">
            <a:xfrm>
              <a:off x="0" y="5480049"/>
              <a:ext cx="6283960" cy="137795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a:extLst>
              <a:ext uri="{FF2B5EF4-FFF2-40B4-BE49-F238E27FC236}">
                <a16:creationId xmlns:a16="http://schemas.microsoft.com/office/drawing/2014/main" id="{44DD41F0-F0F3-461F-8FB9-261E10982560}"/>
              </a:ext>
            </a:extLst>
          </p:cNvPr>
          <p:cNvSpPr>
            <a:spLocks noGrp="1"/>
          </p:cNvSpPr>
          <p:nvPr>
            <p:ph type="title"/>
          </p:nvPr>
        </p:nvSpPr>
        <p:spPr/>
        <p:txBody>
          <a:bodyPr>
            <a:normAutofit fontScale="90000"/>
          </a:bodyPr>
          <a:lstStyle/>
          <a:p>
            <a:r>
              <a:rPr lang="en-GB" dirty="0">
                <a:solidFill>
                  <a:schemeClr val="accent2"/>
                </a:solidFill>
              </a:rPr>
              <a:t>Hence, the general statement has begun to be broken down into smaller, more achievable, parts or research questions.</a:t>
            </a:r>
            <a:endParaRPr lang="en-US" dirty="0">
              <a:solidFill>
                <a:schemeClr val="accent2"/>
              </a:solidFill>
            </a:endParaRPr>
          </a:p>
        </p:txBody>
      </p:sp>
      <p:sp>
        <p:nvSpPr>
          <p:cNvPr id="4" name="Content Placeholder 3">
            <a:extLst>
              <a:ext uri="{FF2B5EF4-FFF2-40B4-BE49-F238E27FC236}">
                <a16:creationId xmlns:a16="http://schemas.microsoft.com/office/drawing/2014/main" id="{3B41F02F-4702-4AA7-94CD-FB136E344085}"/>
              </a:ext>
            </a:extLst>
          </p:cNvPr>
          <p:cNvSpPr>
            <a:spLocks noGrp="1"/>
          </p:cNvSpPr>
          <p:nvPr>
            <p:ph idx="1"/>
          </p:nvPr>
        </p:nvSpPr>
        <p:spPr/>
        <p:txBody>
          <a:bodyPr>
            <a:normAutofit/>
          </a:bodyPr>
          <a:lstStyle/>
          <a:p>
            <a:pPr algn="just"/>
            <a:endParaRPr lang="en-US" sz="2800" dirty="0"/>
          </a:p>
        </p:txBody>
      </p:sp>
    </p:spTree>
    <p:extLst>
      <p:ext uri="{BB962C8B-B14F-4D97-AF65-F5344CB8AC3E}">
        <p14:creationId xmlns:p14="http://schemas.microsoft.com/office/powerpoint/2010/main" val="10053702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D5E7B04-E28B-40D8-8759-072601B210E9}"/>
              </a:ext>
            </a:extLst>
          </p:cNvPr>
          <p:cNvGrpSpPr/>
          <p:nvPr/>
        </p:nvGrpSpPr>
        <p:grpSpPr>
          <a:xfrm>
            <a:off x="0" y="5341937"/>
            <a:ext cx="9144000" cy="1516063"/>
            <a:chOff x="0" y="5341937"/>
            <a:chExt cx="9144000" cy="1516063"/>
          </a:xfrm>
        </p:grpSpPr>
        <p:pic>
          <p:nvPicPr>
            <p:cNvPr id="19460" name="Picture 4" descr="ÐÐ¾ÑÐ¾Ð¶ÐµÐµ Ð¸Ð·Ð¾Ð±ÑÐ°Ð¶ÐµÐ½Ð¸Ðµ">
              <a:extLst>
                <a:ext uri="{FF2B5EF4-FFF2-40B4-BE49-F238E27FC236}">
                  <a16:creationId xmlns:a16="http://schemas.microsoft.com/office/drawing/2014/main" id="{E345F5EC-6646-4415-958B-E7AB268EEAD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5500" b="31981"/>
            <a:stretch/>
          </p:blipFill>
          <p:spPr bwMode="auto">
            <a:xfrm>
              <a:off x="4886325" y="5341937"/>
              <a:ext cx="4257675" cy="1516063"/>
            </a:xfrm>
            <a:prstGeom prst="rect">
              <a:avLst/>
            </a:prstGeom>
            <a:noFill/>
            <a:extLst>
              <a:ext uri="{909E8E84-426E-40DD-AFC4-6F175D3DCCD1}">
                <a14:hiddenFill xmlns:a14="http://schemas.microsoft.com/office/drawing/2010/main">
                  <a:solidFill>
                    <a:srgbClr val="FFFFFF"/>
                  </a:solidFill>
                </a14:hiddenFill>
              </a:ext>
            </a:extLst>
          </p:spPr>
        </p:pic>
        <p:pic>
          <p:nvPicPr>
            <p:cNvPr id="19458" name="Picture 2" descr="https://mir-s3-cdn-cf.behance.net/project_modules/disp/22f8fe33889697.5605ea4c1cb4e.jpg">
              <a:extLst>
                <a:ext uri="{FF2B5EF4-FFF2-40B4-BE49-F238E27FC236}">
                  <a16:creationId xmlns:a16="http://schemas.microsoft.com/office/drawing/2014/main" id="{58565EF9-57CB-4290-94D8-0072C9783D3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9955" b="38177"/>
            <a:stretch/>
          </p:blipFill>
          <p:spPr bwMode="auto">
            <a:xfrm>
              <a:off x="0" y="5480049"/>
              <a:ext cx="6283960" cy="137795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a:extLst>
              <a:ext uri="{FF2B5EF4-FFF2-40B4-BE49-F238E27FC236}">
                <a16:creationId xmlns:a16="http://schemas.microsoft.com/office/drawing/2014/main" id="{44DD41F0-F0F3-461F-8FB9-261E10982560}"/>
              </a:ext>
            </a:extLst>
          </p:cNvPr>
          <p:cNvSpPr>
            <a:spLocks noGrp="1"/>
          </p:cNvSpPr>
          <p:nvPr>
            <p:ph type="title"/>
          </p:nvPr>
        </p:nvSpPr>
        <p:spPr/>
        <p:txBody>
          <a:bodyPr>
            <a:normAutofit/>
          </a:bodyPr>
          <a:lstStyle/>
          <a:p>
            <a:r>
              <a:rPr lang="en-GB" dirty="0">
                <a:solidFill>
                  <a:schemeClr val="accent2"/>
                </a:solidFill>
              </a:rPr>
              <a:t>Stage 2: Identification of information needs</a:t>
            </a:r>
            <a:endParaRPr lang="en-US" dirty="0">
              <a:solidFill>
                <a:schemeClr val="accent2"/>
              </a:solidFill>
            </a:endParaRPr>
          </a:p>
        </p:txBody>
      </p:sp>
      <p:sp>
        <p:nvSpPr>
          <p:cNvPr id="4" name="Content Placeholder 3">
            <a:extLst>
              <a:ext uri="{FF2B5EF4-FFF2-40B4-BE49-F238E27FC236}">
                <a16:creationId xmlns:a16="http://schemas.microsoft.com/office/drawing/2014/main" id="{3B41F02F-4702-4AA7-94CD-FB136E344085}"/>
              </a:ext>
            </a:extLst>
          </p:cNvPr>
          <p:cNvSpPr>
            <a:spLocks noGrp="1"/>
          </p:cNvSpPr>
          <p:nvPr>
            <p:ph idx="1"/>
          </p:nvPr>
        </p:nvSpPr>
        <p:spPr/>
        <p:txBody>
          <a:bodyPr>
            <a:normAutofit/>
          </a:bodyPr>
          <a:lstStyle/>
          <a:p>
            <a:pPr marL="0" indent="0" algn="just">
              <a:buNone/>
            </a:pPr>
            <a:r>
              <a:rPr lang="en-GB" sz="2800" dirty="0"/>
              <a:t>The second stage of the project </a:t>
            </a:r>
            <a:r>
              <a:rPr lang="en-GB" sz="2800" b="1" dirty="0"/>
              <a:t>overlaps with the first </a:t>
            </a:r>
            <a:r>
              <a:rPr lang="en-GB" sz="2800" dirty="0"/>
              <a:t>in as much as the definition of the problem will inevitably </a:t>
            </a:r>
            <a:r>
              <a:rPr lang="en-GB" sz="2800" b="1" dirty="0"/>
              <a:t>involve some identification of material that will be used in the later stages.</a:t>
            </a:r>
            <a:r>
              <a:rPr lang="en-GB" sz="2800" dirty="0"/>
              <a:t> However, what distinguishes this stage of the project is the move away from ‘</a:t>
            </a:r>
            <a:r>
              <a:rPr lang="en-GB" sz="2800" b="1" dirty="0"/>
              <a:t>what the project is about</a:t>
            </a:r>
            <a:r>
              <a:rPr lang="en-GB" sz="2800" dirty="0"/>
              <a:t>’ to ‘</a:t>
            </a:r>
            <a:r>
              <a:rPr lang="en-GB" sz="2800" b="1" dirty="0"/>
              <a:t>how it might be carried out</a:t>
            </a:r>
            <a:r>
              <a:rPr lang="en-GB" sz="2800" dirty="0"/>
              <a:t>’. Depending on the nature of the project, there are several aspects which would warrant some consideration.</a:t>
            </a:r>
            <a:endParaRPr lang="en-US" sz="3600" dirty="0"/>
          </a:p>
        </p:txBody>
      </p:sp>
    </p:spTree>
    <p:extLst>
      <p:ext uri="{BB962C8B-B14F-4D97-AF65-F5344CB8AC3E}">
        <p14:creationId xmlns:p14="http://schemas.microsoft.com/office/powerpoint/2010/main" val="33530987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D5E7B04-E28B-40D8-8759-072601B210E9}"/>
              </a:ext>
            </a:extLst>
          </p:cNvPr>
          <p:cNvGrpSpPr/>
          <p:nvPr/>
        </p:nvGrpSpPr>
        <p:grpSpPr>
          <a:xfrm>
            <a:off x="0" y="5341937"/>
            <a:ext cx="9144000" cy="1516063"/>
            <a:chOff x="0" y="5341937"/>
            <a:chExt cx="9144000" cy="1516063"/>
          </a:xfrm>
        </p:grpSpPr>
        <p:pic>
          <p:nvPicPr>
            <p:cNvPr id="19460" name="Picture 4" descr="ÐÐ¾ÑÐ¾Ð¶ÐµÐµ Ð¸Ð·Ð¾Ð±ÑÐ°Ð¶ÐµÐ½Ð¸Ðµ">
              <a:extLst>
                <a:ext uri="{FF2B5EF4-FFF2-40B4-BE49-F238E27FC236}">
                  <a16:creationId xmlns:a16="http://schemas.microsoft.com/office/drawing/2014/main" id="{E345F5EC-6646-4415-958B-E7AB268EEAD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5500" b="31981"/>
            <a:stretch/>
          </p:blipFill>
          <p:spPr bwMode="auto">
            <a:xfrm>
              <a:off x="4886325" y="5341937"/>
              <a:ext cx="4257675" cy="1516063"/>
            </a:xfrm>
            <a:prstGeom prst="rect">
              <a:avLst/>
            </a:prstGeom>
            <a:noFill/>
            <a:extLst>
              <a:ext uri="{909E8E84-426E-40DD-AFC4-6F175D3DCCD1}">
                <a14:hiddenFill xmlns:a14="http://schemas.microsoft.com/office/drawing/2010/main">
                  <a:solidFill>
                    <a:srgbClr val="FFFFFF"/>
                  </a:solidFill>
                </a14:hiddenFill>
              </a:ext>
            </a:extLst>
          </p:spPr>
        </p:pic>
        <p:pic>
          <p:nvPicPr>
            <p:cNvPr id="19458" name="Picture 2" descr="https://mir-s3-cdn-cf.behance.net/project_modules/disp/22f8fe33889697.5605ea4c1cb4e.jpg">
              <a:extLst>
                <a:ext uri="{FF2B5EF4-FFF2-40B4-BE49-F238E27FC236}">
                  <a16:creationId xmlns:a16="http://schemas.microsoft.com/office/drawing/2014/main" id="{58565EF9-57CB-4290-94D8-0072C9783D3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9955" b="38177"/>
            <a:stretch/>
          </p:blipFill>
          <p:spPr bwMode="auto">
            <a:xfrm>
              <a:off x="0" y="5480049"/>
              <a:ext cx="6283960" cy="137795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a:extLst>
              <a:ext uri="{FF2B5EF4-FFF2-40B4-BE49-F238E27FC236}">
                <a16:creationId xmlns:a16="http://schemas.microsoft.com/office/drawing/2014/main" id="{44DD41F0-F0F3-461F-8FB9-261E10982560}"/>
              </a:ext>
            </a:extLst>
          </p:cNvPr>
          <p:cNvSpPr>
            <a:spLocks noGrp="1"/>
          </p:cNvSpPr>
          <p:nvPr>
            <p:ph type="title"/>
          </p:nvPr>
        </p:nvSpPr>
        <p:spPr/>
        <p:txBody>
          <a:bodyPr>
            <a:normAutofit/>
          </a:bodyPr>
          <a:lstStyle/>
          <a:p>
            <a:r>
              <a:rPr lang="en-US" dirty="0">
                <a:solidFill>
                  <a:schemeClr val="accent2"/>
                </a:solidFill>
              </a:rPr>
              <a:t>(a) Literature review</a:t>
            </a:r>
          </a:p>
        </p:txBody>
      </p:sp>
      <p:sp>
        <p:nvSpPr>
          <p:cNvPr id="4" name="Content Placeholder 3">
            <a:extLst>
              <a:ext uri="{FF2B5EF4-FFF2-40B4-BE49-F238E27FC236}">
                <a16:creationId xmlns:a16="http://schemas.microsoft.com/office/drawing/2014/main" id="{3B41F02F-4702-4AA7-94CD-FB136E344085}"/>
              </a:ext>
            </a:extLst>
          </p:cNvPr>
          <p:cNvSpPr>
            <a:spLocks noGrp="1"/>
          </p:cNvSpPr>
          <p:nvPr>
            <p:ph idx="1"/>
          </p:nvPr>
        </p:nvSpPr>
        <p:spPr/>
        <p:txBody>
          <a:bodyPr>
            <a:normAutofit/>
          </a:bodyPr>
          <a:lstStyle/>
          <a:p>
            <a:pPr marL="0" indent="0" algn="just">
              <a:buNone/>
            </a:pPr>
            <a:r>
              <a:rPr lang="en-GB" sz="2800" dirty="0"/>
              <a:t>As already mentioned before, </a:t>
            </a:r>
            <a:r>
              <a:rPr lang="en-GB" sz="2800" b="1" dirty="0"/>
              <a:t>a review of the relevant literature is an essential stage. </a:t>
            </a:r>
            <a:r>
              <a:rPr lang="en-GB" sz="2800" dirty="0"/>
              <a:t>The researcher </a:t>
            </a:r>
            <a:r>
              <a:rPr lang="en-GB" sz="2800" b="1" dirty="0"/>
              <a:t>may gain ideas about the sorts of questions </a:t>
            </a:r>
            <a:r>
              <a:rPr lang="en-GB" sz="2800" dirty="0"/>
              <a:t>which should be addressed or tips on </a:t>
            </a:r>
            <a:r>
              <a:rPr lang="en-GB" sz="2800" b="1" dirty="0"/>
              <a:t>successful methods of data collection and analysis.</a:t>
            </a:r>
            <a:r>
              <a:rPr lang="en-GB" sz="2800" dirty="0"/>
              <a:t> Similarly, ideas about how a research project </a:t>
            </a:r>
            <a:r>
              <a:rPr lang="en-GB" sz="2800" b="1" dirty="0"/>
              <a:t>could be organised </a:t>
            </a:r>
            <a:r>
              <a:rPr lang="en-GB" sz="2800" dirty="0"/>
              <a:t>can be usefully gained by looking at the work of others.</a:t>
            </a:r>
            <a:endParaRPr lang="en-US" sz="3600" dirty="0"/>
          </a:p>
        </p:txBody>
      </p:sp>
    </p:spTree>
    <p:extLst>
      <p:ext uri="{BB962C8B-B14F-4D97-AF65-F5344CB8AC3E}">
        <p14:creationId xmlns:p14="http://schemas.microsoft.com/office/powerpoint/2010/main" val="24578415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D5E7B04-E28B-40D8-8759-072601B210E9}"/>
              </a:ext>
            </a:extLst>
          </p:cNvPr>
          <p:cNvGrpSpPr/>
          <p:nvPr/>
        </p:nvGrpSpPr>
        <p:grpSpPr>
          <a:xfrm>
            <a:off x="0" y="5341937"/>
            <a:ext cx="9144000" cy="1516063"/>
            <a:chOff x="0" y="5341937"/>
            <a:chExt cx="9144000" cy="1516063"/>
          </a:xfrm>
        </p:grpSpPr>
        <p:pic>
          <p:nvPicPr>
            <p:cNvPr id="19460" name="Picture 4" descr="ÐÐ¾ÑÐ¾Ð¶ÐµÐµ Ð¸Ð·Ð¾Ð±ÑÐ°Ð¶ÐµÐ½Ð¸Ðµ">
              <a:extLst>
                <a:ext uri="{FF2B5EF4-FFF2-40B4-BE49-F238E27FC236}">
                  <a16:creationId xmlns:a16="http://schemas.microsoft.com/office/drawing/2014/main" id="{E345F5EC-6646-4415-958B-E7AB268EEAD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5500" b="31981"/>
            <a:stretch/>
          </p:blipFill>
          <p:spPr bwMode="auto">
            <a:xfrm>
              <a:off x="4886325" y="5341937"/>
              <a:ext cx="4257675" cy="1516063"/>
            </a:xfrm>
            <a:prstGeom prst="rect">
              <a:avLst/>
            </a:prstGeom>
            <a:noFill/>
            <a:extLst>
              <a:ext uri="{909E8E84-426E-40DD-AFC4-6F175D3DCCD1}">
                <a14:hiddenFill xmlns:a14="http://schemas.microsoft.com/office/drawing/2010/main">
                  <a:solidFill>
                    <a:srgbClr val="FFFFFF"/>
                  </a:solidFill>
                </a14:hiddenFill>
              </a:ext>
            </a:extLst>
          </p:spPr>
        </p:pic>
        <p:pic>
          <p:nvPicPr>
            <p:cNvPr id="19458" name="Picture 2" descr="https://mir-s3-cdn-cf.behance.net/project_modules/disp/22f8fe33889697.5605ea4c1cb4e.jpg">
              <a:extLst>
                <a:ext uri="{FF2B5EF4-FFF2-40B4-BE49-F238E27FC236}">
                  <a16:creationId xmlns:a16="http://schemas.microsoft.com/office/drawing/2014/main" id="{58565EF9-57CB-4290-94D8-0072C9783D3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9955" b="38177"/>
            <a:stretch/>
          </p:blipFill>
          <p:spPr bwMode="auto">
            <a:xfrm>
              <a:off x="0" y="5480049"/>
              <a:ext cx="6283960" cy="137795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a:extLst>
              <a:ext uri="{FF2B5EF4-FFF2-40B4-BE49-F238E27FC236}">
                <a16:creationId xmlns:a16="http://schemas.microsoft.com/office/drawing/2014/main" id="{44DD41F0-F0F3-461F-8FB9-261E10982560}"/>
              </a:ext>
            </a:extLst>
          </p:cNvPr>
          <p:cNvSpPr>
            <a:spLocks noGrp="1"/>
          </p:cNvSpPr>
          <p:nvPr>
            <p:ph type="title"/>
          </p:nvPr>
        </p:nvSpPr>
        <p:spPr/>
        <p:txBody>
          <a:bodyPr>
            <a:normAutofit/>
          </a:bodyPr>
          <a:lstStyle/>
          <a:p>
            <a:endParaRPr lang="en-US" dirty="0">
              <a:solidFill>
                <a:schemeClr val="accent2"/>
              </a:solidFill>
            </a:endParaRPr>
          </a:p>
        </p:txBody>
      </p:sp>
      <p:sp>
        <p:nvSpPr>
          <p:cNvPr id="4" name="Content Placeholder 3">
            <a:extLst>
              <a:ext uri="{FF2B5EF4-FFF2-40B4-BE49-F238E27FC236}">
                <a16:creationId xmlns:a16="http://schemas.microsoft.com/office/drawing/2014/main" id="{3B41F02F-4702-4AA7-94CD-FB136E344085}"/>
              </a:ext>
            </a:extLst>
          </p:cNvPr>
          <p:cNvSpPr>
            <a:spLocks noGrp="1"/>
          </p:cNvSpPr>
          <p:nvPr>
            <p:ph idx="1"/>
          </p:nvPr>
        </p:nvSpPr>
        <p:spPr/>
        <p:txBody>
          <a:bodyPr>
            <a:normAutofit/>
          </a:bodyPr>
          <a:lstStyle/>
          <a:p>
            <a:pPr marL="0" indent="0" algn="just">
              <a:buNone/>
            </a:pPr>
            <a:r>
              <a:rPr lang="en-GB" sz="2800" dirty="0"/>
              <a:t>A literature review would </a:t>
            </a:r>
            <a:r>
              <a:rPr lang="en-GB" sz="2800" b="1" dirty="0"/>
              <a:t>involve reading articles in academic journals, textbooks, magazines, trade journals and newspapers.</a:t>
            </a:r>
            <a:r>
              <a:rPr lang="en-GB" sz="2800" dirty="0"/>
              <a:t> When scanning an article, it is always worthwhile seeing </a:t>
            </a:r>
            <a:r>
              <a:rPr lang="en-GB" sz="2800" b="1" dirty="0"/>
              <a:t>who the author has referred to and following up on these references.</a:t>
            </a:r>
            <a:endParaRPr lang="en-US" sz="3600" b="1" dirty="0"/>
          </a:p>
        </p:txBody>
      </p:sp>
    </p:spTree>
    <p:extLst>
      <p:ext uri="{BB962C8B-B14F-4D97-AF65-F5344CB8AC3E}">
        <p14:creationId xmlns:p14="http://schemas.microsoft.com/office/powerpoint/2010/main" val="265887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D5E7B04-E28B-40D8-8759-072601B210E9}"/>
              </a:ext>
            </a:extLst>
          </p:cNvPr>
          <p:cNvGrpSpPr/>
          <p:nvPr/>
        </p:nvGrpSpPr>
        <p:grpSpPr>
          <a:xfrm>
            <a:off x="0" y="5341937"/>
            <a:ext cx="9144000" cy="1516063"/>
            <a:chOff x="0" y="5341937"/>
            <a:chExt cx="9144000" cy="1516063"/>
          </a:xfrm>
        </p:grpSpPr>
        <p:pic>
          <p:nvPicPr>
            <p:cNvPr id="19460" name="Picture 4" descr="ÐÐ¾ÑÐ¾Ð¶ÐµÐµ Ð¸Ð·Ð¾Ð±ÑÐ°Ð¶ÐµÐ½Ð¸Ðµ">
              <a:extLst>
                <a:ext uri="{FF2B5EF4-FFF2-40B4-BE49-F238E27FC236}">
                  <a16:creationId xmlns:a16="http://schemas.microsoft.com/office/drawing/2014/main" id="{E345F5EC-6646-4415-958B-E7AB268EEAD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5500" b="31981"/>
            <a:stretch/>
          </p:blipFill>
          <p:spPr bwMode="auto">
            <a:xfrm>
              <a:off x="4886325" y="5341937"/>
              <a:ext cx="4257675" cy="1516063"/>
            </a:xfrm>
            <a:prstGeom prst="rect">
              <a:avLst/>
            </a:prstGeom>
            <a:noFill/>
            <a:extLst>
              <a:ext uri="{909E8E84-426E-40DD-AFC4-6F175D3DCCD1}">
                <a14:hiddenFill xmlns:a14="http://schemas.microsoft.com/office/drawing/2010/main">
                  <a:solidFill>
                    <a:srgbClr val="FFFFFF"/>
                  </a:solidFill>
                </a14:hiddenFill>
              </a:ext>
            </a:extLst>
          </p:spPr>
        </p:pic>
        <p:pic>
          <p:nvPicPr>
            <p:cNvPr id="19458" name="Picture 2" descr="https://mir-s3-cdn-cf.behance.net/project_modules/disp/22f8fe33889697.5605ea4c1cb4e.jpg">
              <a:extLst>
                <a:ext uri="{FF2B5EF4-FFF2-40B4-BE49-F238E27FC236}">
                  <a16:creationId xmlns:a16="http://schemas.microsoft.com/office/drawing/2014/main" id="{58565EF9-57CB-4290-94D8-0072C9783D3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9955" b="38177"/>
            <a:stretch/>
          </p:blipFill>
          <p:spPr bwMode="auto">
            <a:xfrm>
              <a:off x="0" y="5480049"/>
              <a:ext cx="6283960" cy="137795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a:extLst>
              <a:ext uri="{FF2B5EF4-FFF2-40B4-BE49-F238E27FC236}">
                <a16:creationId xmlns:a16="http://schemas.microsoft.com/office/drawing/2014/main" id="{44DD41F0-F0F3-461F-8FB9-261E10982560}"/>
              </a:ext>
            </a:extLst>
          </p:cNvPr>
          <p:cNvSpPr>
            <a:spLocks noGrp="1"/>
          </p:cNvSpPr>
          <p:nvPr>
            <p:ph type="title"/>
          </p:nvPr>
        </p:nvSpPr>
        <p:spPr/>
        <p:txBody>
          <a:bodyPr>
            <a:normAutofit/>
          </a:bodyPr>
          <a:lstStyle/>
          <a:p>
            <a:endParaRPr lang="en-US" dirty="0">
              <a:solidFill>
                <a:schemeClr val="accent2"/>
              </a:solidFill>
            </a:endParaRPr>
          </a:p>
        </p:txBody>
      </p:sp>
      <p:sp>
        <p:nvSpPr>
          <p:cNvPr id="4" name="Content Placeholder 3">
            <a:extLst>
              <a:ext uri="{FF2B5EF4-FFF2-40B4-BE49-F238E27FC236}">
                <a16:creationId xmlns:a16="http://schemas.microsoft.com/office/drawing/2014/main" id="{3B41F02F-4702-4AA7-94CD-FB136E344085}"/>
              </a:ext>
            </a:extLst>
          </p:cNvPr>
          <p:cNvSpPr>
            <a:spLocks noGrp="1"/>
          </p:cNvSpPr>
          <p:nvPr>
            <p:ph idx="1"/>
          </p:nvPr>
        </p:nvSpPr>
        <p:spPr/>
        <p:txBody>
          <a:bodyPr>
            <a:normAutofit/>
          </a:bodyPr>
          <a:lstStyle/>
          <a:p>
            <a:pPr marL="0" indent="0" algn="just">
              <a:buNone/>
            </a:pPr>
            <a:r>
              <a:rPr lang="en-GB" sz="2800" b="1" dirty="0"/>
              <a:t>Academic and public libraries allow </a:t>
            </a:r>
            <a:r>
              <a:rPr lang="en-GB" sz="2800" dirty="0"/>
              <a:t>you to search electronically </a:t>
            </a:r>
            <a:r>
              <a:rPr lang="en-GB" sz="2800" b="1" dirty="0"/>
              <a:t>for relevant books and articles</a:t>
            </a:r>
            <a:r>
              <a:rPr lang="en-GB" sz="2800" dirty="0"/>
              <a:t>. Academic libraries will usually have a </a:t>
            </a:r>
            <a:r>
              <a:rPr lang="en-GB" sz="2800" b="1" dirty="0"/>
              <a:t>number of subscriptions to discipline-specific journals and </a:t>
            </a:r>
            <a:r>
              <a:rPr lang="en-GB" sz="2800" b="1" dirty="0" err="1"/>
              <a:t>ebooks</a:t>
            </a:r>
            <a:r>
              <a:rPr lang="en-GB" sz="2800" b="1" dirty="0"/>
              <a:t> </a:t>
            </a:r>
            <a:r>
              <a:rPr lang="en-GB" sz="2800" dirty="0"/>
              <a:t>which can be accessed electronically. In addition to works published by authors writing about the topic, or </a:t>
            </a:r>
            <a:r>
              <a:rPr lang="en-GB" sz="2800" b="1" dirty="0"/>
              <a:t>their own research findings, other types of sources may provide valuable tips</a:t>
            </a:r>
            <a:r>
              <a:rPr lang="en-GB" sz="2800" dirty="0"/>
              <a:t>. Examples of brochures or other forms of </a:t>
            </a:r>
            <a:r>
              <a:rPr lang="en-GB" sz="2800" b="1" dirty="0"/>
              <a:t>printed information could be investigated. </a:t>
            </a:r>
            <a:endParaRPr lang="en-US" sz="3600" b="1" dirty="0"/>
          </a:p>
        </p:txBody>
      </p:sp>
    </p:spTree>
    <p:extLst>
      <p:ext uri="{BB962C8B-B14F-4D97-AF65-F5344CB8AC3E}">
        <p14:creationId xmlns:p14="http://schemas.microsoft.com/office/powerpoint/2010/main" val="3926727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D5E7B04-E28B-40D8-8759-072601B210E9}"/>
              </a:ext>
            </a:extLst>
          </p:cNvPr>
          <p:cNvGrpSpPr/>
          <p:nvPr/>
        </p:nvGrpSpPr>
        <p:grpSpPr>
          <a:xfrm>
            <a:off x="0" y="5341937"/>
            <a:ext cx="9144000" cy="1516063"/>
            <a:chOff x="0" y="5341937"/>
            <a:chExt cx="9144000" cy="1516063"/>
          </a:xfrm>
        </p:grpSpPr>
        <p:pic>
          <p:nvPicPr>
            <p:cNvPr id="19460" name="Picture 4" descr="ÐÐ¾ÑÐ¾Ð¶ÐµÐµ Ð¸Ð·Ð¾Ð±ÑÐ°Ð¶ÐµÐ½Ð¸Ðµ">
              <a:extLst>
                <a:ext uri="{FF2B5EF4-FFF2-40B4-BE49-F238E27FC236}">
                  <a16:creationId xmlns:a16="http://schemas.microsoft.com/office/drawing/2014/main" id="{E345F5EC-6646-4415-958B-E7AB268EEAD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5500" b="31981"/>
            <a:stretch/>
          </p:blipFill>
          <p:spPr bwMode="auto">
            <a:xfrm>
              <a:off x="4886325" y="5341937"/>
              <a:ext cx="4257675" cy="1516063"/>
            </a:xfrm>
            <a:prstGeom prst="rect">
              <a:avLst/>
            </a:prstGeom>
            <a:noFill/>
            <a:extLst>
              <a:ext uri="{909E8E84-426E-40DD-AFC4-6F175D3DCCD1}">
                <a14:hiddenFill xmlns:a14="http://schemas.microsoft.com/office/drawing/2010/main">
                  <a:solidFill>
                    <a:srgbClr val="FFFFFF"/>
                  </a:solidFill>
                </a14:hiddenFill>
              </a:ext>
            </a:extLst>
          </p:spPr>
        </p:pic>
        <p:pic>
          <p:nvPicPr>
            <p:cNvPr id="19458" name="Picture 2" descr="https://mir-s3-cdn-cf.behance.net/project_modules/disp/22f8fe33889697.5605ea4c1cb4e.jpg">
              <a:extLst>
                <a:ext uri="{FF2B5EF4-FFF2-40B4-BE49-F238E27FC236}">
                  <a16:creationId xmlns:a16="http://schemas.microsoft.com/office/drawing/2014/main" id="{58565EF9-57CB-4290-94D8-0072C9783D3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9955" b="38177"/>
            <a:stretch/>
          </p:blipFill>
          <p:spPr bwMode="auto">
            <a:xfrm>
              <a:off x="0" y="5480049"/>
              <a:ext cx="6283960" cy="137795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a:extLst>
              <a:ext uri="{FF2B5EF4-FFF2-40B4-BE49-F238E27FC236}">
                <a16:creationId xmlns:a16="http://schemas.microsoft.com/office/drawing/2014/main" id="{44DD41F0-F0F3-461F-8FB9-261E10982560}"/>
              </a:ext>
            </a:extLst>
          </p:cNvPr>
          <p:cNvSpPr>
            <a:spLocks noGrp="1"/>
          </p:cNvSpPr>
          <p:nvPr>
            <p:ph type="title"/>
          </p:nvPr>
        </p:nvSpPr>
        <p:spPr/>
        <p:txBody>
          <a:bodyPr>
            <a:normAutofit/>
          </a:bodyPr>
          <a:lstStyle/>
          <a:p>
            <a:r>
              <a:rPr lang="en-GB" dirty="0">
                <a:solidFill>
                  <a:schemeClr val="accent2"/>
                </a:solidFill>
              </a:rPr>
              <a:t>Illustration 3.2 Winter sports tourism research project </a:t>
            </a:r>
            <a:r>
              <a:rPr lang="en-US" dirty="0">
                <a:solidFill>
                  <a:schemeClr val="accent2"/>
                </a:solidFill>
              </a:rPr>
              <a:t>– literature search</a:t>
            </a:r>
          </a:p>
        </p:txBody>
      </p:sp>
      <p:sp>
        <p:nvSpPr>
          <p:cNvPr id="4" name="Content Placeholder 3">
            <a:extLst>
              <a:ext uri="{FF2B5EF4-FFF2-40B4-BE49-F238E27FC236}">
                <a16:creationId xmlns:a16="http://schemas.microsoft.com/office/drawing/2014/main" id="{3B41F02F-4702-4AA7-94CD-FB136E344085}"/>
              </a:ext>
            </a:extLst>
          </p:cNvPr>
          <p:cNvSpPr>
            <a:spLocks noGrp="1"/>
          </p:cNvSpPr>
          <p:nvPr>
            <p:ph idx="1"/>
          </p:nvPr>
        </p:nvSpPr>
        <p:spPr/>
        <p:txBody>
          <a:bodyPr>
            <a:normAutofit/>
          </a:bodyPr>
          <a:lstStyle/>
          <a:p>
            <a:pPr marL="0" indent="0">
              <a:buNone/>
            </a:pPr>
            <a:r>
              <a:rPr lang="en-GB" sz="2800" b="1" dirty="0"/>
              <a:t>Sources investigated include articles from journals such as:</a:t>
            </a:r>
          </a:p>
          <a:p>
            <a:r>
              <a:rPr lang="en-GB" sz="2800" dirty="0"/>
              <a:t>Annals of Tourism Research</a:t>
            </a:r>
          </a:p>
          <a:p>
            <a:r>
              <a:rPr lang="en-GB" sz="2800" dirty="0"/>
              <a:t>European Sport Management Quarterly</a:t>
            </a:r>
          </a:p>
          <a:p>
            <a:r>
              <a:rPr lang="en-GB" sz="2800" dirty="0"/>
              <a:t>Journal of Sustainable Tourism</a:t>
            </a:r>
          </a:p>
          <a:p>
            <a:r>
              <a:rPr lang="en-GB" sz="2800" dirty="0"/>
              <a:t>International Journal of Tourism Research</a:t>
            </a:r>
          </a:p>
          <a:p>
            <a:r>
              <a:rPr lang="en-GB" sz="2800" dirty="0"/>
              <a:t>Journal of Hospitality and Tourism Research</a:t>
            </a:r>
          </a:p>
          <a:p>
            <a:r>
              <a:rPr lang="en-GB" sz="2800" dirty="0"/>
              <a:t>Journal of Leisure Research</a:t>
            </a:r>
          </a:p>
          <a:p>
            <a:pPr marL="0" indent="0" algn="just">
              <a:buNone/>
            </a:pPr>
            <a:endParaRPr lang="en-US" sz="3600" dirty="0"/>
          </a:p>
        </p:txBody>
      </p:sp>
    </p:spTree>
    <p:extLst>
      <p:ext uri="{BB962C8B-B14F-4D97-AF65-F5344CB8AC3E}">
        <p14:creationId xmlns:p14="http://schemas.microsoft.com/office/powerpoint/2010/main" val="20265726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D5E7B04-E28B-40D8-8759-072601B210E9}"/>
              </a:ext>
            </a:extLst>
          </p:cNvPr>
          <p:cNvGrpSpPr/>
          <p:nvPr/>
        </p:nvGrpSpPr>
        <p:grpSpPr>
          <a:xfrm>
            <a:off x="0" y="5341937"/>
            <a:ext cx="9144000" cy="1516063"/>
            <a:chOff x="0" y="5341937"/>
            <a:chExt cx="9144000" cy="1516063"/>
          </a:xfrm>
        </p:grpSpPr>
        <p:pic>
          <p:nvPicPr>
            <p:cNvPr id="19460" name="Picture 4" descr="ÐÐ¾ÑÐ¾Ð¶ÐµÐµ Ð¸Ð·Ð¾Ð±ÑÐ°Ð¶ÐµÐ½Ð¸Ðµ">
              <a:extLst>
                <a:ext uri="{FF2B5EF4-FFF2-40B4-BE49-F238E27FC236}">
                  <a16:creationId xmlns:a16="http://schemas.microsoft.com/office/drawing/2014/main" id="{E345F5EC-6646-4415-958B-E7AB268EEAD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5500" b="31981"/>
            <a:stretch/>
          </p:blipFill>
          <p:spPr bwMode="auto">
            <a:xfrm>
              <a:off x="4886325" y="5341937"/>
              <a:ext cx="4257675" cy="1516063"/>
            </a:xfrm>
            <a:prstGeom prst="rect">
              <a:avLst/>
            </a:prstGeom>
            <a:noFill/>
            <a:extLst>
              <a:ext uri="{909E8E84-426E-40DD-AFC4-6F175D3DCCD1}">
                <a14:hiddenFill xmlns:a14="http://schemas.microsoft.com/office/drawing/2010/main">
                  <a:solidFill>
                    <a:srgbClr val="FFFFFF"/>
                  </a:solidFill>
                </a14:hiddenFill>
              </a:ext>
            </a:extLst>
          </p:spPr>
        </p:pic>
        <p:pic>
          <p:nvPicPr>
            <p:cNvPr id="19458" name="Picture 2" descr="https://mir-s3-cdn-cf.behance.net/project_modules/disp/22f8fe33889697.5605ea4c1cb4e.jpg">
              <a:extLst>
                <a:ext uri="{FF2B5EF4-FFF2-40B4-BE49-F238E27FC236}">
                  <a16:creationId xmlns:a16="http://schemas.microsoft.com/office/drawing/2014/main" id="{58565EF9-57CB-4290-94D8-0072C9783D3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9955" b="38177"/>
            <a:stretch/>
          </p:blipFill>
          <p:spPr bwMode="auto">
            <a:xfrm>
              <a:off x="0" y="5480049"/>
              <a:ext cx="6283960" cy="137795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a:extLst>
              <a:ext uri="{FF2B5EF4-FFF2-40B4-BE49-F238E27FC236}">
                <a16:creationId xmlns:a16="http://schemas.microsoft.com/office/drawing/2014/main" id="{44DD41F0-F0F3-461F-8FB9-261E10982560}"/>
              </a:ext>
            </a:extLst>
          </p:cNvPr>
          <p:cNvSpPr>
            <a:spLocks noGrp="1"/>
          </p:cNvSpPr>
          <p:nvPr>
            <p:ph type="title"/>
          </p:nvPr>
        </p:nvSpPr>
        <p:spPr/>
        <p:txBody>
          <a:bodyPr>
            <a:normAutofit/>
          </a:bodyPr>
          <a:lstStyle/>
          <a:p>
            <a:r>
              <a:rPr lang="en-GB" dirty="0">
                <a:solidFill>
                  <a:schemeClr val="accent2"/>
                </a:solidFill>
              </a:rPr>
              <a:t>Sources investigated include articles from journals such as:</a:t>
            </a:r>
            <a:endParaRPr lang="en-US" dirty="0">
              <a:solidFill>
                <a:schemeClr val="accent2"/>
              </a:solidFill>
            </a:endParaRPr>
          </a:p>
        </p:txBody>
      </p:sp>
      <p:sp>
        <p:nvSpPr>
          <p:cNvPr id="4" name="Content Placeholder 3">
            <a:extLst>
              <a:ext uri="{FF2B5EF4-FFF2-40B4-BE49-F238E27FC236}">
                <a16:creationId xmlns:a16="http://schemas.microsoft.com/office/drawing/2014/main" id="{3B41F02F-4702-4AA7-94CD-FB136E344085}"/>
              </a:ext>
            </a:extLst>
          </p:cNvPr>
          <p:cNvSpPr>
            <a:spLocks noGrp="1"/>
          </p:cNvSpPr>
          <p:nvPr>
            <p:ph idx="1"/>
          </p:nvPr>
        </p:nvSpPr>
        <p:spPr/>
        <p:txBody>
          <a:bodyPr>
            <a:normAutofit/>
          </a:bodyPr>
          <a:lstStyle/>
          <a:p>
            <a:pPr algn="just"/>
            <a:r>
              <a:rPr lang="en-GB" sz="2800" dirty="0"/>
              <a:t>Journal of Sport Management</a:t>
            </a:r>
          </a:p>
          <a:p>
            <a:pPr algn="just"/>
            <a:r>
              <a:rPr lang="en-GB" sz="2800" dirty="0"/>
              <a:t>Journal of Sport Tourism</a:t>
            </a:r>
          </a:p>
          <a:p>
            <a:pPr algn="just"/>
            <a:r>
              <a:rPr lang="en-GB" sz="2800" dirty="0"/>
              <a:t>Journal of Travel and Tourism Marketing</a:t>
            </a:r>
          </a:p>
          <a:p>
            <a:pPr algn="just"/>
            <a:r>
              <a:rPr lang="en-GB" sz="2800" dirty="0"/>
              <a:t>Journal of Travel Research</a:t>
            </a:r>
          </a:p>
          <a:p>
            <a:pPr algn="just"/>
            <a:r>
              <a:rPr lang="en-GB" sz="2800" dirty="0"/>
              <a:t>Journal of Vacation Marketing</a:t>
            </a:r>
          </a:p>
          <a:p>
            <a:pPr algn="just"/>
            <a:r>
              <a:rPr lang="en-GB" sz="2800" dirty="0"/>
              <a:t>Scandinavian Journal of Hospitality and Tourism Research</a:t>
            </a:r>
          </a:p>
          <a:p>
            <a:pPr algn="just"/>
            <a:r>
              <a:rPr lang="en-GB" sz="2800" dirty="0"/>
              <a:t>Tourism Management.</a:t>
            </a:r>
          </a:p>
          <a:p>
            <a:pPr marL="0" indent="0" algn="just">
              <a:buNone/>
            </a:pPr>
            <a:endParaRPr lang="en-US" sz="2800" dirty="0"/>
          </a:p>
        </p:txBody>
      </p:sp>
    </p:spTree>
    <p:extLst>
      <p:ext uri="{BB962C8B-B14F-4D97-AF65-F5344CB8AC3E}">
        <p14:creationId xmlns:p14="http://schemas.microsoft.com/office/powerpoint/2010/main" val="21034321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D5E7B04-E28B-40D8-8759-072601B210E9}"/>
              </a:ext>
            </a:extLst>
          </p:cNvPr>
          <p:cNvGrpSpPr/>
          <p:nvPr/>
        </p:nvGrpSpPr>
        <p:grpSpPr>
          <a:xfrm>
            <a:off x="0" y="5341937"/>
            <a:ext cx="9144000" cy="1516063"/>
            <a:chOff x="0" y="5341937"/>
            <a:chExt cx="9144000" cy="1516063"/>
          </a:xfrm>
        </p:grpSpPr>
        <p:pic>
          <p:nvPicPr>
            <p:cNvPr id="19460" name="Picture 4" descr="ÐÐ¾ÑÐ¾Ð¶ÐµÐµ Ð¸Ð·Ð¾Ð±ÑÐ°Ð¶ÐµÐ½Ð¸Ðµ">
              <a:extLst>
                <a:ext uri="{FF2B5EF4-FFF2-40B4-BE49-F238E27FC236}">
                  <a16:creationId xmlns:a16="http://schemas.microsoft.com/office/drawing/2014/main" id="{E345F5EC-6646-4415-958B-E7AB268EEAD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5500" b="31981"/>
            <a:stretch/>
          </p:blipFill>
          <p:spPr bwMode="auto">
            <a:xfrm>
              <a:off x="4886325" y="5341937"/>
              <a:ext cx="4257675" cy="1516063"/>
            </a:xfrm>
            <a:prstGeom prst="rect">
              <a:avLst/>
            </a:prstGeom>
            <a:noFill/>
            <a:extLst>
              <a:ext uri="{909E8E84-426E-40DD-AFC4-6F175D3DCCD1}">
                <a14:hiddenFill xmlns:a14="http://schemas.microsoft.com/office/drawing/2010/main">
                  <a:solidFill>
                    <a:srgbClr val="FFFFFF"/>
                  </a:solidFill>
                </a14:hiddenFill>
              </a:ext>
            </a:extLst>
          </p:spPr>
        </p:pic>
        <p:pic>
          <p:nvPicPr>
            <p:cNvPr id="19458" name="Picture 2" descr="https://mir-s3-cdn-cf.behance.net/project_modules/disp/22f8fe33889697.5605ea4c1cb4e.jpg">
              <a:extLst>
                <a:ext uri="{FF2B5EF4-FFF2-40B4-BE49-F238E27FC236}">
                  <a16:creationId xmlns:a16="http://schemas.microsoft.com/office/drawing/2014/main" id="{58565EF9-57CB-4290-94D8-0072C9783D3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9955" b="38177"/>
            <a:stretch/>
          </p:blipFill>
          <p:spPr bwMode="auto">
            <a:xfrm>
              <a:off x="0" y="5480049"/>
              <a:ext cx="6283960" cy="137795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a:extLst>
              <a:ext uri="{FF2B5EF4-FFF2-40B4-BE49-F238E27FC236}">
                <a16:creationId xmlns:a16="http://schemas.microsoft.com/office/drawing/2014/main" id="{44DD41F0-F0F3-461F-8FB9-261E10982560}"/>
              </a:ext>
            </a:extLst>
          </p:cNvPr>
          <p:cNvSpPr>
            <a:spLocks noGrp="1"/>
          </p:cNvSpPr>
          <p:nvPr>
            <p:ph type="title"/>
          </p:nvPr>
        </p:nvSpPr>
        <p:spPr/>
        <p:txBody>
          <a:bodyPr>
            <a:normAutofit/>
          </a:bodyPr>
          <a:lstStyle/>
          <a:p>
            <a:r>
              <a:rPr lang="en-GB" b="1" dirty="0">
                <a:solidFill>
                  <a:schemeClr val="accent2"/>
                </a:solidFill>
              </a:rPr>
              <a:t>(b) Secondary sources of data</a:t>
            </a:r>
            <a:endParaRPr lang="en-US" dirty="0">
              <a:solidFill>
                <a:schemeClr val="accent2"/>
              </a:solidFill>
            </a:endParaRPr>
          </a:p>
        </p:txBody>
      </p:sp>
      <p:sp>
        <p:nvSpPr>
          <p:cNvPr id="4" name="Content Placeholder 3">
            <a:extLst>
              <a:ext uri="{FF2B5EF4-FFF2-40B4-BE49-F238E27FC236}">
                <a16:creationId xmlns:a16="http://schemas.microsoft.com/office/drawing/2014/main" id="{3B41F02F-4702-4AA7-94CD-FB136E344085}"/>
              </a:ext>
            </a:extLst>
          </p:cNvPr>
          <p:cNvSpPr>
            <a:spLocks noGrp="1"/>
          </p:cNvSpPr>
          <p:nvPr>
            <p:ph idx="1"/>
          </p:nvPr>
        </p:nvSpPr>
        <p:spPr/>
        <p:txBody>
          <a:bodyPr>
            <a:normAutofit fontScale="92500" lnSpcReduction="10000"/>
          </a:bodyPr>
          <a:lstStyle/>
          <a:p>
            <a:pPr marL="0" indent="0" algn="just">
              <a:buNone/>
            </a:pPr>
            <a:r>
              <a:rPr lang="en-GB" sz="2800" b="1" dirty="0"/>
              <a:t>The difference between items in a literature review and sources of secondary data relate to how the information will be used. </a:t>
            </a:r>
            <a:r>
              <a:rPr lang="en-GB" sz="2800" dirty="0"/>
              <a:t>As previously explained, </a:t>
            </a:r>
            <a:r>
              <a:rPr lang="en-GB" sz="2800" b="1" dirty="0"/>
              <a:t>the purpose of the literature review is to gain knowledge of the subject, pick up tips and perhaps use references in a report to help justify or compare.</a:t>
            </a:r>
            <a:r>
              <a:rPr lang="en-GB" sz="2800" dirty="0"/>
              <a:t> Secondary sources of data form part of the actual data collection. The ‘secondary’ element indicates </a:t>
            </a:r>
            <a:r>
              <a:rPr lang="en-GB" sz="2800" b="1" dirty="0"/>
              <a:t>that the data have already been collected for another purpose</a:t>
            </a:r>
            <a:r>
              <a:rPr lang="en-GB" sz="2800" dirty="0"/>
              <a:t>. Sources of secondary data can be categorised in a number of ways; one example follows.</a:t>
            </a:r>
            <a:endParaRPr lang="en-US" sz="3600" dirty="0"/>
          </a:p>
        </p:txBody>
      </p:sp>
    </p:spTree>
    <p:extLst>
      <p:ext uri="{BB962C8B-B14F-4D97-AF65-F5344CB8AC3E}">
        <p14:creationId xmlns:p14="http://schemas.microsoft.com/office/powerpoint/2010/main" val="36566086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D5E7B04-E28B-40D8-8759-072601B210E9}"/>
              </a:ext>
            </a:extLst>
          </p:cNvPr>
          <p:cNvGrpSpPr/>
          <p:nvPr/>
        </p:nvGrpSpPr>
        <p:grpSpPr>
          <a:xfrm>
            <a:off x="0" y="5341937"/>
            <a:ext cx="9144000" cy="1516063"/>
            <a:chOff x="0" y="5341937"/>
            <a:chExt cx="9144000" cy="1516063"/>
          </a:xfrm>
        </p:grpSpPr>
        <p:pic>
          <p:nvPicPr>
            <p:cNvPr id="19460" name="Picture 4" descr="ÐÐ¾ÑÐ¾Ð¶ÐµÐµ Ð¸Ð·Ð¾Ð±ÑÐ°Ð¶ÐµÐ½Ð¸Ðµ">
              <a:extLst>
                <a:ext uri="{FF2B5EF4-FFF2-40B4-BE49-F238E27FC236}">
                  <a16:creationId xmlns:a16="http://schemas.microsoft.com/office/drawing/2014/main" id="{E345F5EC-6646-4415-958B-E7AB268EEAD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5500" b="31981"/>
            <a:stretch/>
          </p:blipFill>
          <p:spPr bwMode="auto">
            <a:xfrm>
              <a:off x="4886325" y="5341937"/>
              <a:ext cx="4257675" cy="1516063"/>
            </a:xfrm>
            <a:prstGeom prst="rect">
              <a:avLst/>
            </a:prstGeom>
            <a:noFill/>
            <a:extLst>
              <a:ext uri="{909E8E84-426E-40DD-AFC4-6F175D3DCCD1}">
                <a14:hiddenFill xmlns:a14="http://schemas.microsoft.com/office/drawing/2010/main">
                  <a:solidFill>
                    <a:srgbClr val="FFFFFF"/>
                  </a:solidFill>
                </a14:hiddenFill>
              </a:ext>
            </a:extLst>
          </p:spPr>
        </p:pic>
        <p:pic>
          <p:nvPicPr>
            <p:cNvPr id="19458" name="Picture 2" descr="https://mir-s3-cdn-cf.behance.net/project_modules/disp/22f8fe33889697.5605ea4c1cb4e.jpg">
              <a:extLst>
                <a:ext uri="{FF2B5EF4-FFF2-40B4-BE49-F238E27FC236}">
                  <a16:creationId xmlns:a16="http://schemas.microsoft.com/office/drawing/2014/main" id="{58565EF9-57CB-4290-94D8-0072C9783D3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9955" b="38177"/>
            <a:stretch/>
          </p:blipFill>
          <p:spPr bwMode="auto">
            <a:xfrm>
              <a:off x="0" y="5480049"/>
              <a:ext cx="6283960" cy="137795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a:extLst>
              <a:ext uri="{FF2B5EF4-FFF2-40B4-BE49-F238E27FC236}">
                <a16:creationId xmlns:a16="http://schemas.microsoft.com/office/drawing/2014/main" id="{44DD41F0-F0F3-461F-8FB9-261E10982560}"/>
              </a:ext>
            </a:extLst>
          </p:cNvPr>
          <p:cNvSpPr>
            <a:spLocks noGrp="1"/>
          </p:cNvSpPr>
          <p:nvPr>
            <p:ph type="title"/>
          </p:nvPr>
        </p:nvSpPr>
        <p:spPr/>
        <p:txBody>
          <a:bodyPr>
            <a:normAutofit/>
          </a:bodyPr>
          <a:lstStyle/>
          <a:p>
            <a:r>
              <a:rPr lang="en-GB" b="1" dirty="0">
                <a:solidFill>
                  <a:schemeClr val="accent2"/>
                </a:solidFill>
              </a:rPr>
              <a:t>(b) Secondary sources of data</a:t>
            </a:r>
            <a:endParaRPr lang="en-US" dirty="0">
              <a:solidFill>
                <a:schemeClr val="accent2"/>
              </a:solidFill>
            </a:endParaRPr>
          </a:p>
        </p:txBody>
      </p:sp>
      <p:sp>
        <p:nvSpPr>
          <p:cNvPr id="4" name="Content Placeholder 3">
            <a:extLst>
              <a:ext uri="{FF2B5EF4-FFF2-40B4-BE49-F238E27FC236}">
                <a16:creationId xmlns:a16="http://schemas.microsoft.com/office/drawing/2014/main" id="{3B41F02F-4702-4AA7-94CD-FB136E344085}"/>
              </a:ext>
            </a:extLst>
          </p:cNvPr>
          <p:cNvSpPr>
            <a:spLocks noGrp="1"/>
          </p:cNvSpPr>
          <p:nvPr>
            <p:ph idx="1"/>
          </p:nvPr>
        </p:nvSpPr>
        <p:spPr/>
        <p:txBody>
          <a:bodyPr>
            <a:normAutofit/>
          </a:bodyPr>
          <a:lstStyle/>
          <a:p>
            <a:pPr algn="just"/>
            <a:r>
              <a:rPr lang="en-US" sz="2800" dirty="0"/>
              <a:t>Internal secondary sources</a:t>
            </a:r>
          </a:p>
          <a:p>
            <a:pPr algn="just"/>
            <a:r>
              <a:rPr lang="en-US" sz="2800" dirty="0"/>
              <a:t>External secondary sources</a:t>
            </a:r>
          </a:p>
        </p:txBody>
      </p:sp>
    </p:spTree>
    <p:extLst>
      <p:ext uri="{BB962C8B-B14F-4D97-AF65-F5344CB8AC3E}">
        <p14:creationId xmlns:p14="http://schemas.microsoft.com/office/powerpoint/2010/main" val="42773591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D5E7B04-E28B-40D8-8759-072601B210E9}"/>
              </a:ext>
            </a:extLst>
          </p:cNvPr>
          <p:cNvGrpSpPr/>
          <p:nvPr/>
        </p:nvGrpSpPr>
        <p:grpSpPr>
          <a:xfrm>
            <a:off x="0" y="5341937"/>
            <a:ext cx="9144000" cy="1516063"/>
            <a:chOff x="0" y="5341937"/>
            <a:chExt cx="9144000" cy="1516063"/>
          </a:xfrm>
        </p:grpSpPr>
        <p:pic>
          <p:nvPicPr>
            <p:cNvPr id="19460" name="Picture 4" descr="ÐÐ¾ÑÐ¾Ð¶ÐµÐµ Ð¸Ð·Ð¾Ð±ÑÐ°Ð¶ÐµÐ½Ð¸Ðµ">
              <a:extLst>
                <a:ext uri="{FF2B5EF4-FFF2-40B4-BE49-F238E27FC236}">
                  <a16:creationId xmlns:a16="http://schemas.microsoft.com/office/drawing/2014/main" id="{E345F5EC-6646-4415-958B-E7AB268EEAD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5500" b="31981"/>
            <a:stretch/>
          </p:blipFill>
          <p:spPr bwMode="auto">
            <a:xfrm>
              <a:off x="4886325" y="5341937"/>
              <a:ext cx="4257675" cy="1516063"/>
            </a:xfrm>
            <a:prstGeom prst="rect">
              <a:avLst/>
            </a:prstGeom>
            <a:noFill/>
            <a:extLst>
              <a:ext uri="{909E8E84-426E-40DD-AFC4-6F175D3DCCD1}">
                <a14:hiddenFill xmlns:a14="http://schemas.microsoft.com/office/drawing/2010/main">
                  <a:solidFill>
                    <a:srgbClr val="FFFFFF"/>
                  </a:solidFill>
                </a14:hiddenFill>
              </a:ext>
            </a:extLst>
          </p:spPr>
        </p:pic>
        <p:pic>
          <p:nvPicPr>
            <p:cNvPr id="19458" name="Picture 2" descr="https://mir-s3-cdn-cf.behance.net/project_modules/disp/22f8fe33889697.5605ea4c1cb4e.jpg">
              <a:extLst>
                <a:ext uri="{FF2B5EF4-FFF2-40B4-BE49-F238E27FC236}">
                  <a16:creationId xmlns:a16="http://schemas.microsoft.com/office/drawing/2014/main" id="{58565EF9-57CB-4290-94D8-0072C9783D3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9955" b="38177"/>
            <a:stretch/>
          </p:blipFill>
          <p:spPr bwMode="auto">
            <a:xfrm>
              <a:off x="0" y="5480049"/>
              <a:ext cx="6283960" cy="137795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a:extLst>
              <a:ext uri="{FF2B5EF4-FFF2-40B4-BE49-F238E27FC236}">
                <a16:creationId xmlns:a16="http://schemas.microsoft.com/office/drawing/2014/main" id="{44DD41F0-F0F3-461F-8FB9-261E10982560}"/>
              </a:ext>
            </a:extLst>
          </p:cNvPr>
          <p:cNvSpPr>
            <a:spLocks noGrp="1"/>
          </p:cNvSpPr>
          <p:nvPr>
            <p:ph type="title"/>
          </p:nvPr>
        </p:nvSpPr>
        <p:spPr/>
        <p:txBody>
          <a:bodyPr>
            <a:normAutofit/>
          </a:bodyPr>
          <a:lstStyle/>
          <a:p>
            <a:r>
              <a:rPr lang="en-US" dirty="0">
                <a:solidFill>
                  <a:schemeClr val="accent2"/>
                </a:solidFill>
              </a:rPr>
              <a:t>Internal secondary sources</a:t>
            </a:r>
          </a:p>
        </p:txBody>
      </p:sp>
      <p:sp>
        <p:nvSpPr>
          <p:cNvPr id="4" name="Content Placeholder 3">
            <a:extLst>
              <a:ext uri="{FF2B5EF4-FFF2-40B4-BE49-F238E27FC236}">
                <a16:creationId xmlns:a16="http://schemas.microsoft.com/office/drawing/2014/main" id="{3B41F02F-4702-4AA7-94CD-FB136E344085}"/>
              </a:ext>
            </a:extLst>
          </p:cNvPr>
          <p:cNvSpPr>
            <a:spLocks noGrp="1"/>
          </p:cNvSpPr>
          <p:nvPr>
            <p:ph idx="1"/>
          </p:nvPr>
        </p:nvSpPr>
        <p:spPr/>
        <p:txBody>
          <a:bodyPr>
            <a:normAutofit/>
          </a:bodyPr>
          <a:lstStyle/>
          <a:p>
            <a:pPr marL="0" indent="0">
              <a:buNone/>
            </a:pPr>
            <a:r>
              <a:rPr lang="en-GB" sz="2800" dirty="0"/>
              <a:t>These are sources of data available from within an organisation. They include:</a:t>
            </a:r>
          </a:p>
          <a:p>
            <a:r>
              <a:rPr lang="en-GB" sz="2800" dirty="0"/>
              <a:t>minutes of meetings</a:t>
            </a:r>
          </a:p>
          <a:p>
            <a:r>
              <a:rPr lang="en-GB" sz="2800" dirty="0"/>
              <a:t>reports from sales representatives and the like</a:t>
            </a:r>
          </a:p>
          <a:p>
            <a:r>
              <a:rPr lang="en-GB" sz="2800" dirty="0"/>
              <a:t>financial records</a:t>
            </a:r>
          </a:p>
          <a:p>
            <a:r>
              <a:rPr lang="en-GB" sz="2800" dirty="0"/>
              <a:t>internal reports.</a:t>
            </a:r>
          </a:p>
          <a:p>
            <a:pPr algn="just"/>
            <a:endParaRPr lang="en-US" sz="3600" dirty="0"/>
          </a:p>
        </p:txBody>
      </p:sp>
    </p:spTree>
    <p:extLst>
      <p:ext uri="{BB962C8B-B14F-4D97-AF65-F5344CB8AC3E}">
        <p14:creationId xmlns:p14="http://schemas.microsoft.com/office/powerpoint/2010/main" val="32950609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D5E7B04-E28B-40D8-8759-072601B210E9}"/>
              </a:ext>
            </a:extLst>
          </p:cNvPr>
          <p:cNvGrpSpPr/>
          <p:nvPr/>
        </p:nvGrpSpPr>
        <p:grpSpPr>
          <a:xfrm>
            <a:off x="0" y="5341937"/>
            <a:ext cx="9144000" cy="1516063"/>
            <a:chOff x="0" y="5341937"/>
            <a:chExt cx="9144000" cy="1516063"/>
          </a:xfrm>
        </p:grpSpPr>
        <p:pic>
          <p:nvPicPr>
            <p:cNvPr id="19460" name="Picture 4" descr="ÐÐ¾ÑÐ¾Ð¶ÐµÐµ Ð¸Ð·Ð¾Ð±ÑÐ°Ð¶ÐµÐ½Ð¸Ðµ">
              <a:extLst>
                <a:ext uri="{FF2B5EF4-FFF2-40B4-BE49-F238E27FC236}">
                  <a16:creationId xmlns:a16="http://schemas.microsoft.com/office/drawing/2014/main" id="{E345F5EC-6646-4415-958B-E7AB268EEAD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5500" b="31981"/>
            <a:stretch/>
          </p:blipFill>
          <p:spPr bwMode="auto">
            <a:xfrm>
              <a:off x="4886325" y="5341937"/>
              <a:ext cx="4257675" cy="1516063"/>
            </a:xfrm>
            <a:prstGeom prst="rect">
              <a:avLst/>
            </a:prstGeom>
            <a:noFill/>
            <a:extLst>
              <a:ext uri="{909E8E84-426E-40DD-AFC4-6F175D3DCCD1}">
                <a14:hiddenFill xmlns:a14="http://schemas.microsoft.com/office/drawing/2010/main">
                  <a:solidFill>
                    <a:srgbClr val="FFFFFF"/>
                  </a:solidFill>
                </a14:hiddenFill>
              </a:ext>
            </a:extLst>
          </p:spPr>
        </p:pic>
        <p:pic>
          <p:nvPicPr>
            <p:cNvPr id="19458" name="Picture 2" descr="https://mir-s3-cdn-cf.behance.net/project_modules/disp/22f8fe33889697.5605ea4c1cb4e.jpg">
              <a:extLst>
                <a:ext uri="{FF2B5EF4-FFF2-40B4-BE49-F238E27FC236}">
                  <a16:creationId xmlns:a16="http://schemas.microsoft.com/office/drawing/2014/main" id="{58565EF9-57CB-4290-94D8-0072C9783D3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9955" b="38177"/>
            <a:stretch/>
          </p:blipFill>
          <p:spPr bwMode="auto">
            <a:xfrm>
              <a:off x="0" y="5480049"/>
              <a:ext cx="6283960" cy="137795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a:extLst>
              <a:ext uri="{FF2B5EF4-FFF2-40B4-BE49-F238E27FC236}">
                <a16:creationId xmlns:a16="http://schemas.microsoft.com/office/drawing/2014/main" id="{44DD41F0-F0F3-461F-8FB9-261E10982560}"/>
              </a:ext>
            </a:extLst>
          </p:cNvPr>
          <p:cNvSpPr>
            <a:spLocks noGrp="1"/>
          </p:cNvSpPr>
          <p:nvPr>
            <p:ph type="title"/>
          </p:nvPr>
        </p:nvSpPr>
        <p:spPr/>
        <p:txBody>
          <a:bodyPr>
            <a:normAutofit/>
          </a:bodyPr>
          <a:lstStyle/>
          <a:p>
            <a:r>
              <a:rPr lang="en-US" dirty="0">
                <a:solidFill>
                  <a:schemeClr val="accent2"/>
                </a:solidFill>
              </a:rPr>
              <a:t>Positivism (significant part)</a:t>
            </a:r>
          </a:p>
        </p:txBody>
      </p:sp>
      <p:sp>
        <p:nvSpPr>
          <p:cNvPr id="3" name="Content Placeholder 2">
            <a:extLst>
              <a:ext uri="{FF2B5EF4-FFF2-40B4-BE49-F238E27FC236}">
                <a16:creationId xmlns:a16="http://schemas.microsoft.com/office/drawing/2014/main" id="{49816BF4-AF4F-4F8F-A3EC-693D2F09F752}"/>
              </a:ext>
            </a:extLst>
          </p:cNvPr>
          <p:cNvSpPr>
            <a:spLocks noGrp="1"/>
          </p:cNvSpPr>
          <p:nvPr>
            <p:ph idx="1"/>
          </p:nvPr>
        </p:nvSpPr>
        <p:spPr/>
        <p:txBody>
          <a:bodyPr>
            <a:normAutofit/>
          </a:bodyPr>
          <a:lstStyle/>
          <a:p>
            <a:pPr marL="0" indent="0" algn="just">
              <a:buNone/>
            </a:pPr>
            <a:r>
              <a:rPr lang="en-GB" sz="2800" dirty="0"/>
              <a:t>As a positivist, you are likely </a:t>
            </a:r>
            <a:r>
              <a:rPr lang="en-GB" sz="2800" b="1" dirty="0"/>
              <a:t>to have a realist ontology and an objective epistemology</a:t>
            </a:r>
            <a:r>
              <a:rPr lang="en-GB" sz="2800" dirty="0"/>
              <a:t>, meaning that you view the social world as a matter of fact and you remain impartial regarding the way you generate knowledge – after all, it is what it is!</a:t>
            </a:r>
            <a:endParaRPr lang="en-US" sz="3600" dirty="0"/>
          </a:p>
        </p:txBody>
      </p:sp>
    </p:spTree>
    <p:extLst>
      <p:ext uri="{BB962C8B-B14F-4D97-AF65-F5344CB8AC3E}">
        <p14:creationId xmlns:p14="http://schemas.microsoft.com/office/powerpoint/2010/main" val="10952812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D5E7B04-E28B-40D8-8759-072601B210E9}"/>
              </a:ext>
            </a:extLst>
          </p:cNvPr>
          <p:cNvGrpSpPr/>
          <p:nvPr/>
        </p:nvGrpSpPr>
        <p:grpSpPr>
          <a:xfrm>
            <a:off x="0" y="5341937"/>
            <a:ext cx="9144000" cy="1516063"/>
            <a:chOff x="0" y="5341937"/>
            <a:chExt cx="9144000" cy="1516063"/>
          </a:xfrm>
        </p:grpSpPr>
        <p:pic>
          <p:nvPicPr>
            <p:cNvPr id="19460" name="Picture 4" descr="ÐÐ¾ÑÐ¾Ð¶ÐµÐµ Ð¸Ð·Ð¾Ð±ÑÐ°Ð¶ÐµÐ½Ð¸Ðµ">
              <a:extLst>
                <a:ext uri="{FF2B5EF4-FFF2-40B4-BE49-F238E27FC236}">
                  <a16:creationId xmlns:a16="http://schemas.microsoft.com/office/drawing/2014/main" id="{E345F5EC-6646-4415-958B-E7AB268EEAD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5500" b="31981"/>
            <a:stretch/>
          </p:blipFill>
          <p:spPr bwMode="auto">
            <a:xfrm>
              <a:off x="4886325" y="5341937"/>
              <a:ext cx="4257675" cy="1516063"/>
            </a:xfrm>
            <a:prstGeom prst="rect">
              <a:avLst/>
            </a:prstGeom>
            <a:noFill/>
            <a:extLst>
              <a:ext uri="{909E8E84-426E-40DD-AFC4-6F175D3DCCD1}">
                <a14:hiddenFill xmlns:a14="http://schemas.microsoft.com/office/drawing/2010/main">
                  <a:solidFill>
                    <a:srgbClr val="FFFFFF"/>
                  </a:solidFill>
                </a14:hiddenFill>
              </a:ext>
            </a:extLst>
          </p:spPr>
        </p:pic>
        <p:pic>
          <p:nvPicPr>
            <p:cNvPr id="19458" name="Picture 2" descr="https://mir-s3-cdn-cf.behance.net/project_modules/disp/22f8fe33889697.5605ea4c1cb4e.jpg">
              <a:extLst>
                <a:ext uri="{FF2B5EF4-FFF2-40B4-BE49-F238E27FC236}">
                  <a16:creationId xmlns:a16="http://schemas.microsoft.com/office/drawing/2014/main" id="{58565EF9-57CB-4290-94D8-0072C9783D3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9955" b="38177"/>
            <a:stretch/>
          </p:blipFill>
          <p:spPr bwMode="auto">
            <a:xfrm>
              <a:off x="0" y="5480049"/>
              <a:ext cx="6283960" cy="137795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a:extLst>
              <a:ext uri="{FF2B5EF4-FFF2-40B4-BE49-F238E27FC236}">
                <a16:creationId xmlns:a16="http://schemas.microsoft.com/office/drawing/2014/main" id="{44DD41F0-F0F3-461F-8FB9-261E10982560}"/>
              </a:ext>
            </a:extLst>
          </p:cNvPr>
          <p:cNvSpPr>
            <a:spLocks noGrp="1"/>
          </p:cNvSpPr>
          <p:nvPr>
            <p:ph type="title"/>
          </p:nvPr>
        </p:nvSpPr>
        <p:spPr/>
        <p:txBody>
          <a:bodyPr>
            <a:normAutofit/>
          </a:bodyPr>
          <a:lstStyle/>
          <a:p>
            <a:r>
              <a:rPr lang="en-US" dirty="0">
                <a:solidFill>
                  <a:schemeClr val="accent2"/>
                </a:solidFill>
              </a:rPr>
              <a:t>External secondary sources</a:t>
            </a:r>
          </a:p>
        </p:txBody>
      </p:sp>
      <p:sp>
        <p:nvSpPr>
          <p:cNvPr id="4" name="Content Placeholder 3">
            <a:extLst>
              <a:ext uri="{FF2B5EF4-FFF2-40B4-BE49-F238E27FC236}">
                <a16:creationId xmlns:a16="http://schemas.microsoft.com/office/drawing/2014/main" id="{3B41F02F-4702-4AA7-94CD-FB136E344085}"/>
              </a:ext>
            </a:extLst>
          </p:cNvPr>
          <p:cNvSpPr>
            <a:spLocks noGrp="1"/>
          </p:cNvSpPr>
          <p:nvPr>
            <p:ph idx="1"/>
          </p:nvPr>
        </p:nvSpPr>
        <p:spPr/>
        <p:txBody>
          <a:bodyPr>
            <a:normAutofit/>
          </a:bodyPr>
          <a:lstStyle/>
          <a:p>
            <a:pPr marL="0" indent="0" algn="just">
              <a:buNone/>
            </a:pPr>
            <a:r>
              <a:rPr lang="en-GB" sz="2800" dirty="0"/>
              <a:t>There are a variety of external sources of secondary data which can be further sub-divided:</a:t>
            </a:r>
          </a:p>
          <a:p>
            <a:pPr marL="0" indent="0" algn="just">
              <a:buNone/>
            </a:pPr>
            <a:r>
              <a:rPr lang="en-US" sz="2800" dirty="0"/>
              <a:t>(</a:t>
            </a:r>
            <a:r>
              <a:rPr lang="en-US" sz="2800" dirty="0" err="1"/>
              <a:t>i</a:t>
            </a:r>
            <a:r>
              <a:rPr lang="en-US" sz="2800" dirty="0"/>
              <a:t>) Official statistics</a:t>
            </a:r>
          </a:p>
          <a:p>
            <a:pPr marL="0" indent="0" algn="just">
              <a:buNone/>
            </a:pPr>
            <a:r>
              <a:rPr lang="en-US" sz="2800" dirty="0"/>
              <a:t>(ii) Commercial Sources</a:t>
            </a:r>
          </a:p>
          <a:p>
            <a:pPr marL="0" indent="0" algn="just">
              <a:buNone/>
            </a:pPr>
            <a:endParaRPr lang="en-US" sz="2800" dirty="0"/>
          </a:p>
        </p:txBody>
      </p:sp>
    </p:spTree>
    <p:extLst>
      <p:ext uri="{BB962C8B-B14F-4D97-AF65-F5344CB8AC3E}">
        <p14:creationId xmlns:p14="http://schemas.microsoft.com/office/powerpoint/2010/main" val="376978856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D5E7B04-E28B-40D8-8759-072601B210E9}"/>
              </a:ext>
            </a:extLst>
          </p:cNvPr>
          <p:cNvGrpSpPr/>
          <p:nvPr/>
        </p:nvGrpSpPr>
        <p:grpSpPr>
          <a:xfrm>
            <a:off x="0" y="5341937"/>
            <a:ext cx="9144000" cy="1516063"/>
            <a:chOff x="0" y="5341937"/>
            <a:chExt cx="9144000" cy="1516063"/>
          </a:xfrm>
        </p:grpSpPr>
        <p:pic>
          <p:nvPicPr>
            <p:cNvPr id="19460" name="Picture 4" descr="ÐÐ¾ÑÐ¾Ð¶ÐµÐµ Ð¸Ð·Ð¾Ð±ÑÐ°Ð¶ÐµÐ½Ð¸Ðµ">
              <a:extLst>
                <a:ext uri="{FF2B5EF4-FFF2-40B4-BE49-F238E27FC236}">
                  <a16:creationId xmlns:a16="http://schemas.microsoft.com/office/drawing/2014/main" id="{E345F5EC-6646-4415-958B-E7AB268EEAD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5500" b="31981"/>
            <a:stretch/>
          </p:blipFill>
          <p:spPr bwMode="auto">
            <a:xfrm>
              <a:off x="4886325" y="5341937"/>
              <a:ext cx="4257675" cy="1516063"/>
            </a:xfrm>
            <a:prstGeom prst="rect">
              <a:avLst/>
            </a:prstGeom>
            <a:noFill/>
            <a:extLst>
              <a:ext uri="{909E8E84-426E-40DD-AFC4-6F175D3DCCD1}">
                <a14:hiddenFill xmlns:a14="http://schemas.microsoft.com/office/drawing/2010/main">
                  <a:solidFill>
                    <a:srgbClr val="FFFFFF"/>
                  </a:solidFill>
                </a14:hiddenFill>
              </a:ext>
            </a:extLst>
          </p:spPr>
        </p:pic>
        <p:pic>
          <p:nvPicPr>
            <p:cNvPr id="19458" name="Picture 2" descr="https://mir-s3-cdn-cf.behance.net/project_modules/disp/22f8fe33889697.5605ea4c1cb4e.jpg">
              <a:extLst>
                <a:ext uri="{FF2B5EF4-FFF2-40B4-BE49-F238E27FC236}">
                  <a16:creationId xmlns:a16="http://schemas.microsoft.com/office/drawing/2014/main" id="{58565EF9-57CB-4290-94D8-0072C9783D3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9955" b="38177"/>
            <a:stretch/>
          </p:blipFill>
          <p:spPr bwMode="auto">
            <a:xfrm>
              <a:off x="0" y="5480049"/>
              <a:ext cx="6283960" cy="137795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a:extLst>
              <a:ext uri="{FF2B5EF4-FFF2-40B4-BE49-F238E27FC236}">
                <a16:creationId xmlns:a16="http://schemas.microsoft.com/office/drawing/2014/main" id="{44DD41F0-F0F3-461F-8FB9-261E10982560}"/>
              </a:ext>
            </a:extLst>
          </p:cNvPr>
          <p:cNvSpPr>
            <a:spLocks noGrp="1"/>
          </p:cNvSpPr>
          <p:nvPr>
            <p:ph type="title"/>
          </p:nvPr>
        </p:nvSpPr>
        <p:spPr/>
        <p:txBody>
          <a:bodyPr>
            <a:normAutofit/>
          </a:bodyPr>
          <a:lstStyle/>
          <a:p>
            <a:r>
              <a:rPr lang="en-US" b="1" dirty="0">
                <a:solidFill>
                  <a:schemeClr val="accent2"/>
                </a:solidFill>
              </a:rPr>
              <a:t>(</a:t>
            </a:r>
            <a:r>
              <a:rPr lang="en-US" b="1" dirty="0" err="1">
                <a:solidFill>
                  <a:schemeClr val="accent2"/>
                </a:solidFill>
              </a:rPr>
              <a:t>i</a:t>
            </a:r>
            <a:r>
              <a:rPr lang="en-US" b="1" dirty="0">
                <a:solidFill>
                  <a:schemeClr val="accent2"/>
                </a:solidFill>
              </a:rPr>
              <a:t>) Official statistics</a:t>
            </a:r>
            <a:endParaRPr lang="en-US" dirty="0">
              <a:solidFill>
                <a:schemeClr val="accent2"/>
              </a:solidFill>
            </a:endParaRPr>
          </a:p>
        </p:txBody>
      </p:sp>
      <p:sp>
        <p:nvSpPr>
          <p:cNvPr id="4" name="Content Placeholder 3">
            <a:extLst>
              <a:ext uri="{FF2B5EF4-FFF2-40B4-BE49-F238E27FC236}">
                <a16:creationId xmlns:a16="http://schemas.microsoft.com/office/drawing/2014/main" id="{3B41F02F-4702-4AA7-94CD-FB136E344085}"/>
              </a:ext>
            </a:extLst>
          </p:cNvPr>
          <p:cNvSpPr>
            <a:spLocks noGrp="1"/>
          </p:cNvSpPr>
          <p:nvPr>
            <p:ph idx="1"/>
          </p:nvPr>
        </p:nvSpPr>
        <p:spPr/>
        <p:txBody>
          <a:bodyPr>
            <a:normAutofit/>
          </a:bodyPr>
          <a:lstStyle/>
          <a:p>
            <a:pPr marL="0" indent="0" algn="just">
              <a:buNone/>
            </a:pPr>
            <a:r>
              <a:rPr lang="en-GB" sz="2800" b="1" dirty="0"/>
              <a:t>Government departments and other public sector agencies in the UK undertake surveys for all sorts of purposes. </a:t>
            </a:r>
            <a:r>
              <a:rPr lang="en-GB" sz="2800" dirty="0"/>
              <a:t>In the tourism field, some of the main examples include:</a:t>
            </a:r>
          </a:p>
          <a:p>
            <a:r>
              <a:rPr lang="en-US" sz="2800" dirty="0"/>
              <a:t>Office for National Statistics:</a:t>
            </a:r>
          </a:p>
          <a:p>
            <a:r>
              <a:rPr lang="en-US" sz="2800" dirty="0"/>
              <a:t>UK Government:</a:t>
            </a:r>
          </a:p>
          <a:p>
            <a:r>
              <a:rPr lang="en-US" sz="2800" dirty="0"/>
              <a:t>Visit Britain:</a:t>
            </a:r>
          </a:p>
          <a:p>
            <a:r>
              <a:rPr lang="en-US" sz="2800" dirty="0"/>
              <a:t>Visit England:</a:t>
            </a:r>
          </a:p>
        </p:txBody>
      </p:sp>
    </p:spTree>
    <p:extLst>
      <p:ext uri="{BB962C8B-B14F-4D97-AF65-F5344CB8AC3E}">
        <p14:creationId xmlns:p14="http://schemas.microsoft.com/office/powerpoint/2010/main" val="35257190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D5E7B04-E28B-40D8-8759-072601B210E9}"/>
              </a:ext>
            </a:extLst>
          </p:cNvPr>
          <p:cNvGrpSpPr/>
          <p:nvPr/>
        </p:nvGrpSpPr>
        <p:grpSpPr>
          <a:xfrm>
            <a:off x="0" y="5341937"/>
            <a:ext cx="9144000" cy="1516063"/>
            <a:chOff x="0" y="5341937"/>
            <a:chExt cx="9144000" cy="1516063"/>
          </a:xfrm>
        </p:grpSpPr>
        <p:pic>
          <p:nvPicPr>
            <p:cNvPr id="19460" name="Picture 4" descr="ÐÐ¾ÑÐ¾Ð¶ÐµÐµ Ð¸Ð·Ð¾Ð±ÑÐ°Ð¶ÐµÐ½Ð¸Ðµ">
              <a:extLst>
                <a:ext uri="{FF2B5EF4-FFF2-40B4-BE49-F238E27FC236}">
                  <a16:creationId xmlns:a16="http://schemas.microsoft.com/office/drawing/2014/main" id="{E345F5EC-6646-4415-958B-E7AB268EEAD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5500" b="31981"/>
            <a:stretch/>
          </p:blipFill>
          <p:spPr bwMode="auto">
            <a:xfrm>
              <a:off x="4886325" y="5341937"/>
              <a:ext cx="4257675" cy="1516063"/>
            </a:xfrm>
            <a:prstGeom prst="rect">
              <a:avLst/>
            </a:prstGeom>
            <a:noFill/>
            <a:extLst>
              <a:ext uri="{909E8E84-426E-40DD-AFC4-6F175D3DCCD1}">
                <a14:hiddenFill xmlns:a14="http://schemas.microsoft.com/office/drawing/2010/main">
                  <a:solidFill>
                    <a:srgbClr val="FFFFFF"/>
                  </a:solidFill>
                </a14:hiddenFill>
              </a:ext>
            </a:extLst>
          </p:spPr>
        </p:pic>
        <p:pic>
          <p:nvPicPr>
            <p:cNvPr id="19458" name="Picture 2" descr="https://mir-s3-cdn-cf.behance.net/project_modules/disp/22f8fe33889697.5605ea4c1cb4e.jpg">
              <a:extLst>
                <a:ext uri="{FF2B5EF4-FFF2-40B4-BE49-F238E27FC236}">
                  <a16:creationId xmlns:a16="http://schemas.microsoft.com/office/drawing/2014/main" id="{58565EF9-57CB-4290-94D8-0072C9783D3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9955" b="38177"/>
            <a:stretch/>
          </p:blipFill>
          <p:spPr bwMode="auto">
            <a:xfrm>
              <a:off x="0" y="5480049"/>
              <a:ext cx="6283960" cy="137795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a:extLst>
              <a:ext uri="{FF2B5EF4-FFF2-40B4-BE49-F238E27FC236}">
                <a16:creationId xmlns:a16="http://schemas.microsoft.com/office/drawing/2014/main" id="{44DD41F0-F0F3-461F-8FB9-261E10982560}"/>
              </a:ext>
            </a:extLst>
          </p:cNvPr>
          <p:cNvSpPr>
            <a:spLocks noGrp="1"/>
          </p:cNvSpPr>
          <p:nvPr>
            <p:ph type="title"/>
          </p:nvPr>
        </p:nvSpPr>
        <p:spPr/>
        <p:txBody>
          <a:bodyPr>
            <a:normAutofit/>
          </a:bodyPr>
          <a:lstStyle/>
          <a:p>
            <a:r>
              <a:rPr lang="en-US" b="1" dirty="0">
                <a:solidFill>
                  <a:schemeClr val="accent2"/>
                </a:solidFill>
              </a:rPr>
              <a:t>(</a:t>
            </a:r>
            <a:r>
              <a:rPr lang="en-US" b="1" dirty="0" err="1">
                <a:solidFill>
                  <a:schemeClr val="accent2"/>
                </a:solidFill>
              </a:rPr>
              <a:t>i</a:t>
            </a:r>
            <a:r>
              <a:rPr lang="en-US" b="1" dirty="0">
                <a:solidFill>
                  <a:schemeClr val="accent2"/>
                </a:solidFill>
              </a:rPr>
              <a:t>) Official statistics</a:t>
            </a:r>
            <a:endParaRPr lang="en-US" dirty="0">
              <a:solidFill>
                <a:schemeClr val="accent2"/>
              </a:solidFill>
            </a:endParaRPr>
          </a:p>
        </p:txBody>
      </p:sp>
      <p:sp>
        <p:nvSpPr>
          <p:cNvPr id="4" name="Content Placeholder 3">
            <a:extLst>
              <a:ext uri="{FF2B5EF4-FFF2-40B4-BE49-F238E27FC236}">
                <a16:creationId xmlns:a16="http://schemas.microsoft.com/office/drawing/2014/main" id="{3B41F02F-4702-4AA7-94CD-FB136E344085}"/>
              </a:ext>
            </a:extLst>
          </p:cNvPr>
          <p:cNvSpPr>
            <a:spLocks noGrp="1"/>
          </p:cNvSpPr>
          <p:nvPr>
            <p:ph idx="1"/>
          </p:nvPr>
        </p:nvSpPr>
        <p:spPr/>
        <p:txBody>
          <a:bodyPr numCol="2">
            <a:normAutofit fontScale="92500" lnSpcReduction="10000"/>
          </a:bodyPr>
          <a:lstStyle/>
          <a:p>
            <a:pPr marL="0" indent="0">
              <a:buNone/>
            </a:pPr>
            <a:r>
              <a:rPr lang="en-US" sz="2400" dirty="0"/>
              <a:t>Office for National Statistics:</a:t>
            </a:r>
          </a:p>
          <a:p>
            <a:pPr lvl="1"/>
            <a:r>
              <a:rPr lang="en-US" sz="2400" dirty="0"/>
              <a:t>monthly overseas travel and tourism</a:t>
            </a:r>
          </a:p>
          <a:p>
            <a:pPr lvl="1"/>
            <a:r>
              <a:rPr lang="en-US" sz="2400" dirty="0"/>
              <a:t>Social Trends</a:t>
            </a:r>
          </a:p>
          <a:p>
            <a:pPr marL="0" indent="0">
              <a:buNone/>
            </a:pPr>
            <a:r>
              <a:rPr lang="en-US" sz="2400" dirty="0"/>
              <a:t>UK Government:</a:t>
            </a:r>
          </a:p>
          <a:p>
            <a:pPr lvl="1"/>
            <a:r>
              <a:rPr lang="en-US" sz="2400" dirty="0"/>
              <a:t>National Travel Survey</a:t>
            </a:r>
          </a:p>
          <a:p>
            <a:pPr lvl="1"/>
            <a:r>
              <a:rPr lang="en-US" sz="2400" dirty="0"/>
              <a:t>control of immigration statistics</a:t>
            </a:r>
          </a:p>
          <a:p>
            <a:pPr marL="0" indent="0">
              <a:buNone/>
            </a:pPr>
            <a:r>
              <a:rPr lang="en-US" sz="2400" dirty="0"/>
              <a:t>Visit Britain:</a:t>
            </a:r>
          </a:p>
          <a:p>
            <a:pPr lvl="1"/>
            <a:r>
              <a:rPr lang="en-US" sz="2400" dirty="0"/>
              <a:t>inbound tourism performance</a:t>
            </a:r>
          </a:p>
          <a:p>
            <a:pPr lvl="1"/>
            <a:r>
              <a:rPr lang="en-US" sz="2400" dirty="0"/>
              <a:t>International Passenger Survey</a:t>
            </a:r>
          </a:p>
          <a:p>
            <a:pPr marL="0" indent="0">
              <a:buNone/>
            </a:pPr>
            <a:r>
              <a:rPr lang="en-US" sz="2400" dirty="0"/>
              <a:t>Visit England:</a:t>
            </a:r>
          </a:p>
          <a:p>
            <a:pPr lvl="1"/>
            <a:r>
              <a:rPr lang="en-US" sz="2400" dirty="0"/>
              <a:t>GB Tourism Survey</a:t>
            </a:r>
          </a:p>
          <a:p>
            <a:pPr lvl="1"/>
            <a:r>
              <a:rPr lang="en-US" sz="2400" dirty="0"/>
              <a:t>the value of tourism in England</a:t>
            </a:r>
          </a:p>
          <a:p>
            <a:pPr lvl="1"/>
            <a:r>
              <a:rPr lang="en-US" sz="2400" dirty="0"/>
              <a:t>GB Day Visits Survey</a:t>
            </a:r>
          </a:p>
          <a:p>
            <a:pPr lvl="1"/>
            <a:r>
              <a:rPr lang="en-US" sz="2400" dirty="0"/>
              <a:t>Tourism Business Monitor</a:t>
            </a:r>
          </a:p>
          <a:p>
            <a:pPr lvl="1"/>
            <a:r>
              <a:rPr lang="en-US" sz="2400" dirty="0"/>
              <a:t>Trip Tracker</a:t>
            </a:r>
          </a:p>
          <a:p>
            <a:pPr lvl="1"/>
            <a:r>
              <a:rPr lang="en-US" sz="2400" dirty="0"/>
              <a:t>Beyond Staycation</a:t>
            </a:r>
          </a:p>
          <a:p>
            <a:pPr lvl="1"/>
            <a:r>
              <a:rPr lang="en-US" sz="2400" dirty="0"/>
              <a:t>Annual Survey of Visits to Visitor Attractions</a:t>
            </a:r>
          </a:p>
          <a:p>
            <a:pPr lvl="1"/>
            <a:r>
              <a:rPr lang="en-US" sz="2400" dirty="0"/>
              <a:t>England Occupancy Survey.</a:t>
            </a:r>
          </a:p>
        </p:txBody>
      </p:sp>
    </p:spTree>
    <p:extLst>
      <p:ext uri="{BB962C8B-B14F-4D97-AF65-F5344CB8AC3E}">
        <p14:creationId xmlns:p14="http://schemas.microsoft.com/office/powerpoint/2010/main" val="291022888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D5E7B04-E28B-40D8-8759-072601B210E9}"/>
              </a:ext>
            </a:extLst>
          </p:cNvPr>
          <p:cNvGrpSpPr/>
          <p:nvPr/>
        </p:nvGrpSpPr>
        <p:grpSpPr>
          <a:xfrm>
            <a:off x="0" y="5341937"/>
            <a:ext cx="9144000" cy="1516063"/>
            <a:chOff x="0" y="5341937"/>
            <a:chExt cx="9144000" cy="1516063"/>
          </a:xfrm>
        </p:grpSpPr>
        <p:pic>
          <p:nvPicPr>
            <p:cNvPr id="19460" name="Picture 4" descr="ÐÐ¾ÑÐ¾Ð¶ÐµÐµ Ð¸Ð·Ð¾Ð±ÑÐ°Ð¶ÐµÐ½Ð¸Ðµ">
              <a:extLst>
                <a:ext uri="{FF2B5EF4-FFF2-40B4-BE49-F238E27FC236}">
                  <a16:creationId xmlns:a16="http://schemas.microsoft.com/office/drawing/2014/main" id="{E345F5EC-6646-4415-958B-E7AB268EEAD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5500" b="31981"/>
            <a:stretch/>
          </p:blipFill>
          <p:spPr bwMode="auto">
            <a:xfrm>
              <a:off x="4886325" y="5341937"/>
              <a:ext cx="4257675" cy="1516063"/>
            </a:xfrm>
            <a:prstGeom prst="rect">
              <a:avLst/>
            </a:prstGeom>
            <a:noFill/>
            <a:extLst>
              <a:ext uri="{909E8E84-426E-40DD-AFC4-6F175D3DCCD1}">
                <a14:hiddenFill xmlns:a14="http://schemas.microsoft.com/office/drawing/2010/main">
                  <a:solidFill>
                    <a:srgbClr val="FFFFFF"/>
                  </a:solidFill>
                </a14:hiddenFill>
              </a:ext>
            </a:extLst>
          </p:spPr>
        </p:pic>
        <p:pic>
          <p:nvPicPr>
            <p:cNvPr id="19458" name="Picture 2" descr="https://mir-s3-cdn-cf.behance.net/project_modules/disp/22f8fe33889697.5605ea4c1cb4e.jpg">
              <a:extLst>
                <a:ext uri="{FF2B5EF4-FFF2-40B4-BE49-F238E27FC236}">
                  <a16:creationId xmlns:a16="http://schemas.microsoft.com/office/drawing/2014/main" id="{58565EF9-57CB-4290-94D8-0072C9783D3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9955" b="38177"/>
            <a:stretch/>
          </p:blipFill>
          <p:spPr bwMode="auto">
            <a:xfrm>
              <a:off x="0" y="5480049"/>
              <a:ext cx="6283960" cy="137795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a:extLst>
              <a:ext uri="{FF2B5EF4-FFF2-40B4-BE49-F238E27FC236}">
                <a16:creationId xmlns:a16="http://schemas.microsoft.com/office/drawing/2014/main" id="{44DD41F0-F0F3-461F-8FB9-261E10982560}"/>
              </a:ext>
            </a:extLst>
          </p:cNvPr>
          <p:cNvSpPr>
            <a:spLocks noGrp="1"/>
          </p:cNvSpPr>
          <p:nvPr>
            <p:ph type="title"/>
          </p:nvPr>
        </p:nvSpPr>
        <p:spPr/>
        <p:txBody>
          <a:bodyPr>
            <a:normAutofit/>
          </a:bodyPr>
          <a:lstStyle/>
          <a:p>
            <a:r>
              <a:rPr lang="en-US" b="1" dirty="0">
                <a:solidFill>
                  <a:schemeClr val="accent2"/>
                </a:solidFill>
              </a:rPr>
              <a:t>(</a:t>
            </a:r>
            <a:r>
              <a:rPr lang="en-US" b="1" dirty="0" err="1">
                <a:solidFill>
                  <a:schemeClr val="accent2"/>
                </a:solidFill>
              </a:rPr>
              <a:t>i</a:t>
            </a:r>
            <a:r>
              <a:rPr lang="en-US" b="1" dirty="0">
                <a:solidFill>
                  <a:schemeClr val="accent2"/>
                </a:solidFill>
              </a:rPr>
              <a:t>) Official statistics</a:t>
            </a:r>
            <a:endParaRPr lang="en-US" dirty="0">
              <a:solidFill>
                <a:schemeClr val="accent2"/>
              </a:solidFill>
            </a:endParaRPr>
          </a:p>
        </p:txBody>
      </p:sp>
      <p:sp>
        <p:nvSpPr>
          <p:cNvPr id="4" name="Content Placeholder 3">
            <a:extLst>
              <a:ext uri="{FF2B5EF4-FFF2-40B4-BE49-F238E27FC236}">
                <a16:creationId xmlns:a16="http://schemas.microsoft.com/office/drawing/2014/main" id="{3B41F02F-4702-4AA7-94CD-FB136E344085}"/>
              </a:ext>
            </a:extLst>
          </p:cNvPr>
          <p:cNvSpPr>
            <a:spLocks noGrp="1"/>
          </p:cNvSpPr>
          <p:nvPr>
            <p:ph idx="1"/>
          </p:nvPr>
        </p:nvSpPr>
        <p:spPr/>
        <p:txBody>
          <a:bodyPr>
            <a:normAutofit/>
          </a:bodyPr>
          <a:lstStyle/>
          <a:p>
            <a:pPr marL="0" indent="0" algn="just">
              <a:buNone/>
            </a:pPr>
            <a:r>
              <a:rPr lang="en-GB" sz="2800" dirty="0"/>
              <a:t>The above is a small part of the wide variety of official statistics available, </a:t>
            </a:r>
            <a:r>
              <a:rPr lang="en-GB" sz="2800" b="1" dirty="0"/>
              <a:t>often free of charge. </a:t>
            </a:r>
            <a:r>
              <a:rPr lang="en-GB" sz="2800" dirty="0"/>
              <a:t>In addition, international sources of statistical information </a:t>
            </a:r>
            <a:r>
              <a:rPr lang="en-GB" sz="2800" b="1" dirty="0"/>
              <a:t>are available from organisations such as Eurostat, the World Tourism Organization (WTO) and the Organisation for Economic Co-operation and Development (OECD).</a:t>
            </a:r>
            <a:endParaRPr lang="en-US" sz="3600" b="1" dirty="0"/>
          </a:p>
        </p:txBody>
      </p:sp>
    </p:spTree>
    <p:extLst>
      <p:ext uri="{BB962C8B-B14F-4D97-AF65-F5344CB8AC3E}">
        <p14:creationId xmlns:p14="http://schemas.microsoft.com/office/powerpoint/2010/main" val="391719305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D5E7B04-E28B-40D8-8759-072601B210E9}"/>
              </a:ext>
            </a:extLst>
          </p:cNvPr>
          <p:cNvGrpSpPr/>
          <p:nvPr/>
        </p:nvGrpSpPr>
        <p:grpSpPr>
          <a:xfrm>
            <a:off x="0" y="5341937"/>
            <a:ext cx="9144000" cy="1516063"/>
            <a:chOff x="0" y="5341937"/>
            <a:chExt cx="9144000" cy="1516063"/>
          </a:xfrm>
        </p:grpSpPr>
        <p:pic>
          <p:nvPicPr>
            <p:cNvPr id="19460" name="Picture 4" descr="ÐÐ¾ÑÐ¾Ð¶ÐµÐµ Ð¸Ð·Ð¾Ð±ÑÐ°Ð¶ÐµÐ½Ð¸Ðµ">
              <a:extLst>
                <a:ext uri="{FF2B5EF4-FFF2-40B4-BE49-F238E27FC236}">
                  <a16:creationId xmlns:a16="http://schemas.microsoft.com/office/drawing/2014/main" id="{E345F5EC-6646-4415-958B-E7AB268EEAD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5500" b="31981"/>
            <a:stretch/>
          </p:blipFill>
          <p:spPr bwMode="auto">
            <a:xfrm>
              <a:off x="4886325" y="5341937"/>
              <a:ext cx="4257675" cy="1516063"/>
            </a:xfrm>
            <a:prstGeom prst="rect">
              <a:avLst/>
            </a:prstGeom>
            <a:noFill/>
            <a:extLst>
              <a:ext uri="{909E8E84-426E-40DD-AFC4-6F175D3DCCD1}">
                <a14:hiddenFill xmlns:a14="http://schemas.microsoft.com/office/drawing/2010/main">
                  <a:solidFill>
                    <a:srgbClr val="FFFFFF"/>
                  </a:solidFill>
                </a14:hiddenFill>
              </a:ext>
            </a:extLst>
          </p:spPr>
        </p:pic>
        <p:pic>
          <p:nvPicPr>
            <p:cNvPr id="19458" name="Picture 2" descr="https://mir-s3-cdn-cf.behance.net/project_modules/disp/22f8fe33889697.5605ea4c1cb4e.jpg">
              <a:extLst>
                <a:ext uri="{FF2B5EF4-FFF2-40B4-BE49-F238E27FC236}">
                  <a16:creationId xmlns:a16="http://schemas.microsoft.com/office/drawing/2014/main" id="{58565EF9-57CB-4290-94D8-0072C9783D3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9955" b="38177"/>
            <a:stretch/>
          </p:blipFill>
          <p:spPr bwMode="auto">
            <a:xfrm>
              <a:off x="0" y="5480049"/>
              <a:ext cx="6283960" cy="137795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a:extLst>
              <a:ext uri="{FF2B5EF4-FFF2-40B4-BE49-F238E27FC236}">
                <a16:creationId xmlns:a16="http://schemas.microsoft.com/office/drawing/2014/main" id="{44DD41F0-F0F3-461F-8FB9-261E10982560}"/>
              </a:ext>
            </a:extLst>
          </p:cNvPr>
          <p:cNvSpPr>
            <a:spLocks noGrp="1"/>
          </p:cNvSpPr>
          <p:nvPr>
            <p:ph type="title"/>
          </p:nvPr>
        </p:nvSpPr>
        <p:spPr/>
        <p:txBody>
          <a:bodyPr>
            <a:normAutofit/>
          </a:bodyPr>
          <a:lstStyle/>
          <a:p>
            <a:r>
              <a:rPr lang="en-US" b="1" dirty="0">
                <a:solidFill>
                  <a:schemeClr val="accent2"/>
                </a:solidFill>
              </a:rPr>
              <a:t>(ii) Commercial Sources</a:t>
            </a:r>
            <a:endParaRPr lang="en-US" dirty="0">
              <a:solidFill>
                <a:schemeClr val="accent2"/>
              </a:solidFill>
            </a:endParaRPr>
          </a:p>
        </p:txBody>
      </p:sp>
      <p:sp>
        <p:nvSpPr>
          <p:cNvPr id="4" name="Content Placeholder 3">
            <a:extLst>
              <a:ext uri="{FF2B5EF4-FFF2-40B4-BE49-F238E27FC236}">
                <a16:creationId xmlns:a16="http://schemas.microsoft.com/office/drawing/2014/main" id="{3B41F02F-4702-4AA7-94CD-FB136E344085}"/>
              </a:ext>
            </a:extLst>
          </p:cNvPr>
          <p:cNvSpPr>
            <a:spLocks noGrp="1"/>
          </p:cNvSpPr>
          <p:nvPr>
            <p:ph idx="1"/>
          </p:nvPr>
        </p:nvSpPr>
        <p:spPr/>
        <p:txBody>
          <a:bodyPr>
            <a:noAutofit/>
          </a:bodyPr>
          <a:lstStyle/>
          <a:p>
            <a:pPr algn="just"/>
            <a:r>
              <a:rPr lang="en-GB" sz="2400" dirty="0"/>
              <a:t>There are some commercial organisations who </a:t>
            </a:r>
            <a:r>
              <a:rPr lang="en-GB" sz="2400" b="1" dirty="0"/>
              <a:t>undertake surveys which researchers can subscribe to or purchase reports on</a:t>
            </a:r>
            <a:r>
              <a:rPr lang="en-GB" sz="2400" dirty="0"/>
              <a:t>. Organisations which do this sort of work include </a:t>
            </a:r>
            <a:r>
              <a:rPr lang="en-GB" sz="2400" b="1" dirty="0"/>
              <a:t>Mintel, the Economist Intelligence Unit (EIU), Keynote, BMI Research, Euromonitor International and Plunkett Research Ltd.</a:t>
            </a:r>
          </a:p>
          <a:p>
            <a:pPr algn="just"/>
            <a:r>
              <a:rPr lang="en-GB" sz="2400" dirty="0"/>
              <a:t>As an example, Mintel produced a report entitled ‘Snowsports UK’ (2014), which researchers can purchase at </a:t>
            </a:r>
          </a:p>
          <a:p>
            <a:pPr algn="just"/>
            <a:r>
              <a:rPr lang="en-US" sz="2400" dirty="0"/>
              <a:t>http://reports.mintel.com/display/679944</a:t>
            </a:r>
          </a:p>
        </p:txBody>
      </p:sp>
    </p:spTree>
    <p:extLst>
      <p:ext uri="{BB962C8B-B14F-4D97-AF65-F5344CB8AC3E}">
        <p14:creationId xmlns:p14="http://schemas.microsoft.com/office/powerpoint/2010/main" val="45828086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D5E7B04-E28B-40D8-8759-072601B210E9}"/>
              </a:ext>
            </a:extLst>
          </p:cNvPr>
          <p:cNvGrpSpPr/>
          <p:nvPr/>
        </p:nvGrpSpPr>
        <p:grpSpPr>
          <a:xfrm>
            <a:off x="0" y="5341937"/>
            <a:ext cx="9144000" cy="1516063"/>
            <a:chOff x="0" y="5341937"/>
            <a:chExt cx="9144000" cy="1516063"/>
          </a:xfrm>
        </p:grpSpPr>
        <p:pic>
          <p:nvPicPr>
            <p:cNvPr id="19460" name="Picture 4" descr="ÐÐ¾ÑÐ¾Ð¶ÐµÐµ Ð¸Ð·Ð¾Ð±ÑÐ°Ð¶ÐµÐ½Ð¸Ðµ">
              <a:extLst>
                <a:ext uri="{FF2B5EF4-FFF2-40B4-BE49-F238E27FC236}">
                  <a16:creationId xmlns:a16="http://schemas.microsoft.com/office/drawing/2014/main" id="{E345F5EC-6646-4415-958B-E7AB268EEAD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5500" b="31981"/>
            <a:stretch/>
          </p:blipFill>
          <p:spPr bwMode="auto">
            <a:xfrm>
              <a:off x="4886325" y="5341937"/>
              <a:ext cx="4257675" cy="1516063"/>
            </a:xfrm>
            <a:prstGeom prst="rect">
              <a:avLst/>
            </a:prstGeom>
            <a:noFill/>
            <a:extLst>
              <a:ext uri="{909E8E84-426E-40DD-AFC4-6F175D3DCCD1}">
                <a14:hiddenFill xmlns:a14="http://schemas.microsoft.com/office/drawing/2010/main">
                  <a:solidFill>
                    <a:srgbClr val="FFFFFF"/>
                  </a:solidFill>
                </a14:hiddenFill>
              </a:ext>
            </a:extLst>
          </p:spPr>
        </p:pic>
        <p:pic>
          <p:nvPicPr>
            <p:cNvPr id="19458" name="Picture 2" descr="https://mir-s3-cdn-cf.behance.net/project_modules/disp/22f8fe33889697.5605ea4c1cb4e.jpg">
              <a:extLst>
                <a:ext uri="{FF2B5EF4-FFF2-40B4-BE49-F238E27FC236}">
                  <a16:creationId xmlns:a16="http://schemas.microsoft.com/office/drawing/2014/main" id="{58565EF9-57CB-4290-94D8-0072C9783D3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9955" b="38177"/>
            <a:stretch/>
          </p:blipFill>
          <p:spPr bwMode="auto">
            <a:xfrm>
              <a:off x="0" y="5480049"/>
              <a:ext cx="6283960" cy="137795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a:extLst>
              <a:ext uri="{FF2B5EF4-FFF2-40B4-BE49-F238E27FC236}">
                <a16:creationId xmlns:a16="http://schemas.microsoft.com/office/drawing/2014/main" id="{44DD41F0-F0F3-461F-8FB9-261E10982560}"/>
              </a:ext>
            </a:extLst>
          </p:cNvPr>
          <p:cNvSpPr>
            <a:spLocks noGrp="1"/>
          </p:cNvSpPr>
          <p:nvPr>
            <p:ph type="title"/>
          </p:nvPr>
        </p:nvSpPr>
        <p:spPr/>
        <p:txBody>
          <a:bodyPr>
            <a:normAutofit/>
          </a:bodyPr>
          <a:lstStyle/>
          <a:p>
            <a:r>
              <a:rPr lang="en-US" b="1" dirty="0">
                <a:solidFill>
                  <a:schemeClr val="accent2"/>
                </a:solidFill>
              </a:rPr>
              <a:t>(ii) Commercial Sources</a:t>
            </a:r>
            <a:endParaRPr lang="en-US" dirty="0">
              <a:solidFill>
                <a:schemeClr val="accent2"/>
              </a:solidFill>
            </a:endParaRPr>
          </a:p>
        </p:txBody>
      </p:sp>
      <p:sp>
        <p:nvSpPr>
          <p:cNvPr id="4" name="Content Placeholder 3">
            <a:extLst>
              <a:ext uri="{FF2B5EF4-FFF2-40B4-BE49-F238E27FC236}">
                <a16:creationId xmlns:a16="http://schemas.microsoft.com/office/drawing/2014/main" id="{3B41F02F-4702-4AA7-94CD-FB136E344085}"/>
              </a:ext>
            </a:extLst>
          </p:cNvPr>
          <p:cNvSpPr>
            <a:spLocks noGrp="1"/>
          </p:cNvSpPr>
          <p:nvPr>
            <p:ph idx="1"/>
          </p:nvPr>
        </p:nvSpPr>
        <p:spPr/>
        <p:txBody>
          <a:bodyPr>
            <a:noAutofit/>
          </a:bodyPr>
          <a:lstStyle/>
          <a:p>
            <a:pPr algn="just"/>
            <a:endParaRPr lang="en-US" sz="2400" dirty="0"/>
          </a:p>
        </p:txBody>
      </p:sp>
      <p:pic>
        <p:nvPicPr>
          <p:cNvPr id="3" name="Picture 2">
            <a:extLst>
              <a:ext uri="{FF2B5EF4-FFF2-40B4-BE49-F238E27FC236}">
                <a16:creationId xmlns:a16="http://schemas.microsoft.com/office/drawing/2014/main" id="{1A07FE84-9A84-4F6F-92F8-94F6FF042328}"/>
              </a:ext>
            </a:extLst>
          </p:cNvPr>
          <p:cNvPicPr>
            <a:picLocks noChangeAspect="1"/>
          </p:cNvPicPr>
          <p:nvPr/>
        </p:nvPicPr>
        <p:blipFill>
          <a:blip r:embed="rId4"/>
          <a:stretch>
            <a:fillRect/>
          </a:stretch>
        </p:blipFill>
        <p:spPr>
          <a:xfrm>
            <a:off x="0" y="1526735"/>
            <a:ext cx="9144000" cy="4395079"/>
          </a:xfrm>
          <a:prstGeom prst="rect">
            <a:avLst/>
          </a:prstGeom>
        </p:spPr>
      </p:pic>
    </p:spTree>
    <p:extLst>
      <p:ext uri="{BB962C8B-B14F-4D97-AF65-F5344CB8AC3E}">
        <p14:creationId xmlns:p14="http://schemas.microsoft.com/office/powerpoint/2010/main" val="99902121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D5E7B04-E28B-40D8-8759-072601B210E9}"/>
              </a:ext>
            </a:extLst>
          </p:cNvPr>
          <p:cNvGrpSpPr/>
          <p:nvPr/>
        </p:nvGrpSpPr>
        <p:grpSpPr>
          <a:xfrm>
            <a:off x="0" y="5341937"/>
            <a:ext cx="9144000" cy="1516063"/>
            <a:chOff x="0" y="5341937"/>
            <a:chExt cx="9144000" cy="1516063"/>
          </a:xfrm>
        </p:grpSpPr>
        <p:pic>
          <p:nvPicPr>
            <p:cNvPr id="19460" name="Picture 4" descr="ÐÐ¾ÑÐ¾Ð¶ÐµÐµ Ð¸Ð·Ð¾Ð±ÑÐ°Ð¶ÐµÐ½Ð¸Ðµ">
              <a:extLst>
                <a:ext uri="{FF2B5EF4-FFF2-40B4-BE49-F238E27FC236}">
                  <a16:creationId xmlns:a16="http://schemas.microsoft.com/office/drawing/2014/main" id="{E345F5EC-6646-4415-958B-E7AB268EEAD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5500" b="31981"/>
            <a:stretch/>
          </p:blipFill>
          <p:spPr bwMode="auto">
            <a:xfrm>
              <a:off x="4886325" y="5341937"/>
              <a:ext cx="4257675" cy="1516063"/>
            </a:xfrm>
            <a:prstGeom prst="rect">
              <a:avLst/>
            </a:prstGeom>
            <a:noFill/>
            <a:extLst>
              <a:ext uri="{909E8E84-426E-40DD-AFC4-6F175D3DCCD1}">
                <a14:hiddenFill xmlns:a14="http://schemas.microsoft.com/office/drawing/2010/main">
                  <a:solidFill>
                    <a:srgbClr val="FFFFFF"/>
                  </a:solidFill>
                </a14:hiddenFill>
              </a:ext>
            </a:extLst>
          </p:spPr>
        </p:pic>
        <p:pic>
          <p:nvPicPr>
            <p:cNvPr id="19458" name="Picture 2" descr="https://mir-s3-cdn-cf.behance.net/project_modules/disp/22f8fe33889697.5605ea4c1cb4e.jpg">
              <a:extLst>
                <a:ext uri="{FF2B5EF4-FFF2-40B4-BE49-F238E27FC236}">
                  <a16:creationId xmlns:a16="http://schemas.microsoft.com/office/drawing/2014/main" id="{58565EF9-57CB-4290-94D8-0072C9783D3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9955" b="38177"/>
            <a:stretch/>
          </p:blipFill>
          <p:spPr bwMode="auto">
            <a:xfrm>
              <a:off x="0" y="5480049"/>
              <a:ext cx="6283960" cy="137795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a:extLst>
              <a:ext uri="{FF2B5EF4-FFF2-40B4-BE49-F238E27FC236}">
                <a16:creationId xmlns:a16="http://schemas.microsoft.com/office/drawing/2014/main" id="{44DD41F0-F0F3-461F-8FB9-261E10982560}"/>
              </a:ext>
            </a:extLst>
          </p:cNvPr>
          <p:cNvSpPr>
            <a:spLocks noGrp="1"/>
          </p:cNvSpPr>
          <p:nvPr>
            <p:ph type="title"/>
          </p:nvPr>
        </p:nvSpPr>
        <p:spPr/>
        <p:txBody>
          <a:bodyPr>
            <a:normAutofit/>
          </a:bodyPr>
          <a:lstStyle/>
          <a:p>
            <a:r>
              <a:rPr lang="en-GB" dirty="0">
                <a:solidFill>
                  <a:schemeClr val="accent2"/>
                </a:solidFill>
              </a:rPr>
              <a:t>Illustration 3.3 Winter sports tourism research project – secondary sources</a:t>
            </a:r>
            <a:endParaRPr lang="en-US" dirty="0">
              <a:solidFill>
                <a:schemeClr val="accent2"/>
              </a:solidFill>
            </a:endParaRPr>
          </a:p>
        </p:txBody>
      </p:sp>
      <p:sp>
        <p:nvSpPr>
          <p:cNvPr id="4" name="Content Placeholder 3">
            <a:extLst>
              <a:ext uri="{FF2B5EF4-FFF2-40B4-BE49-F238E27FC236}">
                <a16:creationId xmlns:a16="http://schemas.microsoft.com/office/drawing/2014/main" id="{3B41F02F-4702-4AA7-94CD-FB136E344085}"/>
              </a:ext>
            </a:extLst>
          </p:cNvPr>
          <p:cNvSpPr>
            <a:spLocks noGrp="1"/>
          </p:cNvSpPr>
          <p:nvPr>
            <p:ph idx="1"/>
          </p:nvPr>
        </p:nvSpPr>
        <p:spPr/>
        <p:txBody>
          <a:bodyPr>
            <a:normAutofit lnSpcReduction="10000"/>
          </a:bodyPr>
          <a:lstStyle/>
          <a:p>
            <a:pPr marL="0" indent="0" algn="just">
              <a:buNone/>
            </a:pPr>
            <a:r>
              <a:rPr lang="en-GB" sz="2800" dirty="0"/>
              <a:t>In this case, no internal sources were utilised as the research project was not focusing on a specific business, instead a range of external sources were used. In order to understand the tourism market in the UK, the ‘British National Travel Survey’, conducted by the UK Government, and the ‘Monthly Overseas Travel and Tourism Report’, produced by the Office for National Statistics, were used. Although these reports presented trends in tourism amongst UK residents, more information was needed relating to the UK ski market. </a:t>
            </a:r>
            <a:endParaRPr lang="en-US" sz="3200" dirty="0"/>
          </a:p>
        </p:txBody>
      </p:sp>
    </p:spTree>
    <p:extLst>
      <p:ext uri="{BB962C8B-B14F-4D97-AF65-F5344CB8AC3E}">
        <p14:creationId xmlns:p14="http://schemas.microsoft.com/office/powerpoint/2010/main" val="56468141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D5E7B04-E28B-40D8-8759-072601B210E9}"/>
              </a:ext>
            </a:extLst>
          </p:cNvPr>
          <p:cNvGrpSpPr/>
          <p:nvPr/>
        </p:nvGrpSpPr>
        <p:grpSpPr>
          <a:xfrm>
            <a:off x="0" y="5341937"/>
            <a:ext cx="9144000" cy="1516063"/>
            <a:chOff x="0" y="5341937"/>
            <a:chExt cx="9144000" cy="1516063"/>
          </a:xfrm>
        </p:grpSpPr>
        <p:pic>
          <p:nvPicPr>
            <p:cNvPr id="19460" name="Picture 4" descr="ÐÐ¾ÑÐ¾Ð¶ÐµÐµ Ð¸Ð·Ð¾Ð±ÑÐ°Ð¶ÐµÐ½Ð¸Ðµ">
              <a:extLst>
                <a:ext uri="{FF2B5EF4-FFF2-40B4-BE49-F238E27FC236}">
                  <a16:creationId xmlns:a16="http://schemas.microsoft.com/office/drawing/2014/main" id="{E345F5EC-6646-4415-958B-E7AB268EEAD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5500" b="31981"/>
            <a:stretch/>
          </p:blipFill>
          <p:spPr bwMode="auto">
            <a:xfrm>
              <a:off x="4886325" y="5341937"/>
              <a:ext cx="4257675" cy="1516063"/>
            </a:xfrm>
            <a:prstGeom prst="rect">
              <a:avLst/>
            </a:prstGeom>
            <a:noFill/>
            <a:extLst>
              <a:ext uri="{909E8E84-426E-40DD-AFC4-6F175D3DCCD1}">
                <a14:hiddenFill xmlns:a14="http://schemas.microsoft.com/office/drawing/2010/main">
                  <a:solidFill>
                    <a:srgbClr val="FFFFFF"/>
                  </a:solidFill>
                </a14:hiddenFill>
              </a:ext>
            </a:extLst>
          </p:spPr>
        </p:pic>
        <p:pic>
          <p:nvPicPr>
            <p:cNvPr id="19458" name="Picture 2" descr="https://mir-s3-cdn-cf.behance.net/project_modules/disp/22f8fe33889697.5605ea4c1cb4e.jpg">
              <a:extLst>
                <a:ext uri="{FF2B5EF4-FFF2-40B4-BE49-F238E27FC236}">
                  <a16:creationId xmlns:a16="http://schemas.microsoft.com/office/drawing/2014/main" id="{58565EF9-57CB-4290-94D8-0072C9783D3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9955" b="38177"/>
            <a:stretch/>
          </p:blipFill>
          <p:spPr bwMode="auto">
            <a:xfrm>
              <a:off x="0" y="5480049"/>
              <a:ext cx="6283960" cy="137795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a:extLst>
              <a:ext uri="{FF2B5EF4-FFF2-40B4-BE49-F238E27FC236}">
                <a16:creationId xmlns:a16="http://schemas.microsoft.com/office/drawing/2014/main" id="{44DD41F0-F0F3-461F-8FB9-261E10982560}"/>
              </a:ext>
            </a:extLst>
          </p:cNvPr>
          <p:cNvSpPr>
            <a:spLocks noGrp="1"/>
          </p:cNvSpPr>
          <p:nvPr>
            <p:ph type="title"/>
          </p:nvPr>
        </p:nvSpPr>
        <p:spPr/>
        <p:txBody>
          <a:bodyPr>
            <a:normAutofit/>
          </a:bodyPr>
          <a:lstStyle/>
          <a:p>
            <a:r>
              <a:rPr lang="en-GB" dirty="0">
                <a:solidFill>
                  <a:schemeClr val="accent2"/>
                </a:solidFill>
              </a:rPr>
              <a:t>Illustration 3.3 Winter sports tourism research project – secondary sources</a:t>
            </a:r>
            <a:endParaRPr lang="en-US" dirty="0">
              <a:solidFill>
                <a:schemeClr val="accent2"/>
              </a:solidFill>
            </a:endParaRPr>
          </a:p>
        </p:txBody>
      </p:sp>
      <p:sp>
        <p:nvSpPr>
          <p:cNvPr id="4" name="Content Placeholder 3">
            <a:extLst>
              <a:ext uri="{FF2B5EF4-FFF2-40B4-BE49-F238E27FC236}">
                <a16:creationId xmlns:a16="http://schemas.microsoft.com/office/drawing/2014/main" id="{3B41F02F-4702-4AA7-94CD-FB136E344085}"/>
              </a:ext>
            </a:extLst>
          </p:cNvPr>
          <p:cNvSpPr>
            <a:spLocks noGrp="1"/>
          </p:cNvSpPr>
          <p:nvPr>
            <p:ph idx="1"/>
          </p:nvPr>
        </p:nvSpPr>
        <p:spPr/>
        <p:txBody>
          <a:bodyPr>
            <a:normAutofit/>
          </a:bodyPr>
          <a:lstStyle/>
          <a:p>
            <a:pPr marL="0" indent="0" algn="just">
              <a:buNone/>
            </a:pPr>
            <a:r>
              <a:rPr lang="en-GB" sz="2800" dirty="0"/>
              <a:t>In order to fill this gap, Mintel reports, focusing on the ski industry and mountain tourism, were referred to. Commercial reports were also used to this end. Companies such as Crystal Ski produce an annual report on the UK ski market. Such reports identify trends in consumer behaviour such as destination choice, length of stay and resort considerations. In this project, external sources were used to understand existing trends in UK outbound tourism and the ski industry more specifically.</a:t>
            </a:r>
            <a:endParaRPr lang="en-US" sz="2800" dirty="0"/>
          </a:p>
        </p:txBody>
      </p:sp>
    </p:spTree>
    <p:extLst>
      <p:ext uri="{BB962C8B-B14F-4D97-AF65-F5344CB8AC3E}">
        <p14:creationId xmlns:p14="http://schemas.microsoft.com/office/powerpoint/2010/main" val="74440620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D5E7B04-E28B-40D8-8759-072601B210E9}"/>
              </a:ext>
            </a:extLst>
          </p:cNvPr>
          <p:cNvGrpSpPr/>
          <p:nvPr/>
        </p:nvGrpSpPr>
        <p:grpSpPr>
          <a:xfrm>
            <a:off x="0" y="5341937"/>
            <a:ext cx="9144000" cy="1516063"/>
            <a:chOff x="0" y="5341937"/>
            <a:chExt cx="9144000" cy="1516063"/>
          </a:xfrm>
        </p:grpSpPr>
        <p:pic>
          <p:nvPicPr>
            <p:cNvPr id="19460" name="Picture 4" descr="ÐÐ¾ÑÐ¾Ð¶ÐµÐµ Ð¸Ð·Ð¾Ð±ÑÐ°Ð¶ÐµÐ½Ð¸Ðµ">
              <a:extLst>
                <a:ext uri="{FF2B5EF4-FFF2-40B4-BE49-F238E27FC236}">
                  <a16:creationId xmlns:a16="http://schemas.microsoft.com/office/drawing/2014/main" id="{E345F5EC-6646-4415-958B-E7AB268EEAD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5500" b="31981"/>
            <a:stretch/>
          </p:blipFill>
          <p:spPr bwMode="auto">
            <a:xfrm>
              <a:off x="4886325" y="5341937"/>
              <a:ext cx="4257675" cy="1516063"/>
            </a:xfrm>
            <a:prstGeom prst="rect">
              <a:avLst/>
            </a:prstGeom>
            <a:noFill/>
            <a:extLst>
              <a:ext uri="{909E8E84-426E-40DD-AFC4-6F175D3DCCD1}">
                <a14:hiddenFill xmlns:a14="http://schemas.microsoft.com/office/drawing/2010/main">
                  <a:solidFill>
                    <a:srgbClr val="FFFFFF"/>
                  </a:solidFill>
                </a14:hiddenFill>
              </a:ext>
            </a:extLst>
          </p:spPr>
        </p:pic>
        <p:pic>
          <p:nvPicPr>
            <p:cNvPr id="19458" name="Picture 2" descr="https://mir-s3-cdn-cf.behance.net/project_modules/disp/22f8fe33889697.5605ea4c1cb4e.jpg">
              <a:extLst>
                <a:ext uri="{FF2B5EF4-FFF2-40B4-BE49-F238E27FC236}">
                  <a16:creationId xmlns:a16="http://schemas.microsoft.com/office/drawing/2014/main" id="{58565EF9-57CB-4290-94D8-0072C9783D3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9955" b="38177"/>
            <a:stretch/>
          </p:blipFill>
          <p:spPr bwMode="auto">
            <a:xfrm>
              <a:off x="0" y="5480049"/>
              <a:ext cx="6283960" cy="137795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a:extLst>
              <a:ext uri="{FF2B5EF4-FFF2-40B4-BE49-F238E27FC236}">
                <a16:creationId xmlns:a16="http://schemas.microsoft.com/office/drawing/2014/main" id="{44DD41F0-F0F3-461F-8FB9-261E10982560}"/>
              </a:ext>
            </a:extLst>
          </p:cNvPr>
          <p:cNvSpPr>
            <a:spLocks noGrp="1"/>
          </p:cNvSpPr>
          <p:nvPr>
            <p:ph type="title"/>
          </p:nvPr>
        </p:nvSpPr>
        <p:spPr/>
        <p:txBody>
          <a:bodyPr>
            <a:normAutofit/>
          </a:bodyPr>
          <a:lstStyle/>
          <a:p>
            <a:r>
              <a:rPr lang="en-US" dirty="0">
                <a:solidFill>
                  <a:schemeClr val="accent2"/>
                </a:solidFill>
              </a:rPr>
              <a:t>(c) Primary data requirements</a:t>
            </a:r>
          </a:p>
        </p:txBody>
      </p:sp>
      <p:sp>
        <p:nvSpPr>
          <p:cNvPr id="4" name="Content Placeholder 3">
            <a:extLst>
              <a:ext uri="{FF2B5EF4-FFF2-40B4-BE49-F238E27FC236}">
                <a16:creationId xmlns:a16="http://schemas.microsoft.com/office/drawing/2014/main" id="{3B41F02F-4702-4AA7-94CD-FB136E344085}"/>
              </a:ext>
            </a:extLst>
          </p:cNvPr>
          <p:cNvSpPr>
            <a:spLocks noGrp="1"/>
          </p:cNvSpPr>
          <p:nvPr>
            <p:ph idx="1"/>
          </p:nvPr>
        </p:nvSpPr>
        <p:spPr/>
        <p:txBody>
          <a:bodyPr>
            <a:normAutofit/>
          </a:bodyPr>
          <a:lstStyle/>
          <a:p>
            <a:pPr marL="0" indent="0" algn="just">
              <a:buNone/>
            </a:pPr>
            <a:r>
              <a:rPr lang="en-GB" sz="2800" dirty="0"/>
              <a:t>Having scoured the literature and become aware of the range of secondary data sources available, the next decision is to consider what </a:t>
            </a:r>
            <a:r>
              <a:rPr lang="en-GB" sz="2800" b="1" dirty="0"/>
              <a:t>will still have to be found out. </a:t>
            </a:r>
            <a:r>
              <a:rPr lang="en-GB" sz="2800" dirty="0"/>
              <a:t>Thus, remaining gaps will </a:t>
            </a:r>
            <a:r>
              <a:rPr lang="en-GB" sz="2800" b="1" dirty="0"/>
              <a:t>require specific methods of data collection for the purpose of the research project.</a:t>
            </a:r>
            <a:endParaRPr lang="en-US" sz="3600" b="1" dirty="0"/>
          </a:p>
        </p:txBody>
      </p:sp>
    </p:spTree>
    <p:extLst>
      <p:ext uri="{BB962C8B-B14F-4D97-AF65-F5344CB8AC3E}">
        <p14:creationId xmlns:p14="http://schemas.microsoft.com/office/powerpoint/2010/main" val="195083585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D5E7B04-E28B-40D8-8759-072601B210E9}"/>
              </a:ext>
            </a:extLst>
          </p:cNvPr>
          <p:cNvGrpSpPr/>
          <p:nvPr/>
        </p:nvGrpSpPr>
        <p:grpSpPr>
          <a:xfrm>
            <a:off x="0" y="5341937"/>
            <a:ext cx="9144000" cy="1516063"/>
            <a:chOff x="0" y="5341937"/>
            <a:chExt cx="9144000" cy="1516063"/>
          </a:xfrm>
        </p:grpSpPr>
        <p:pic>
          <p:nvPicPr>
            <p:cNvPr id="19460" name="Picture 4" descr="ÐÐ¾ÑÐ¾Ð¶ÐµÐµ Ð¸Ð·Ð¾Ð±ÑÐ°Ð¶ÐµÐ½Ð¸Ðµ">
              <a:extLst>
                <a:ext uri="{FF2B5EF4-FFF2-40B4-BE49-F238E27FC236}">
                  <a16:creationId xmlns:a16="http://schemas.microsoft.com/office/drawing/2014/main" id="{E345F5EC-6646-4415-958B-E7AB268EEAD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5500" b="31981"/>
            <a:stretch/>
          </p:blipFill>
          <p:spPr bwMode="auto">
            <a:xfrm>
              <a:off x="4886325" y="5341937"/>
              <a:ext cx="4257675" cy="1516063"/>
            </a:xfrm>
            <a:prstGeom prst="rect">
              <a:avLst/>
            </a:prstGeom>
            <a:noFill/>
            <a:extLst>
              <a:ext uri="{909E8E84-426E-40DD-AFC4-6F175D3DCCD1}">
                <a14:hiddenFill xmlns:a14="http://schemas.microsoft.com/office/drawing/2010/main">
                  <a:solidFill>
                    <a:srgbClr val="FFFFFF"/>
                  </a:solidFill>
                </a14:hiddenFill>
              </a:ext>
            </a:extLst>
          </p:spPr>
        </p:pic>
        <p:pic>
          <p:nvPicPr>
            <p:cNvPr id="19458" name="Picture 2" descr="https://mir-s3-cdn-cf.behance.net/project_modules/disp/22f8fe33889697.5605ea4c1cb4e.jpg">
              <a:extLst>
                <a:ext uri="{FF2B5EF4-FFF2-40B4-BE49-F238E27FC236}">
                  <a16:creationId xmlns:a16="http://schemas.microsoft.com/office/drawing/2014/main" id="{58565EF9-57CB-4290-94D8-0072C9783D3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9955" b="38177"/>
            <a:stretch/>
          </p:blipFill>
          <p:spPr bwMode="auto">
            <a:xfrm>
              <a:off x="0" y="5480049"/>
              <a:ext cx="6283960" cy="137795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a:extLst>
              <a:ext uri="{FF2B5EF4-FFF2-40B4-BE49-F238E27FC236}">
                <a16:creationId xmlns:a16="http://schemas.microsoft.com/office/drawing/2014/main" id="{44DD41F0-F0F3-461F-8FB9-261E10982560}"/>
              </a:ext>
            </a:extLst>
          </p:cNvPr>
          <p:cNvSpPr>
            <a:spLocks noGrp="1"/>
          </p:cNvSpPr>
          <p:nvPr>
            <p:ph type="title"/>
          </p:nvPr>
        </p:nvSpPr>
        <p:spPr/>
        <p:txBody>
          <a:bodyPr>
            <a:normAutofit/>
          </a:bodyPr>
          <a:lstStyle/>
          <a:p>
            <a:r>
              <a:rPr lang="en-GB" dirty="0">
                <a:solidFill>
                  <a:schemeClr val="accent2"/>
                </a:solidFill>
              </a:rPr>
              <a:t>Illustration 3.4 Winter sports tourism research project – primary data</a:t>
            </a:r>
            <a:endParaRPr lang="en-US" dirty="0">
              <a:solidFill>
                <a:schemeClr val="accent2"/>
              </a:solidFill>
            </a:endParaRPr>
          </a:p>
        </p:txBody>
      </p:sp>
      <p:sp>
        <p:nvSpPr>
          <p:cNvPr id="4" name="Content Placeholder 3">
            <a:extLst>
              <a:ext uri="{FF2B5EF4-FFF2-40B4-BE49-F238E27FC236}">
                <a16:creationId xmlns:a16="http://schemas.microsoft.com/office/drawing/2014/main" id="{3B41F02F-4702-4AA7-94CD-FB136E344085}"/>
              </a:ext>
            </a:extLst>
          </p:cNvPr>
          <p:cNvSpPr>
            <a:spLocks noGrp="1"/>
          </p:cNvSpPr>
          <p:nvPr>
            <p:ph idx="1"/>
          </p:nvPr>
        </p:nvSpPr>
        <p:spPr/>
        <p:txBody>
          <a:bodyPr>
            <a:normAutofit/>
          </a:bodyPr>
          <a:lstStyle/>
          <a:p>
            <a:pPr marL="0" indent="0" algn="just">
              <a:buNone/>
            </a:pPr>
            <a:r>
              <a:rPr lang="en-GB" sz="2800" dirty="0"/>
              <a:t>Secondary sources of information were used to provide an understanding of the existing market for winter sports, however if the British winter sports market was to be segmented, the collection of primary data would be necessary. Primary data collection allows the researcher to identify the motivations of people participating in winter sports, their decision making to select a certain resort, their socio-demographic characteristics and their characteristics as a skier.</a:t>
            </a:r>
            <a:endParaRPr lang="en-US" sz="3600" dirty="0"/>
          </a:p>
        </p:txBody>
      </p:sp>
    </p:spTree>
    <p:extLst>
      <p:ext uri="{BB962C8B-B14F-4D97-AF65-F5344CB8AC3E}">
        <p14:creationId xmlns:p14="http://schemas.microsoft.com/office/powerpoint/2010/main" val="3076287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D5E7B04-E28B-40D8-8759-072601B210E9}"/>
              </a:ext>
            </a:extLst>
          </p:cNvPr>
          <p:cNvGrpSpPr/>
          <p:nvPr/>
        </p:nvGrpSpPr>
        <p:grpSpPr>
          <a:xfrm>
            <a:off x="0" y="5341937"/>
            <a:ext cx="9144000" cy="1516063"/>
            <a:chOff x="0" y="5341937"/>
            <a:chExt cx="9144000" cy="1516063"/>
          </a:xfrm>
        </p:grpSpPr>
        <p:pic>
          <p:nvPicPr>
            <p:cNvPr id="19460" name="Picture 4" descr="ÐÐ¾ÑÐ¾Ð¶ÐµÐµ Ð¸Ð·Ð¾Ð±ÑÐ°Ð¶ÐµÐ½Ð¸Ðµ">
              <a:extLst>
                <a:ext uri="{FF2B5EF4-FFF2-40B4-BE49-F238E27FC236}">
                  <a16:creationId xmlns:a16="http://schemas.microsoft.com/office/drawing/2014/main" id="{E345F5EC-6646-4415-958B-E7AB268EEAD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5500" b="31981"/>
            <a:stretch/>
          </p:blipFill>
          <p:spPr bwMode="auto">
            <a:xfrm>
              <a:off x="4886325" y="5341937"/>
              <a:ext cx="4257675" cy="1516063"/>
            </a:xfrm>
            <a:prstGeom prst="rect">
              <a:avLst/>
            </a:prstGeom>
            <a:noFill/>
            <a:extLst>
              <a:ext uri="{909E8E84-426E-40DD-AFC4-6F175D3DCCD1}">
                <a14:hiddenFill xmlns:a14="http://schemas.microsoft.com/office/drawing/2010/main">
                  <a:solidFill>
                    <a:srgbClr val="FFFFFF"/>
                  </a:solidFill>
                </a14:hiddenFill>
              </a:ext>
            </a:extLst>
          </p:spPr>
        </p:pic>
        <p:pic>
          <p:nvPicPr>
            <p:cNvPr id="19458" name="Picture 2" descr="https://mir-s3-cdn-cf.behance.net/project_modules/disp/22f8fe33889697.5605ea4c1cb4e.jpg">
              <a:extLst>
                <a:ext uri="{FF2B5EF4-FFF2-40B4-BE49-F238E27FC236}">
                  <a16:creationId xmlns:a16="http://schemas.microsoft.com/office/drawing/2014/main" id="{58565EF9-57CB-4290-94D8-0072C9783D3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9955" b="38177"/>
            <a:stretch/>
          </p:blipFill>
          <p:spPr bwMode="auto">
            <a:xfrm>
              <a:off x="0" y="5480049"/>
              <a:ext cx="6283960" cy="137795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a:extLst>
              <a:ext uri="{FF2B5EF4-FFF2-40B4-BE49-F238E27FC236}">
                <a16:creationId xmlns:a16="http://schemas.microsoft.com/office/drawing/2014/main" id="{44DD41F0-F0F3-461F-8FB9-261E10982560}"/>
              </a:ext>
            </a:extLst>
          </p:cNvPr>
          <p:cNvSpPr>
            <a:spLocks noGrp="1"/>
          </p:cNvSpPr>
          <p:nvPr>
            <p:ph type="title"/>
          </p:nvPr>
        </p:nvSpPr>
        <p:spPr/>
        <p:txBody>
          <a:bodyPr>
            <a:normAutofit/>
          </a:bodyPr>
          <a:lstStyle/>
          <a:p>
            <a:r>
              <a:rPr lang="en-GB" dirty="0">
                <a:solidFill>
                  <a:schemeClr val="accent2"/>
                </a:solidFill>
              </a:rPr>
              <a:t>Interpretivism </a:t>
            </a:r>
            <a:r>
              <a:rPr lang="en-US" dirty="0">
                <a:solidFill>
                  <a:schemeClr val="accent2"/>
                </a:solidFill>
              </a:rPr>
              <a:t>(significant part)</a:t>
            </a:r>
          </a:p>
        </p:txBody>
      </p:sp>
      <p:sp>
        <p:nvSpPr>
          <p:cNvPr id="3" name="Content Placeholder 2">
            <a:extLst>
              <a:ext uri="{FF2B5EF4-FFF2-40B4-BE49-F238E27FC236}">
                <a16:creationId xmlns:a16="http://schemas.microsoft.com/office/drawing/2014/main" id="{49816BF4-AF4F-4F8F-A3EC-693D2F09F752}"/>
              </a:ext>
            </a:extLst>
          </p:cNvPr>
          <p:cNvSpPr>
            <a:spLocks noGrp="1"/>
          </p:cNvSpPr>
          <p:nvPr>
            <p:ph idx="1"/>
          </p:nvPr>
        </p:nvSpPr>
        <p:spPr/>
        <p:txBody>
          <a:bodyPr>
            <a:normAutofit/>
          </a:bodyPr>
          <a:lstStyle/>
          <a:p>
            <a:pPr marL="0" indent="0" algn="just">
              <a:buNone/>
            </a:pPr>
            <a:r>
              <a:rPr lang="en-GB" sz="2800" dirty="0"/>
              <a:t>As an interpretivist, </a:t>
            </a:r>
            <a:r>
              <a:rPr lang="en-GB" sz="2800" b="1" dirty="0"/>
              <a:t>you are likely to have a relativist ontology and a subjective epistemology</a:t>
            </a:r>
            <a:r>
              <a:rPr lang="en-GB" sz="2800" dirty="0"/>
              <a:t>. This means you view the world </a:t>
            </a:r>
            <a:r>
              <a:rPr lang="en-GB" sz="2800" b="1" dirty="0"/>
              <a:t>as a connected place, whereby phenomena within that world influence other phenomena and all are connected through intersubjectivity</a:t>
            </a:r>
            <a:r>
              <a:rPr lang="en-GB" sz="2800" dirty="0"/>
              <a:t>. You view the interconnected elements as one, having influence over one another – after all, the reality of what is seen is not clear cut.</a:t>
            </a:r>
            <a:endParaRPr lang="en-US" sz="3600" dirty="0"/>
          </a:p>
        </p:txBody>
      </p:sp>
    </p:spTree>
    <p:extLst>
      <p:ext uri="{BB962C8B-B14F-4D97-AF65-F5344CB8AC3E}">
        <p14:creationId xmlns:p14="http://schemas.microsoft.com/office/powerpoint/2010/main" val="294261491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D5E7B04-E28B-40D8-8759-072601B210E9}"/>
              </a:ext>
            </a:extLst>
          </p:cNvPr>
          <p:cNvGrpSpPr/>
          <p:nvPr/>
        </p:nvGrpSpPr>
        <p:grpSpPr>
          <a:xfrm>
            <a:off x="0" y="5341937"/>
            <a:ext cx="9144000" cy="1516063"/>
            <a:chOff x="0" y="5341937"/>
            <a:chExt cx="9144000" cy="1516063"/>
          </a:xfrm>
        </p:grpSpPr>
        <p:pic>
          <p:nvPicPr>
            <p:cNvPr id="19460" name="Picture 4" descr="ÐÐ¾ÑÐ¾Ð¶ÐµÐµ Ð¸Ð·Ð¾Ð±ÑÐ°Ð¶ÐµÐ½Ð¸Ðµ">
              <a:extLst>
                <a:ext uri="{FF2B5EF4-FFF2-40B4-BE49-F238E27FC236}">
                  <a16:creationId xmlns:a16="http://schemas.microsoft.com/office/drawing/2014/main" id="{E345F5EC-6646-4415-958B-E7AB268EEAD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5500" b="31981"/>
            <a:stretch/>
          </p:blipFill>
          <p:spPr bwMode="auto">
            <a:xfrm>
              <a:off x="4886325" y="5341937"/>
              <a:ext cx="4257675" cy="1516063"/>
            </a:xfrm>
            <a:prstGeom prst="rect">
              <a:avLst/>
            </a:prstGeom>
            <a:noFill/>
            <a:extLst>
              <a:ext uri="{909E8E84-426E-40DD-AFC4-6F175D3DCCD1}">
                <a14:hiddenFill xmlns:a14="http://schemas.microsoft.com/office/drawing/2010/main">
                  <a:solidFill>
                    <a:srgbClr val="FFFFFF"/>
                  </a:solidFill>
                </a14:hiddenFill>
              </a:ext>
            </a:extLst>
          </p:spPr>
        </p:pic>
        <p:pic>
          <p:nvPicPr>
            <p:cNvPr id="19458" name="Picture 2" descr="https://mir-s3-cdn-cf.behance.net/project_modules/disp/22f8fe33889697.5605ea4c1cb4e.jpg">
              <a:extLst>
                <a:ext uri="{FF2B5EF4-FFF2-40B4-BE49-F238E27FC236}">
                  <a16:creationId xmlns:a16="http://schemas.microsoft.com/office/drawing/2014/main" id="{58565EF9-57CB-4290-94D8-0072C9783D3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9955" b="38177"/>
            <a:stretch/>
          </p:blipFill>
          <p:spPr bwMode="auto">
            <a:xfrm>
              <a:off x="0" y="5480049"/>
              <a:ext cx="6283960" cy="137795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a:extLst>
              <a:ext uri="{FF2B5EF4-FFF2-40B4-BE49-F238E27FC236}">
                <a16:creationId xmlns:a16="http://schemas.microsoft.com/office/drawing/2014/main" id="{44DD41F0-F0F3-461F-8FB9-261E10982560}"/>
              </a:ext>
            </a:extLst>
          </p:cNvPr>
          <p:cNvSpPr>
            <a:spLocks noGrp="1"/>
          </p:cNvSpPr>
          <p:nvPr>
            <p:ph type="title"/>
          </p:nvPr>
        </p:nvSpPr>
        <p:spPr/>
        <p:txBody>
          <a:bodyPr>
            <a:normAutofit/>
          </a:bodyPr>
          <a:lstStyle/>
          <a:p>
            <a:r>
              <a:rPr lang="en-US" b="1" dirty="0">
                <a:solidFill>
                  <a:schemeClr val="accent2"/>
                </a:solidFill>
              </a:rPr>
              <a:t>(d) Data collection methods</a:t>
            </a:r>
            <a:endParaRPr lang="en-US" dirty="0">
              <a:solidFill>
                <a:schemeClr val="accent2"/>
              </a:solidFill>
            </a:endParaRPr>
          </a:p>
        </p:txBody>
      </p:sp>
      <p:sp>
        <p:nvSpPr>
          <p:cNvPr id="4" name="Content Placeholder 3">
            <a:extLst>
              <a:ext uri="{FF2B5EF4-FFF2-40B4-BE49-F238E27FC236}">
                <a16:creationId xmlns:a16="http://schemas.microsoft.com/office/drawing/2014/main" id="{3B41F02F-4702-4AA7-94CD-FB136E344085}"/>
              </a:ext>
            </a:extLst>
          </p:cNvPr>
          <p:cNvSpPr>
            <a:spLocks noGrp="1"/>
          </p:cNvSpPr>
          <p:nvPr>
            <p:ph idx="1"/>
          </p:nvPr>
        </p:nvSpPr>
        <p:spPr/>
        <p:txBody>
          <a:bodyPr>
            <a:normAutofit/>
          </a:bodyPr>
          <a:lstStyle/>
          <a:p>
            <a:pPr marL="0" indent="0" algn="just">
              <a:buNone/>
            </a:pPr>
            <a:r>
              <a:rPr lang="en-GB" sz="2800" dirty="0"/>
              <a:t>Once the necessity of primary data has been established, the methods of data collection require consideration. As outlined in the lecture 2, </a:t>
            </a:r>
            <a:r>
              <a:rPr lang="en-GB" sz="2800" b="1" dirty="0"/>
              <a:t>a decision will have to be made as to a quantitative or qualitative approach</a:t>
            </a:r>
            <a:r>
              <a:rPr lang="en-GB" sz="2800" dirty="0"/>
              <a:t>, or a mixture of both. </a:t>
            </a:r>
            <a:r>
              <a:rPr lang="en-GB" sz="2800" b="1" dirty="0"/>
              <a:t>The pros and cons of the individual methods</a:t>
            </a:r>
            <a:r>
              <a:rPr lang="en-GB" sz="2800" dirty="0"/>
              <a:t> will have </a:t>
            </a:r>
            <a:r>
              <a:rPr lang="en-GB" sz="2800" b="1" dirty="0"/>
              <a:t>to be evaluated and limitations recognised. </a:t>
            </a:r>
            <a:endParaRPr lang="en-US" sz="3600" b="1" dirty="0"/>
          </a:p>
        </p:txBody>
      </p:sp>
    </p:spTree>
    <p:extLst>
      <p:ext uri="{BB962C8B-B14F-4D97-AF65-F5344CB8AC3E}">
        <p14:creationId xmlns:p14="http://schemas.microsoft.com/office/powerpoint/2010/main" val="107427317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D5E7B04-E28B-40D8-8759-072601B210E9}"/>
              </a:ext>
            </a:extLst>
          </p:cNvPr>
          <p:cNvGrpSpPr/>
          <p:nvPr/>
        </p:nvGrpSpPr>
        <p:grpSpPr>
          <a:xfrm>
            <a:off x="0" y="5341937"/>
            <a:ext cx="9144000" cy="1516063"/>
            <a:chOff x="0" y="5341937"/>
            <a:chExt cx="9144000" cy="1516063"/>
          </a:xfrm>
        </p:grpSpPr>
        <p:pic>
          <p:nvPicPr>
            <p:cNvPr id="19460" name="Picture 4" descr="ÐÐ¾ÑÐ¾Ð¶ÐµÐµ Ð¸Ð·Ð¾Ð±ÑÐ°Ð¶ÐµÐ½Ð¸Ðµ">
              <a:extLst>
                <a:ext uri="{FF2B5EF4-FFF2-40B4-BE49-F238E27FC236}">
                  <a16:creationId xmlns:a16="http://schemas.microsoft.com/office/drawing/2014/main" id="{E345F5EC-6646-4415-958B-E7AB268EEAD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5500" b="31981"/>
            <a:stretch/>
          </p:blipFill>
          <p:spPr bwMode="auto">
            <a:xfrm>
              <a:off x="4886325" y="5341937"/>
              <a:ext cx="4257675" cy="1516063"/>
            </a:xfrm>
            <a:prstGeom prst="rect">
              <a:avLst/>
            </a:prstGeom>
            <a:noFill/>
            <a:extLst>
              <a:ext uri="{909E8E84-426E-40DD-AFC4-6F175D3DCCD1}">
                <a14:hiddenFill xmlns:a14="http://schemas.microsoft.com/office/drawing/2010/main">
                  <a:solidFill>
                    <a:srgbClr val="FFFFFF"/>
                  </a:solidFill>
                </a14:hiddenFill>
              </a:ext>
            </a:extLst>
          </p:spPr>
        </p:pic>
        <p:pic>
          <p:nvPicPr>
            <p:cNvPr id="19458" name="Picture 2" descr="https://mir-s3-cdn-cf.behance.net/project_modules/disp/22f8fe33889697.5605ea4c1cb4e.jpg">
              <a:extLst>
                <a:ext uri="{FF2B5EF4-FFF2-40B4-BE49-F238E27FC236}">
                  <a16:creationId xmlns:a16="http://schemas.microsoft.com/office/drawing/2014/main" id="{58565EF9-57CB-4290-94D8-0072C9783D3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9955" b="38177"/>
            <a:stretch/>
          </p:blipFill>
          <p:spPr bwMode="auto">
            <a:xfrm>
              <a:off x="0" y="5480049"/>
              <a:ext cx="6283960" cy="137795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a:extLst>
              <a:ext uri="{FF2B5EF4-FFF2-40B4-BE49-F238E27FC236}">
                <a16:creationId xmlns:a16="http://schemas.microsoft.com/office/drawing/2014/main" id="{44DD41F0-F0F3-461F-8FB9-261E10982560}"/>
              </a:ext>
            </a:extLst>
          </p:cNvPr>
          <p:cNvSpPr>
            <a:spLocks noGrp="1"/>
          </p:cNvSpPr>
          <p:nvPr>
            <p:ph type="title"/>
          </p:nvPr>
        </p:nvSpPr>
        <p:spPr/>
        <p:txBody>
          <a:bodyPr>
            <a:normAutofit fontScale="90000"/>
          </a:bodyPr>
          <a:lstStyle/>
          <a:p>
            <a:r>
              <a:rPr lang="en-GB" dirty="0">
                <a:solidFill>
                  <a:schemeClr val="accent2"/>
                </a:solidFill>
              </a:rPr>
              <a:t>Illustration 3.5 Winter sports tourism research project – data collection methods</a:t>
            </a:r>
            <a:endParaRPr lang="en-US" dirty="0">
              <a:solidFill>
                <a:schemeClr val="accent2"/>
              </a:solidFill>
            </a:endParaRPr>
          </a:p>
        </p:txBody>
      </p:sp>
      <p:sp>
        <p:nvSpPr>
          <p:cNvPr id="4" name="Content Placeholder 3">
            <a:extLst>
              <a:ext uri="{FF2B5EF4-FFF2-40B4-BE49-F238E27FC236}">
                <a16:creationId xmlns:a16="http://schemas.microsoft.com/office/drawing/2014/main" id="{3B41F02F-4702-4AA7-94CD-FB136E344085}"/>
              </a:ext>
            </a:extLst>
          </p:cNvPr>
          <p:cNvSpPr>
            <a:spLocks noGrp="1"/>
          </p:cNvSpPr>
          <p:nvPr>
            <p:ph idx="1"/>
          </p:nvPr>
        </p:nvSpPr>
        <p:spPr/>
        <p:txBody>
          <a:bodyPr>
            <a:normAutofit fontScale="92500" lnSpcReduction="10000"/>
          </a:bodyPr>
          <a:lstStyle/>
          <a:p>
            <a:pPr marL="0" indent="0" algn="just">
              <a:buNone/>
            </a:pPr>
            <a:r>
              <a:rPr lang="en-GB" sz="2800" dirty="0"/>
              <a:t>To establish primary information on the characteristics, motivations and behaviour of British skiers, a self-completion questionnaire was constructed and distributed online through UK ski clubs. This method of data collection provided quantitative information about British skiers and allowed the questionnaire to be completed by a wide range of skiers. Additionally, a series of in-depth personal interviews was carried out with a sample of British ski club members to provide qualitative information on characteristics, motivations and behaviour.</a:t>
            </a:r>
            <a:endParaRPr lang="en-US" sz="3600" dirty="0"/>
          </a:p>
        </p:txBody>
      </p:sp>
    </p:spTree>
    <p:extLst>
      <p:ext uri="{BB962C8B-B14F-4D97-AF65-F5344CB8AC3E}">
        <p14:creationId xmlns:p14="http://schemas.microsoft.com/office/powerpoint/2010/main" val="85761519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D5E7B04-E28B-40D8-8759-072601B210E9}"/>
              </a:ext>
            </a:extLst>
          </p:cNvPr>
          <p:cNvGrpSpPr/>
          <p:nvPr/>
        </p:nvGrpSpPr>
        <p:grpSpPr>
          <a:xfrm>
            <a:off x="0" y="5341937"/>
            <a:ext cx="9144000" cy="1516063"/>
            <a:chOff x="0" y="5341937"/>
            <a:chExt cx="9144000" cy="1516063"/>
          </a:xfrm>
        </p:grpSpPr>
        <p:pic>
          <p:nvPicPr>
            <p:cNvPr id="19460" name="Picture 4" descr="ÐÐ¾ÑÐ¾Ð¶ÐµÐµ Ð¸Ð·Ð¾Ð±ÑÐ°Ð¶ÐµÐ½Ð¸Ðµ">
              <a:extLst>
                <a:ext uri="{FF2B5EF4-FFF2-40B4-BE49-F238E27FC236}">
                  <a16:creationId xmlns:a16="http://schemas.microsoft.com/office/drawing/2014/main" id="{E345F5EC-6646-4415-958B-E7AB268EEAD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5500" b="31981"/>
            <a:stretch/>
          </p:blipFill>
          <p:spPr bwMode="auto">
            <a:xfrm>
              <a:off x="4886325" y="5341937"/>
              <a:ext cx="4257675" cy="1516063"/>
            </a:xfrm>
            <a:prstGeom prst="rect">
              <a:avLst/>
            </a:prstGeom>
            <a:noFill/>
            <a:extLst>
              <a:ext uri="{909E8E84-426E-40DD-AFC4-6F175D3DCCD1}">
                <a14:hiddenFill xmlns:a14="http://schemas.microsoft.com/office/drawing/2010/main">
                  <a:solidFill>
                    <a:srgbClr val="FFFFFF"/>
                  </a:solidFill>
                </a14:hiddenFill>
              </a:ext>
            </a:extLst>
          </p:spPr>
        </p:pic>
        <p:pic>
          <p:nvPicPr>
            <p:cNvPr id="19458" name="Picture 2" descr="https://mir-s3-cdn-cf.behance.net/project_modules/disp/22f8fe33889697.5605ea4c1cb4e.jpg">
              <a:extLst>
                <a:ext uri="{FF2B5EF4-FFF2-40B4-BE49-F238E27FC236}">
                  <a16:creationId xmlns:a16="http://schemas.microsoft.com/office/drawing/2014/main" id="{58565EF9-57CB-4290-94D8-0072C9783D3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9955" b="38177"/>
            <a:stretch/>
          </p:blipFill>
          <p:spPr bwMode="auto">
            <a:xfrm>
              <a:off x="0" y="5480049"/>
              <a:ext cx="6283960" cy="137795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a:extLst>
              <a:ext uri="{FF2B5EF4-FFF2-40B4-BE49-F238E27FC236}">
                <a16:creationId xmlns:a16="http://schemas.microsoft.com/office/drawing/2014/main" id="{44DD41F0-F0F3-461F-8FB9-261E10982560}"/>
              </a:ext>
            </a:extLst>
          </p:cNvPr>
          <p:cNvSpPr>
            <a:spLocks noGrp="1"/>
          </p:cNvSpPr>
          <p:nvPr>
            <p:ph type="title"/>
          </p:nvPr>
        </p:nvSpPr>
        <p:spPr/>
        <p:txBody>
          <a:bodyPr>
            <a:normAutofit/>
          </a:bodyPr>
          <a:lstStyle/>
          <a:p>
            <a:r>
              <a:rPr lang="en-US" b="1" dirty="0">
                <a:solidFill>
                  <a:schemeClr val="accent2"/>
                </a:solidFill>
              </a:rPr>
              <a:t>(e) Sampling frame</a:t>
            </a:r>
            <a:endParaRPr lang="en-US" dirty="0">
              <a:solidFill>
                <a:schemeClr val="accent2"/>
              </a:solidFill>
            </a:endParaRPr>
          </a:p>
        </p:txBody>
      </p:sp>
      <p:sp>
        <p:nvSpPr>
          <p:cNvPr id="4" name="Content Placeholder 3">
            <a:extLst>
              <a:ext uri="{FF2B5EF4-FFF2-40B4-BE49-F238E27FC236}">
                <a16:creationId xmlns:a16="http://schemas.microsoft.com/office/drawing/2014/main" id="{3B41F02F-4702-4AA7-94CD-FB136E344085}"/>
              </a:ext>
            </a:extLst>
          </p:cNvPr>
          <p:cNvSpPr>
            <a:spLocks noGrp="1"/>
          </p:cNvSpPr>
          <p:nvPr>
            <p:ph idx="1"/>
          </p:nvPr>
        </p:nvSpPr>
        <p:spPr/>
        <p:txBody>
          <a:bodyPr>
            <a:normAutofit/>
          </a:bodyPr>
          <a:lstStyle/>
          <a:p>
            <a:pPr marL="0" indent="0" algn="just">
              <a:buNone/>
            </a:pPr>
            <a:r>
              <a:rPr lang="en-GB" sz="2800" dirty="0"/>
              <a:t>This aspect will be discussed more fully in the following lectures. </a:t>
            </a:r>
            <a:r>
              <a:rPr lang="en-GB" sz="2800" b="1" dirty="0"/>
              <a:t>At this stage in the planning process, decisions need to be made regarding how many people to question or interview</a:t>
            </a:r>
            <a:r>
              <a:rPr lang="en-GB" sz="2800" dirty="0"/>
              <a:t>, </a:t>
            </a:r>
            <a:r>
              <a:rPr lang="en-GB" sz="2800" b="1" dirty="0"/>
              <a:t>where and when to question or interview, and the length of the survey period. </a:t>
            </a:r>
            <a:r>
              <a:rPr lang="en-GB" sz="2800" dirty="0"/>
              <a:t>Again, the nature of the survey </a:t>
            </a:r>
            <a:r>
              <a:rPr lang="en-GB" sz="2800" b="1" dirty="0"/>
              <a:t>will determine sample size, for example, as well as the expected response rate for the data collection method </a:t>
            </a:r>
            <a:r>
              <a:rPr lang="en-GB" sz="2800" dirty="0"/>
              <a:t>and available resources.</a:t>
            </a:r>
            <a:endParaRPr lang="en-US" sz="3600" dirty="0"/>
          </a:p>
        </p:txBody>
      </p:sp>
    </p:spTree>
    <p:extLst>
      <p:ext uri="{BB962C8B-B14F-4D97-AF65-F5344CB8AC3E}">
        <p14:creationId xmlns:p14="http://schemas.microsoft.com/office/powerpoint/2010/main" val="47890466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D5E7B04-E28B-40D8-8759-072601B210E9}"/>
              </a:ext>
            </a:extLst>
          </p:cNvPr>
          <p:cNvGrpSpPr/>
          <p:nvPr/>
        </p:nvGrpSpPr>
        <p:grpSpPr>
          <a:xfrm>
            <a:off x="0" y="5341937"/>
            <a:ext cx="9144000" cy="1516063"/>
            <a:chOff x="0" y="5341937"/>
            <a:chExt cx="9144000" cy="1516063"/>
          </a:xfrm>
        </p:grpSpPr>
        <p:pic>
          <p:nvPicPr>
            <p:cNvPr id="19460" name="Picture 4" descr="ÐÐ¾ÑÐ¾Ð¶ÐµÐµ Ð¸Ð·Ð¾Ð±ÑÐ°Ð¶ÐµÐ½Ð¸Ðµ">
              <a:extLst>
                <a:ext uri="{FF2B5EF4-FFF2-40B4-BE49-F238E27FC236}">
                  <a16:creationId xmlns:a16="http://schemas.microsoft.com/office/drawing/2014/main" id="{E345F5EC-6646-4415-958B-E7AB268EEAD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5500" b="31981"/>
            <a:stretch/>
          </p:blipFill>
          <p:spPr bwMode="auto">
            <a:xfrm>
              <a:off x="4886325" y="5341937"/>
              <a:ext cx="4257675" cy="1516063"/>
            </a:xfrm>
            <a:prstGeom prst="rect">
              <a:avLst/>
            </a:prstGeom>
            <a:noFill/>
            <a:extLst>
              <a:ext uri="{909E8E84-426E-40DD-AFC4-6F175D3DCCD1}">
                <a14:hiddenFill xmlns:a14="http://schemas.microsoft.com/office/drawing/2010/main">
                  <a:solidFill>
                    <a:srgbClr val="FFFFFF"/>
                  </a:solidFill>
                </a14:hiddenFill>
              </a:ext>
            </a:extLst>
          </p:spPr>
        </p:pic>
        <p:pic>
          <p:nvPicPr>
            <p:cNvPr id="19458" name="Picture 2" descr="https://mir-s3-cdn-cf.behance.net/project_modules/disp/22f8fe33889697.5605ea4c1cb4e.jpg">
              <a:extLst>
                <a:ext uri="{FF2B5EF4-FFF2-40B4-BE49-F238E27FC236}">
                  <a16:creationId xmlns:a16="http://schemas.microsoft.com/office/drawing/2014/main" id="{58565EF9-57CB-4290-94D8-0072C9783D3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9955" b="38177"/>
            <a:stretch/>
          </p:blipFill>
          <p:spPr bwMode="auto">
            <a:xfrm>
              <a:off x="0" y="5480049"/>
              <a:ext cx="6283960" cy="137795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a:extLst>
              <a:ext uri="{FF2B5EF4-FFF2-40B4-BE49-F238E27FC236}">
                <a16:creationId xmlns:a16="http://schemas.microsoft.com/office/drawing/2014/main" id="{44DD41F0-F0F3-461F-8FB9-261E10982560}"/>
              </a:ext>
            </a:extLst>
          </p:cNvPr>
          <p:cNvSpPr>
            <a:spLocks noGrp="1"/>
          </p:cNvSpPr>
          <p:nvPr>
            <p:ph type="title"/>
          </p:nvPr>
        </p:nvSpPr>
        <p:spPr/>
        <p:txBody>
          <a:bodyPr>
            <a:normAutofit/>
          </a:bodyPr>
          <a:lstStyle/>
          <a:p>
            <a:r>
              <a:rPr lang="en-GB" dirty="0">
                <a:solidFill>
                  <a:schemeClr val="accent2"/>
                </a:solidFill>
              </a:rPr>
              <a:t>Illustration 3.6 Winter sports tourism research project – sampling frame</a:t>
            </a:r>
            <a:endParaRPr lang="en-US" dirty="0">
              <a:solidFill>
                <a:schemeClr val="accent2"/>
              </a:solidFill>
            </a:endParaRPr>
          </a:p>
        </p:txBody>
      </p:sp>
      <p:sp>
        <p:nvSpPr>
          <p:cNvPr id="4" name="Content Placeholder 3">
            <a:extLst>
              <a:ext uri="{FF2B5EF4-FFF2-40B4-BE49-F238E27FC236}">
                <a16:creationId xmlns:a16="http://schemas.microsoft.com/office/drawing/2014/main" id="{3B41F02F-4702-4AA7-94CD-FB136E344085}"/>
              </a:ext>
            </a:extLst>
          </p:cNvPr>
          <p:cNvSpPr>
            <a:spLocks noGrp="1"/>
          </p:cNvSpPr>
          <p:nvPr>
            <p:ph idx="1"/>
          </p:nvPr>
        </p:nvSpPr>
        <p:spPr/>
        <p:txBody>
          <a:bodyPr>
            <a:normAutofit fontScale="92500" lnSpcReduction="10000"/>
          </a:bodyPr>
          <a:lstStyle/>
          <a:p>
            <a:pPr algn="just"/>
            <a:r>
              <a:rPr lang="en-GB" sz="1600" dirty="0"/>
              <a:t>As a relatively small proportion of the UK population participate in skiing, it is unviable to collect data from a representative sample. Instead, a convenience sample will be used to collect data from those known to have an interest in skiing.</a:t>
            </a:r>
          </a:p>
          <a:p>
            <a:pPr algn="just"/>
            <a:r>
              <a:rPr lang="en-GB" sz="1600" dirty="0"/>
              <a:t>The online self-completion questionnaire will be distributed to members of 12 British ski clubs via email. As these 12 ski clubs have a combined total of 4000 members, the population size for this study is 4000. The sample itself is likely to be much smaller due to non-responses. It is unlikely that all members of the population can be reached by an online self-completion questionnaire. Some members may not have supplied the ski club with their email address, or their contact details may not be up to date. Many of those who are emailed the questionnaire may not wish to participate in the research. In the case of the interviews, interviewees were sought from ski clubs in the UK.</a:t>
            </a:r>
          </a:p>
          <a:p>
            <a:pPr algn="just"/>
            <a:r>
              <a:rPr lang="en-GB" sz="1600" dirty="0"/>
              <a:t>Response rates for online surveys tend to be much lower than those of paper-based surveys. The opinion, on what an acceptable response rate is, varies between researchers. It is agreed, however, that when the response rate is greater, the research will have a greater ability to represent the whole population. In total, 1200 skiers completed the questionnaire, a response rate of 30%. Although a response rate of 30% may not be able to fully represent all ski club members, a sample of 1200 responses was more than adequate to conduct the required statistical tests. In the case of the interviews, a smaller sample was required as the data generated is more detailed. The researcher determined, after 25 interviews, that no new information was being generated.</a:t>
            </a:r>
          </a:p>
        </p:txBody>
      </p:sp>
    </p:spTree>
    <p:extLst>
      <p:ext uri="{BB962C8B-B14F-4D97-AF65-F5344CB8AC3E}">
        <p14:creationId xmlns:p14="http://schemas.microsoft.com/office/powerpoint/2010/main" val="186471552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D5E7B04-E28B-40D8-8759-072601B210E9}"/>
              </a:ext>
            </a:extLst>
          </p:cNvPr>
          <p:cNvGrpSpPr/>
          <p:nvPr/>
        </p:nvGrpSpPr>
        <p:grpSpPr>
          <a:xfrm>
            <a:off x="0" y="5341937"/>
            <a:ext cx="9144000" cy="1516063"/>
            <a:chOff x="0" y="5341937"/>
            <a:chExt cx="9144000" cy="1516063"/>
          </a:xfrm>
        </p:grpSpPr>
        <p:pic>
          <p:nvPicPr>
            <p:cNvPr id="19460" name="Picture 4" descr="ÐÐ¾ÑÐ¾Ð¶ÐµÐµ Ð¸Ð·Ð¾Ð±ÑÐ°Ð¶ÐµÐ½Ð¸Ðµ">
              <a:extLst>
                <a:ext uri="{FF2B5EF4-FFF2-40B4-BE49-F238E27FC236}">
                  <a16:creationId xmlns:a16="http://schemas.microsoft.com/office/drawing/2014/main" id="{E345F5EC-6646-4415-958B-E7AB268EEAD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5500" b="31981"/>
            <a:stretch/>
          </p:blipFill>
          <p:spPr bwMode="auto">
            <a:xfrm>
              <a:off x="4886325" y="5341937"/>
              <a:ext cx="4257675" cy="1516063"/>
            </a:xfrm>
            <a:prstGeom prst="rect">
              <a:avLst/>
            </a:prstGeom>
            <a:noFill/>
            <a:extLst>
              <a:ext uri="{909E8E84-426E-40DD-AFC4-6F175D3DCCD1}">
                <a14:hiddenFill xmlns:a14="http://schemas.microsoft.com/office/drawing/2010/main">
                  <a:solidFill>
                    <a:srgbClr val="FFFFFF"/>
                  </a:solidFill>
                </a14:hiddenFill>
              </a:ext>
            </a:extLst>
          </p:spPr>
        </p:pic>
        <p:pic>
          <p:nvPicPr>
            <p:cNvPr id="19458" name="Picture 2" descr="https://mir-s3-cdn-cf.behance.net/project_modules/disp/22f8fe33889697.5605ea4c1cb4e.jpg">
              <a:extLst>
                <a:ext uri="{FF2B5EF4-FFF2-40B4-BE49-F238E27FC236}">
                  <a16:creationId xmlns:a16="http://schemas.microsoft.com/office/drawing/2014/main" id="{58565EF9-57CB-4290-94D8-0072C9783D3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9955" b="38177"/>
            <a:stretch/>
          </p:blipFill>
          <p:spPr bwMode="auto">
            <a:xfrm>
              <a:off x="0" y="5480049"/>
              <a:ext cx="6283960" cy="137795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a:extLst>
              <a:ext uri="{FF2B5EF4-FFF2-40B4-BE49-F238E27FC236}">
                <a16:creationId xmlns:a16="http://schemas.microsoft.com/office/drawing/2014/main" id="{44DD41F0-F0F3-461F-8FB9-261E10982560}"/>
              </a:ext>
            </a:extLst>
          </p:cNvPr>
          <p:cNvSpPr>
            <a:spLocks noGrp="1"/>
          </p:cNvSpPr>
          <p:nvPr>
            <p:ph type="title"/>
          </p:nvPr>
        </p:nvSpPr>
        <p:spPr/>
        <p:txBody>
          <a:bodyPr>
            <a:normAutofit/>
          </a:bodyPr>
          <a:lstStyle/>
          <a:p>
            <a:r>
              <a:rPr lang="en-US" b="1" dirty="0">
                <a:solidFill>
                  <a:schemeClr val="accent2"/>
                </a:solidFill>
              </a:rPr>
              <a:t>(f) Fieldwork arrangements</a:t>
            </a:r>
            <a:endParaRPr lang="en-US" dirty="0">
              <a:solidFill>
                <a:schemeClr val="accent2"/>
              </a:solidFill>
            </a:endParaRPr>
          </a:p>
        </p:txBody>
      </p:sp>
      <p:sp>
        <p:nvSpPr>
          <p:cNvPr id="4" name="Content Placeholder 3">
            <a:extLst>
              <a:ext uri="{FF2B5EF4-FFF2-40B4-BE49-F238E27FC236}">
                <a16:creationId xmlns:a16="http://schemas.microsoft.com/office/drawing/2014/main" id="{3B41F02F-4702-4AA7-94CD-FB136E344085}"/>
              </a:ext>
            </a:extLst>
          </p:cNvPr>
          <p:cNvSpPr>
            <a:spLocks noGrp="1"/>
          </p:cNvSpPr>
          <p:nvPr>
            <p:ph idx="1"/>
          </p:nvPr>
        </p:nvSpPr>
        <p:spPr/>
        <p:txBody>
          <a:bodyPr>
            <a:normAutofit/>
          </a:bodyPr>
          <a:lstStyle/>
          <a:p>
            <a:pPr marL="0" indent="0" algn="just">
              <a:buNone/>
            </a:pPr>
            <a:r>
              <a:rPr lang="en-GB" sz="2800" b="1" dirty="0"/>
              <a:t>Depending on the nature of the project</a:t>
            </a:r>
            <a:r>
              <a:rPr lang="en-GB" sz="2800" dirty="0"/>
              <a:t> and the methods of data collection selected, there will be a variety of fieldwork to organise. At this stage in the planning process, it is a case of preliminary identification of what will be required. </a:t>
            </a:r>
            <a:r>
              <a:rPr lang="en-GB" sz="2800" b="1" dirty="0"/>
              <a:t>This may well include:</a:t>
            </a:r>
            <a:endParaRPr lang="en-US" sz="3600" b="1" dirty="0"/>
          </a:p>
        </p:txBody>
      </p:sp>
    </p:spTree>
    <p:extLst>
      <p:ext uri="{BB962C8B-B14F-4D97-AF65-F5344CB8AC3E}">
        <p14:creationId xmlns:p14="http://schemas.microsoft.com/office/powerpoint/2010/main" val="13500147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D5E7B04-E28B-40D8-8759-072601B210E9}"/>
              </a:ext>
            </a:extLst>
          </p:cNvPr>
          <p:cNvGrpSpPr/>
          <p:nvPr/>
        </p:nvGrpSpPr>
        <p:grpSpPr>
          <a:xfrm>
            <a:off x="0" y="5341937"/>
            <a:ext cx="9144000" cy="1516063"/>
            <a:chOff x="0" y="5341937"/>
            <a:chExt cx="9144000" cy="1516063"/>
          </a:xfrm>
        </p:grpSpPr>
        <p:pic>
          <p:nvPicPr>
            <p:cNvPr id="19460" name="Picture 4" descr="ÐÐ¾ÑÐ¾Ð¶ÐµÐµ Ð¸Ð·Ð¾Ð±ÑÐ°Ð¶ÐµÐ½Ð¸Ðµ">
              <a:extLst>
                <a:ext uri="{FF2B5EF4-FFF2-40B4-BE49-F238E27FC236}">
                  <a16:creationId xmlns:a16="http://schemas.microsoft.com/office/drawing/2014/main" id="{E345F5EC-6646-4415-958B-E7AB268EEAD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5500" b="31981"/>
            <a:stretch/>
          </p:blipFill>
          <p:spPr bwMode="auto">
            <a:xfrm>
              <a:off x="4886325" y="5341937"/>
              <a:ext cx="4257675" cy="1516063"/>
            </a:xfrm>
            <a:prstGeom prst="rect">
              <a:avLst/>
            </a:prstGeom>
            <a:noFill/>
            <a:extLst>
              <a:ext uri="{909E8E84-426E-40DD-AFC4-6F175D3DCCD1}">
                <a14:hiddenFill xmlns:a14="http://schemas.microsoft.com/office/drawing/2010/main">
                  <a:solidFill>
                    <a:srgbClr val="FFFFFF"/>
                  </a:solidFill>
                </a14:hiddenFill>
              </a:ext>
            </a:extLst>
          </p:spPr>
        </p:pic>
        <p:pic>
          <p:nvPicPr>
            <p:cNvPr id="19458" name="Picture 2" descr="https://mir-s3-cdn-cf.behance.net/project_modules/disp/22f8fe33889697.5605ea4c1cb4e.jpg">
              <a:extLst>
                <a:ext uri="{FF2B5EF4-FFF2-40B4-BE49-F238E27FC236}">
                  <a16:creationId xmlns:a16="http://schemas.microsoft.com/office/drawing/2014/main" id="{58565EF9-57CB-4290-94D8-0072C9783D3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9955" b="38177"/>
            <a:stretch/>
          </p:blipFill>
          <p:spPr bwMode="auto">
            <a:xfrm>
              <a:off x="0" y="5480049"/>
              <a:ext cx="6283960" cy="137795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a:extLst>
              <a:ext uri="{FF2B5EF4-FFF2-40B4-BE49-F238E27FC236}">
                <a16:creationId xmlns:a16="http://schemas.microsoft.com/office/drawing/2014/main" id="{44DD41F0-F0F3-461F-8FB9-261E10982560}"/>
              </a:ext>
            </a:extLst>
          </p:cNvPr>
          <p:cNvSpPr>
            <a:spLocks noGrp="1"/>
          </p:cNvSpPr>
          <p:nvPr>
            <p:ph type="title"/>
          </p:nvPr>
        </p:nvSpPr>
        <p:spPr/>
        <p:txBody>
          <a:bodyPr>
            <a:normAutofit/>
          </a:bodyPr>
          <a:lstStyle/>
          <a:p>
            <a:r>
              <a:rPr lang="en-GB" dirty="0">
                <a:solidFill>
                  <a:schemeClr val="accent2"/>
                </a:solidFill>
              </a:rPr>
              <a:t>Fieldwork to organise</a:t>
            </a:r>
            <a:endParaRPr lang="en-US" dirty="0">
              <a:solidFill>
                <a:schemeClr val="accent2"/>
              </a:solidFill>
            </a:endParaRPr>
          </a:p>
        </p:txBody>
      </p:sp>
      <p:sp>
        <p:nvSpPr>
          <p:cNvPr id="4" name="Content Placeholder 3">
            <a:extLst>
              <a:ext uri="{FF2B5EF4-FFF2-40B4-BE49-F238E27FC236}">
                <a16:creationId xmlns:a16="http://schemas.microsoft.com/office/drawing/2014/main" id="{3B41F02F-4702-4AA7-94CD-FB136E344085}"/>
              </a:ext>
            </a:extLst>
          </p:cNvPr>
          <p:cNvSpPr>
            <a:spLocks noGrp="1"/>
          </p:cNvSpPr>
          <p:nvPr>
            <p:ph idx="1"/>
          </p:nvPr>
        </p:nvSpPr>
        <p:spPr/>
        <p:txBody>
          <a:bodyPr>
            <a:normAutofit fontScale="92500" lnSpcReduction="10000"/>
          </a:bodyPr>
          <a:lstStyle/>
          <a:p>
            <a:pPr algn="just"/>
            <a:r>
              <a:rPr lang="en-GB" sz="2800" dirty="0"/>
              <a:t>arranging permission to interview at a site</a:t>
            </a:r>
          </a:p>
          <a:p>
            <a:pPr algn="just"/>
            <a:r>
              <a:rPr lang="en-GB" sz="2800" dirty="0"/>
              <a:t>gaining access to the names and addresses of potential respondents</a:t>
            </a:r>
          </a:p>
          <a:p>
            <a:pPr algn="just"/>
            <a:r>
              <a:rPr lang="en-GB" sz="2800" dirty="0"/>
              <a:t>getting quotes for the printing of paper-based questionnaires or the cost of online surveys</a:t>
            </a:r>
          </a:p>
          <a:p>
            <a:pPr algn="just"/>
            <a:r>
              <a:rPr lang="en-GB" sz="2800" dirty="0"/>
              <a:t>identifying any equipment that is required, for instance voice-recording technology</a:t>
            </a:r>
          </a:p>
          <a:p>
            <a:pPr algn="just"/>
            <a:r>
              <a:rPr lang="en-GB" sz="2800" dirty="0"/>
              <a:t>establishing the training requirements of staff, or the need for the recruitment of staff</a:t>
            </a:r>
          </a:p>
          <a:p>
            <a:pPr algn="just"/>
            <a:r>
              <a:rPr lang="en-GB" sz="2800" dirty="0"/>
              <a:t>obtaining ethical approval from your university before research can take place.</a:t>
            </a:r>
            <a:endParaRPr lang="en-US" sz="3600" dirty="0"/>
          </a:p>
        </p:txBody>
      </p:sp>
    </p:spTree>
    <p:extLst>
      <p:ext uri="{BB962C8B-B14F-4D97-AF65-F5344CB8AC3E}">
        <p14:creationId xmlns:p14="http://schemas.microsoft.com/office/powerpoint/2010/main" val="302232092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D5E7B04-E28B-40D8-8759-072601B210E9}"/>
              </a:ext>
            </a:extLst>
          </p:cNvPr>
          <p:cNvGrpSpPr/>
          <p:nvPr/>
        </p:nvGrpSpPr>
        <p:grpSpPr>
          <a:xfrm>
            <a:off x="0" y="5341937"/>
            <a:ext cx="9144000" cy="1516063"/>
            <a:chOff x="0" y="5341937"/>
            <a:chExt cx="9144000" cy="1516063"/>
          </a:xfrm>
        </p:grpSpPr>
        <p:pic>
          <p:nvPicPr>
            <p:cNvPr id="19460" name="Picture 4" descr="ÐÐ¾ÑÐ¾Ð¶ÐµÐµ Ð¸Ð·Ð¾Ð±ÑÐ°Ð¶ÐµÐ½Ð¸Ðµ">
              <a:extLst>
                <a:ext uri="{FF2B5EF4-FFF2-40B4-BE49-F238E27FC236}">
                  <a16:creationId xmlns:a16="http://schemas.microsoft.com/office/drawing/2014/main" id="{E345F5EC-6646-4415-958B-E7AB268EEAD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5500" b="31981"/>
            <a:stretch/>
          </p:blipFill>
          <p:spPr bwMode="auto">
            <a:xfrm>
              <a:off x="4886325" y="5341937"/>
              <a:ext cx="4257675" cy="1516063"/>
            </a:xfrm>
            <a:prstGeom prst="rect">
              <a:avLst/>
            </a:prstGeom>
            <a:noFill/>
            <a:extLst>
              <a:ext uri="{909E8E84-426E-40DD-AFC4-6F175D3DCCD1}">
                <a14:hiddenFill xmlns:a14="http://schemas.microsoft.com/office/drawing/2010/main">
                  <a:solidFill>
                    <a:srgbClr val="FFFFFF"/>
                  </a:solidFill>
                </a14:hiddenFill>
              </a:ext>
            </a:extLst>
          </p:spPr>
        </p:pic>
        <p:pic>
          <p:nvPicPr>
            <p:cNvPr id="19458" name="Picture 2" descr="https://mir-s3-cdn-cf.behance.net/project_modules/disp/22f8fe33889697.5605ea4c1cb4e.jpg">
              <a:extLst>
                <a:ext uri="{FF2B5EF4-FFF2-40B4-BE49-F238E27FC236}">
                  <a16:creationId xmlns:a16="http://schemas.microsoft.com/office/drawing/2014/main" id="{58565EF9-57CB-4290-94D8-0072C9783D3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9955" b="38177"/>
            <a:stretch/>
          </p:blipFill>
          <p:spPr bwMode="auto">
            <a:xfrm>
              <a:off x="0" y="5480049"/>
              <a:ext cx="6283960" cy="137795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a:extLst>
              <a:ext uri="{FF2B5EF4-FFF2-40B4-BE49-F238E27FC236}">
                <a16:creationId xmlns:a16="http://schemas.microsoft.com/office/drawing/2014/main" id="{44DD41F0-F0F3-461F-8FB9-261E10982560}"/>
              </a:ext>
            </a:extLst>
          </p:cNvPr>
          <p:cNvSpPr>
            <a:spLocks noGrp="1"/>
          </p:cNvSpPr>
          <p:nvPr>
            <p:ph type="title"/>
          </p:nvPr>
        </p:nvSpPr>
        <p:spPr/>
        <p:txBody>
          <a:bodyPr>
            <a:normAutofit fontScale="90000"/>
          </a:bodyPr>
          <a:lstStyle/>
          <a:p>
            <a:r>
              <a:rPr lang="en-GB" dirty="0">
                <a:solidFill>
                  <a:schemeClr val="accent2"/>
                </a:solidFill>
              </a:rPr>
              <a:t>Illustration 3.7 Winter sports tourism research project – fieldwork arrangements</a:t>
            </a:r>
            <a:endParaRPr lang="en-US" dirty="0">
              <a:solidFill>
                <a:schemeClr val="accent2"/>
              </a:solidFill>
            </a:endParaRPr>
          </a:p>
        </p:txBody>
      </p:sp>
      <p:sp>
        <p:nvSpPr>
          <p:cNvPr id="4" name="Content Placeholder 3">
            <a:extLst>
              <a:ext uri="{FF2B5EF4-FFF2-40B4-BE49-F238E27FC236}">
                <a16:creationId xmlns:a16="http://schemas.microsoft.com/office/drawing/2014/main" id="{3B41F02F-4702-4AA7-94CD-FB136E344085}"/>
              </a:ext>
            </a:extLst>
          </p:cNvPr>
          <p:cNvSpPr>
            <a:spLocks noGrp="1"/>
          </p:cNvSpPr>
          <p:nvPr>
            <p:ph idx="1"/>
          </p:nvPr>
        </p:nvSpPr>
        <p:spPr/>
        <p:txBody>
          <a:bodyPr>
            <a:normAutofit/>
          </a:bodyPr>
          <a:lstStyle/>
          <a:p>
            <a:pPr marL="0" indent="0" algn="just">
              <a:buNone/>
            </a:pPr>
            <a:r>
              <a:rPr lang="en-GB" sz="2000" dirty="0"/>
              <a:t>Permission to contact ski club members will be essential for the success of this research. At this stage, consideration is given as to which clubs would be approached to distribute the questionnaire. Once this decision is made, the clubs and forums will be contacted and briefed on the project before permission can be granted and the questionnaire made </a:t>
            </a:r>
            <a:r>
              <a:rPr lang="en-GB" sz="2000" dirty="0" err="1"/>
              <a:t>avaliable</a:t>
            </a:r>
            <a:r>
              <a:rPr lang="en-GB" sz="2000" dirty="0"/>
              <a:t> to their members. In order to get ethical approval, from the university, for the research to commence all respondents and interviewees must be over the age of 18. Permission to use the data must also be obtained from each participant so consent forms need to be drafted. The qualitative interviews require a trained interviewer. Identification of a suitable person will be necessary if the researcher is not going to conduct the interviews. Clerical assistance may also be required in the coding of questionnaires and transcription of the interviews.</a:t>
            </a:r>
            <a:endParaRPr lang="en-US" sz="2400" dirty="0"/>
          </a:p>
        </p:txBody>
      </p:sp>
    </p:spTree>
    <p:extLst>
      <p:ext uri="{BB962C8B-B14F-4D97-AF65-F5344CB8AC3E}">
        <p14:creationId xmlns:p14="http://schemas.microsoft.com/office/powerpoint/2010/main" val="344693202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D5E7B04-E28B-40D8-8759-072601B210E9}"/>
              </a:ext>
            </a:extLst>
          </p:cNvPr>
          <p:cNvGrpSpPr/>
          <p:nvPr/>
        </p:nvGrpSpPr>
        <p:grpSpPr>
          <a:xfrm>
            <a:off x="0" y="5341937"/>
            <a:ext cx="9144000" cy="1516063"/>
            <a:chOff x="0" y="5341937"/>
            <a:chExt cx="9144000" cy="1516063"/>
          </a:xfrm>
        </p:grpSpPr>
        <p:pic>
          <p:nvPicPr>
            <p:cNvPr id="19460" name="Picture 4" descr="ÐÐ¾ÑÐ¾Ð¶ÐµÐµ Ð¸Ð·Ð¾Ð±ÑÐ°Ð¶ÐµÐ½Ð¸Ðµ">
              <a:extLst>
                <a:ext uri="{FF2B5EF4-FFF2-40B4-BE49-F238E27FC236}">
                  <a16:creationId xmlns:a16="http://schemas.microsoft.com/office/drawing/2014/main" id="{E345F5EC-6646-4415-958B-E7AB268EEAD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5500" b="31981"/>
            <a:stretch/>
          </p:blipFill>
          <p:spPr bwMode="auto">
            <a:xfrm>
              <a:off x="4886325" y="5341937"/>
              <a:ext cx="4257675" cy="1516063"/>
            </a:xfrm>
            <a:prstGeom prst="rect">
              <a:avLst/>
            </a:prstGeom>
            <a:noFill/>
            <a:extLst>
              <a:ext uri="{909E8E84-426E-40DD-AFC4-6F175D3DCCD1}">
                <a14:hiddenFill xmlns:a14="http://schemas.microsoft.com/office/drawing/2010/main">
                  <a:solidFill>
                    <a:srgbClr val="FFFFFF"/>
                  </a:solidFill>
                </a14:hiddenFill>
              </a:ext>
            </a:extLst>
          </p:spPr>
        </p:pic>
        <p:pic>
          <p:nvPicPr>
            <p:cNvPr id="19458" name="Picture 2" descr="https://mir-s3-cdn-cf.behance.net/project_modules/disp/22f8fe33889697.5605ea4c1cb4e.jpg">
              <a:extLst>
                <a:ext uri="{FF2B5EF4-FFF2-40B4-BE49-F238E27FC236}">
                  <a16:creationId xmlns:a16="http://schemas.microsoft.com/office/drawing/2014/main" id="{58565EF9-57CB-4290-94D8-0072C9783D3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9955" b="38177"/>
            <a:stretch/>
          </p:blipFill>
          <p:spPr bwMode="auto">
            <a:xfrm>
              <a:off x="0" y="5480049"/>
              <a:ext cx="6283960" cy="137795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a:extLst>
              <a:ext uri="{FF2B5EF4-FFF2-40B4-BE49-F238E27FC236}">
                <a16:creationId xmlns:a16="http://schemas.microsoft.com/office/drawing/2014/main" id="{44DD41F0-F0F3-461F-8FB9-261E10982560}"/>
              </a:ext>
            </a:extLst>
          </p:cNvPr>
          <p:cNvSpPr>
            <a:spLocks noGrp="1"/>
          </p:cNvSpPr>
          <p:nvPr>
            <p:ph type="title"/>
          </p:nvPr>
        </p:nvSpPr>
        <p:spPr/>
        <p:txBody>
          <a:bodyPr>
            <a:normAutofit/>
          </a:bodyPr>
          <a:lstStyle/>
          <a:p>
            <a:r>
              <a:rPr lang="en-US" b="1" dirty="0">
                <a:solidFill>
                  <a:schemeClr val="accent2"/>
                </a:solidFill>
              </a:rPr>
              <a:t>(g) Analysis requirements</a:t>
            </a:r>
            <a:endParaRPr lang="en-US" dirty="0">
              <a:solidFill>
                <a:schemeClr val="accent2"/>
              </a:solidFill>
            </a:endParaRPr>
          </a:p>
        </p:txBody>
      </p:sp>
      <p:sp>
        <p:nvSpPr>
          <p:cNvPr id="4" name="Content Placeholder 3">
            <a:extLst>
              <a:ext uri="{FF2B5EF4-FFF2-40B4-BE49-F238E27FC236}">
                <a16:creationId xmlns:a16="http://schemas.microsoft.com/office/drawing/2014/main" id="{3B41F02F-4702-4AA7-94CD-FB136E344085}"/>
              </a:ext>
            </a:extLst>
          </p:cNvPr>
          <p:cNvSpPr>
            <a:spLocks noGrp="1"/>
          </p:cNvSpPr>
          <p:nvPr>
            <p:ph idx="1"/>
          </p:nvPr>
        </p:nvSpPr>
        <p:spPr/>
        <p:txBody>
          <a:bodyPr>
            <a:normAutofit/>
          </a:bodyPr>
          <a:lstStyle/>
          <a:p>
            <a:pPr marL="0" indent="0" algn="just">
              <a:buNone/>
            </a:pPr>
            <a:r>
              <a:rPr lang="en-GB" sz="2800" b="1" dirty="0"/>
              <a:t>Before any data are collected, it is worth considering how the data will be analysed in terms of what computer package will be used </a:t>
            </a:r>
            <a:r>
              <a:rPr lang="en-GB" sz="2800" dirty="0"/>
              <a:t>and what statistical techniques will be performed. Statistical tests could include:</a:t>
            </a:r>
            <a:endParaRPr lang="en-US" sz="3600" dirty="0"/>
          </a:p>
        </p:txBody>
      </p:sp>
    </p:spTree>
    <p:extLst>
      <p:ext uri="{BB962C8B-B14F-4D97-AF65-F5344CB8AC3E}">
        <p14:creationId xmlns:p14="http://schemas.microsoft.com/office/powerpoint/2010/main" val="182381535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D5E7B04-E28B-40D8-8759-072601B210E9}"/>
              </a:ext>
            </a:extLst>
          </p:cNvPr>
          <p:cNvGrpSpPr/>
          <p:nvPr/>
        </p:nvGrpSpPr>
        <p:grpSpPr>
          <a:xfrm>
            <a:off x="0" y="5341937"/>
            <a:ext cx="9144000" cy="1516063"/>
            <a:chOff x="0" y="5341937"/>
            <a:chExt cx="9144000" cy="1516063"/>
          </a:xfrm>
        </p:grpSpPr>
        <p:pic>
          <p:nvPicPr>
            <p:cNvPr id="19460" name="Picture 4" descr="ÐÐ¾ÑÐ¾Ð¶ÐµÐµ Ð¸Ð·Ð¾Ð±ÑÐ°Ð¶ÐµÐ½Ð¸Ðµ">
              <a:extLst>
                <a:ext uri="{FF2B5EF4-FFF2-40B4-BE49-F238E27FC236}">
                  <a16:creationId xmlns:a16="http://schemas.microsoft.com/office/drawing/2014/main" id="{E345F5EC-6646-4415-958B-E7AB268EEAD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5500" b="31981"/>
            <a:stretch/>
          </p:blipFill>
          <p:spPr bwMode="auto">
            <a:xfrm>
              <a:off x="4886325" y="5341937"/>
              <a:ext cx="4257675" cy="1516063"/>
            </a:xfrm>
            <a:prstGeom prst="rect">
              <a:avLst/>
            </a:prstGeom>
            <a:noFill/>
            <a:extLst>
              <a:ext uri="{909E8E84-426E-40DD-AFC4-6F175D3DCCD1}">
                <a14:hiddenFill xmlns:a14="http://schemas.microsoft.com/office/drawing/2010/main">
                  <a:solidFill>
                    <a:srgbClr val="FFFFFF"/>
                  </a:solidFill>
                </a14:hiddenFill>
              </a:ext>
            </a:extLst>
          </p:spPr>
        </p:pic>
        <p:pic>
          <p:nvPicPr>
            <p:cNvPr id="19458" name="Picture 2" descr="https://mir-s3-cdn-cf.behance.net/project_modules/disp/22f8fe33889697.5605ea4c1cb4e.jpg">
              <a:extLst>
                <a:ext uri="{FF2B5EF4-FFF2-40B4-BE49-F238E27FC236}">
                  <a16:creationId xmlns:a16="http://schemas.microsoft.com/office/drawing/2014/main" id="{58565EF9-57CB-4290-94D8-0072C9783D3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9955" b="38177"/>
            <a:stretch/>
          </p:blipFill>
          <p:spPr bwMode="auto">
            <a:xfrm>
              <a:off x="0" y="5480049"/>
              <a:ext cx="6283960" cy="137795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a:extLst>
              <a:ext uri="{FF2B5EF4-FFF2-40B4-BE49-F238E27FC236}">
                <a16:creationId xmlns:a16="http://schemas.microsoft.com/office/drawing/2014/main" id="{44DD41F0-F0F3-461F-8FB9-261E10982560}"/>
              </a:ext>
            </a:extLst>
          </p:cNvPr>
          <p:cNvSpPr>
            <a:spLocks noGrp="1"/>
          </p:cNvSpPr>
          <p:nvPr>
            <p:ph type="title"/>
          </p:nvPr>
        </p:nvSpPr>
        <p:spPr/>
        <p:txBody>
          <a:bodyPr>
            <a:normAutofit/>
          </a:bodyPr>
          <a:lstStyle/>
          <a:p>
            <a:r>
              <a:rPr lang="en-GB" dirty="0">
                <a:solidFill>
                  <a:schemeClr val="accent2"/>
                </a:solidFill>
              </a:rPr>
              <a:t>Statistical tests could include:</a:t>
            </a:r>
            <a:endParaRPr lang="en-US" dirty="0">
              <a:solidFill>
                <a:schemeClr val="accent2"/>
              </a:solidFill>
            </a:endParaRPr>
          </a:p>
        </p:txBody>
      </p:sp>
      <p:sp>
        <p:nvSpPr>
          <p:cNvPr id="4" name="Content Placeholder 3">
            <a:extLst>
              <a:ext uri="{FF2B5EF4-FFF2-40B4-BE49-F238E27FC236}">
                <a16:creationId xmlns:a16="http://schemas.microsoft.com/office/drawing/2014/main" id="{3B41F02F-4702-4AA7-94CD-FB136E344085}"/>
              </a:ext>
            </a:extLst>
          </p:cNvPr>
          <p:cNvSpPr>
            <a:spLocks noGrp="1"/>
          </p:cNvSpPr>
          <p:nvPr>
            <p:ph idx="1"/>
          </p:nvPr>
        </p:nvSpPr>
        <p:spPr/>
        <p:txBody>
          <a:bodyPr numCol="2">
            <a:normAutofit/>
          </a:bodyPr>
          <a:lstStyle/>
          <a:p>
            <a:pPr algn="just"/>
            <a:r>
              <a:rPr lang="en-US" sz="2800" dirty="0"/>
              <a:t>Chi-square test</a:t>
            </a:r>
          </a:p>
          <a:p>
            <a:pPr algn="just"/>
            <a:r>
              <a:rPr lang="en-US" sz="2800" dirty="0"/>
              <a:t>Mann Whitney</a:t>
            </a:r>
          </a:p>
          <a:p>
            <a:pPr algn="just"/>
            <a:r>
              <a:rPr lang="en-US" sz="2800" dirty="0" err="1"/>
              <a:t>Spearmans</a:t>
            </a:r>
            <a:r>
              <a:rPr lang="en-US" sz="2800" dirty="0"/>
              <a:t> Rank</a:t>
            </a:r>
          </a:p>
          <a:p>
            <a:pPr algn="just"/>
            <a:r>
              <a:rPr lang="en-US" sz="2800" dirty="0" err="1"/>
              <a:t>Pearsons</a:t>
            </a:r>
            <a:r>
              <a:rPr lang="en-US" sz="2800" dirty="0"/>
              <a:t> Correlation</a:t>
            </a:r>
          </a:p>
          <a:p>
            <a:pPr algn="just"/>
            <a:r>
              <a:rPr lang="en-US" sz="2800" dirty="0"/>
              <a:t>T-tests</a:t>
            </a:r>
          </a:p>
          <a:p>
            <a:pPr algn="just"/>
            <a:r>
              <a:rPr lang="en-US" sz="2800" dirty="0"/>
              <a:t>ANOVA</a:t>
            </a:r>
          </a:p>
          <a:p>
            <a:pPr algn="just"/>
            <a:r>
              <a:rPr lang="en-US" sz="2800" dirty="0"/>
              <a:t>Multiple regression analysis</a:t>
            </a:r>
          </a:p>
          <a:p>
            <a:pPr algn="just"/>
            <a:r>
              <a:rPr lang="en-US" sz="2800" dirty="0"/>
              <a:t>Principal component analysis</a:t>
            </a:r>
          </a:p>
          <a:p>
            <a:pPr algn="just"/>
            <a:r>
              <a:rPr lang="en-US" sz="2800" dirty="0"/>
              <a:t>Importance performance analysis.</a:t>
            </a:r>
          </a:p>
          <a:p>
            <a:pPr algn="just"/>
            <a:endParaRPr lang="en-US" sz="3600" dirty="0"/>
          </a:p>
        </p:txBody>
      </p:sp>
    </p:spTree>
    <p:extLst>
      <p:ext uri="{BB962C8B-B14F-4D97-AF65-F5344CB8AC3E}">
        <p14:creationId xmlns:p14="http://schemas.microsoft.com/office/powerpoint/2010/main" val="144574501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D5E7B04-E28B-40D8-8759-072601B210E9}"/>
              </a:ext>
            </a:extLst>
          </p:cNvPr>
          <p:cNvGrpSpPr/>
          <p:nvPr/>
        </p:nvGrpSpPr>
        <p:grpSpPr>
          <a:xfrm>
            <a:off x="0" y="5341937"/>
            <a:ext cx="9144000" cy="1516063"/>
            <a:chOff x="0" y="5341937"/>
            <a:chExt cx="9144000" cy="1516063"/>
          </a:xfrm>
        </p:grpSpPr>
        <p:pic>
          <p:nvPicPr>
            <p:cNvPr id="19460" name="Picture 4" descr="ÐÐ¾ÑÐ¾Ð¶ÐµÐµ Ð¸Ð·Ð¾Ð±ÑÐ°Ð¶ÐµÐ½Ð¸Ðµ">
              <a:extLst>
                <a:ext uri="{FF2B5EF4-FFF2-40B4-BE49-F238E27FC236}">
                  <a16:creationId xmlns:a16="http://schemas.microsoft.com/office/drawing/2014/main" id="{E345F5EC-6646-4415-958B-E7AB268EEAD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5500" b="31981"/>
            <a:stretch/>
          </p:blipFill>
          <p:spPr bwMode="auto">
            <a:xfrm>
              <a:off x="4886325" y="5341937"/>
              <a:ext cx="4257675" cy="1516063"/>
            </a:xfrm>
            <a:prstGeom prst="rect">
              <a:avLst/>
            </a:prstGeom>
            <a:noFill/>
            <a:extLst>
              <a:ext uri="{909E8E84-426E-40DD-AFC4-6F175D3DCCD1}">
                <a14:hiddenFill xmlns:a14="http://schemas.microsoft.com/office/drawing/2010/main">
                  <a:solidFill>
                    <a:srgbClr val="FFFFFF"/>
                  </a:solidFill>
                </a14:hiddenFill>
              </a:ext>
            </a:extLst>
          </p:spPr>
        </p:pic>
        <p:pic>
          <p:nvPicPr>
            <p:cNvPr id="19458" name="Picture 2" descr="https://mir-s3-cdn-cf.behance.net/project_modules/disp/22f8fe33889697.5605ea4c1cb4e.jpg">
              <a:extLst>
                <a:ext uri="{FF2B5EF4-FFF2-40B4-BE49-F238E27FC236}">
                  <a16:creationId xmlns:a16="http://schemas.microsoft.com/office/drawing/2014/main" id="{58565EF9-57CB-4290-94D8-0072C9783D3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9955" b="38177"/>
            <a:stretch/>
          </p:blipFill>
          <p:spPr bwMode="auto">
            <a:xfrm>
              <a:off x="0" y="5480049"/>
              <a:ext cx="6283960" cy="137795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a:extLst>
              <a:ext uri="{FF2B5EF4-FFF2-40B4-BE49-F238E27FC236}">
                <a16:creationId xmlns:a16="http://schemas.microsoft.com/office/drawing/2014/main" id="{44DD41F0-F0F3-461F-8FB9-261E10982560}"/>
              </a:ext>
            </a:extLst>
          </p:cNvPr>
          <p:cNvSpPr>
            <a:spLocks noGrp="1"/>
          </p:cNvSpPr>
          <p:nvPr>
            <p:ph type="title"/>
          </p:nvPr>
        </p:nvSpPr>
        <p:spPr/>
        <p:txBody>
          <a:bodyPr>
            <a:normAutofit/>
          </a:bodyPr>
          <a:lstStyle/>
          <a:p>
            <a:r>
              <a:rPr lang="en-US" dirty="0" err="1">
                <a:solidFill>
                  <a:schemeClr val="accent2"/>
                </a:solidFill>
              </a:rPr>
              <a:t>Analysing</a:t>
            </a:r>
            <a:r>
              <a:rPr lang="en-US" dirty="0">
                <a:solidFill>
                  <a:schemeClr val="accent2"/>
                </a:solidFill>
              </a:rPr>
              <a:t> the data</a:t>
            </a:r>
          </a:p>
        </p:txBody>
      </p:sp>
      <p:sp>
        <p:nvSpPr>
          <p:cNvPr id="4" name="Content Placeholder 3">
            <a:extLst>
              <a:ext uri="{FF2B5EF4-FFF2-40B4-BE49-F238E27FC236}">
                <a16:creationId xmlns:a16="http://schemas.microsoft.com/office/drawing/2014/main" id="{3B41F02F-4702-4AA7-94CD-FB136E344085}"/>
              </a:ext>
            </a:extLst>
          </p:cNvPr>
          <p:cNvSpPr>
            <a:spLocks noGrp="1"/>
          </p:cNvSpPr>
          <p:nvPr>
            <p:ph idx="1"/>
          </p:nvPr>
        </p:nvSpPr>
        <p:spPr/>
        <p:txBody>
          <a:bodyPr>
            <a:normAutofit/>
          </a:bodyPr>
          <a:lstStyle/>
          <a:p>
            <a:pPr marL="0" indent="0" algn="just">
              <a:buNone/>
            </a:pPr>
            <a:r>
              <a:rPr lang="en-GB" sz="2800" dirty="0"/>
              <a:t>At this stage, it is necessary to reflect on how the research questions posed might be answered when analysing the data. If this is by means of statistics, the requirements of the proposed statistical test must be considered. Some tests require a minimum number of responses to be reliable, whilst others require questions to be formatted in a specific way. For instance, it is often more useful to ask a respondent to rank variables, rather than select all that apply, when it comes to data analysis.</a:t>
            </a:r>
            <a:endParaRPr lang="en-US" sz="3600" dirty="0"/>
          </a:p>
        </p:txBody>
      </p:sp>
    </p:spTree>
    <p:extLst>
      <p:ext uri="{BB962C8B-B14F-4D97-AF65-F5344CB8AC3E}">
        <p14:creationId xmlns:p14="http://schemas.microsoft.com/office/powerpoint/2010/main" val="36897792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D5E7B04-E28B-40D8-8759-072601B210E9}"/>
              </a:ext>
            </a:extLst>
          </p:cNvPr>
          <p:cNvGrpSpPr/>
          <p:nvPr/>
        </p:nvGrpSpPr>
        <p:grpSpPr>
          <a:xfrm>
            <a:off x="0" y="5341937"/>
            <a:ext cx="9144000" cy="1516063"/>
            <a:chOff x="0" y="5341937"/>
            <a:chExt cx="9144000" cy="1516063"/>
          </a:xfrm>
        </p:grpSpPr>
        <p:pic>
          <p:nvPicPr>
            <p:cNvPr id="19460" name="Picture 4" descr="ÐÐ¾ÑÐ¾Ð¶ÐµÐµ Ð¸Ð·Ð¾Ð±ÑÐ°Ð¶ÐµÐ½Ð¸Ðµ">
              <a:extLst>
                <a:ext uri="{FF2B5EF4-FFF2-40B4-BE49-F238E27FC236}">
                  <a16:creationId xmlns:a16="http://schemas.microsoft.com/office/drawing/2014/main" id="{E345F5EC-6646-4415-958B-E7AB268EEAD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5500" b="31981"/>
            <a:stretch/>
          </p:blipFill>
          <p:spPr bwMode="auto">
            <a:xfrm>
              <a:off x="4886325" y="5341937"/>
              <a:ext cx="4257675" cy="1516063"/>
            </a:xfrm>
            <a:prstGeom prst="rect">
              <a:avLst/>
            </a:prstGeom>
            <a:noFill/>
            <a:extLst>
              <a:ext uri="{909E8E84-426E-40DD-AFC4-6F175D3DCCD1}">
                <a14:hiddenFill xmlns:a14="http://schemas.microsoft.com/office/drawing/2010/main">
                  <a:solidFill>
                    <a:srgbClr val="FFFFFF"/>
                  </a:solidFill>
                </a14:hiddenFill>
              </a:ext>
            </a:extLst>
          </p:spPr>
        </p:pic>
        <p:pic>
          <p:nvPicPr>
            <p:cNvPr id="19458" name="Picture 2" descr="https://mir-s3-cdn-cf.behance.net/project_modules/disp/22f8fe33889697.5605ea4c1cb4e.jpg">
              <a:extLst>
                <a:ext uri="{FF2B5EF4-FFF2-40B4-BE49-F238E27FC236}">
                  <a16:creationId xmlns:a16="http://schemas.microsoft.com/office/drawing/2014/main" id="{58565EF9-57CB-4290-94D8-0072C9783D3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9955" b="38177"/>
            <a:stretch/>
          </p:blipFill>
          <p:spPr bwMode="auto">
            <a:xfrm>
              <a:off x="0" y="5480049"/>
              <a:ext cx="6283960" cy="137795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a:extLst>
              <a:ext uri="{FF2B5EF4-FFF2-40B4-BE49-F238E27FC236}">
                <a16:creationId xmlns:a16="http://schemas.microsoft.com/office/drawing/2014/main" id="{44DD41F0-F0F3-461F-8FB9-261E10982560}"/>
              </a:ext>
            </a:extLst>
          </p:cNvPr>
          <p:cNvSpPr>
            <a:spLocks noGrp="1"/>
          </p:cNvSpPr>
          <p:nvPr>
            <p:ph type="title"/>
          </p:nvPr>
        </p:nvSpPr>
        <p:spPr/>
        <p:txBody>
          <a:bodyPr>
            <a:normAutofit/>
          </a:bodyPr>
          <a:lstStyle/>
          <a:p>
            <a:r>
              <a:rPr lang="en-GB" dirty="0">
                <a:solidFill>
                  <a:schemeClr val="accent2"/>
                </a:solidFill>
              </a:rPr>
              <a:t>Post-positivism </a:t>
            </a:r>
            <a:r>
              <a:rPr lang="en-US" dirty="0">
                <a:solidFill>
                  <a:schemeClr val="accent2"/>
                </a:solidFill>
              </a:rPr>
              <a:t>(significant part)</a:t>
            </a:r>
          </a:p>
        </p:txBody>
      </p:sp>
      <p:sp>
        <p:nvSpPr>
          <p:cNvPr id="3" name="Content Placeholder 2">
            <a:extLst>
              <a:ext uri="{FF2B5EF4-FFF2-40B4-BE49-F238E27FC236}">
                <a16:creationId xmlns:a16="http://schemas.microsoft.com/office/drawing/2014/main" id="{49816BF4-AF4F-4F8F-A3EC-693D2F09F752}"/>
              </a:ext>
            </a:extLst>
          </p:cNvPr>
          <p:cNvSpPr>
            <a:spLocks noGrp="1"/>
          </p:cNvSpPr>
          <p:nvPr>
            <p:ph idx="1"/>
          </p:nvPr>
        </p:nvSpPr>
        <p:spPr/>
        <p:txBody>
          <a:bodyPr>
            <a:normAutofit/>
          </a:bodyPr>
          <a:lstStyle/>
          <a:p>
            <a:pPr marL="0" indent="0" algn="just">
              <a:buNone/>
            </a:pPr>
            <a:r>
              <a:rPr lang="en-GB" sz="2800" dirty="0"/>
              <a:t>As a post-positivist, </a:t>
            </a:r>
            <a:r>
              <a:rPr lang="en-GB" sz="2800" b="1" dirty="0"/>
              <a:t>you are likely to have a critical realist ontology and a dualist/objective epistemology</a:t>
            </a:r>
            <a:r>
              <a:rPr lang="en-GB" sz="2800" dirty="0"/>
              <a:t>, meaning you view the social world as a matter of fact and you remain impartial about the way you generate knowledge, to some extent, because you interrogate reality until knowledge has been gained. You think you know but want to be certain, before you state something as being a matter of fact. You challenge reality.</a:t>
            </a:r>
            <a:endParaRPr lang="en-US" sz="3600" dirty="0"/>
          </a:p>
        </p:txBody>
      </p:sp>
    </p:spTree>
    <p:extLst>
      <p:ext uri="{BB962C8B-B14F-4D97-AF65-F5344CB8AC3E}">
        <p14:creationId xmlns:p14="http://schemas.microsoft.com/office/powerpoint/2010/main" val="105333190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D5E7B04-E28B-40D8-8759-072601B210E9}"/>
              </a:ext>
            </a:extLst>
          </p:cNvPr>
          <p:cNvGrpSpPr/>
          <p:nvPr/>
        </p:nvGrpSpPr>
        <p:grpSpPr>
          <a:xfrm>
            <a:off x="0" y="5341937"/>
            <a:ext cx="9144000" cy="1516063"/>
            <a:chOff x="0" y="5341937"/>
            <a:chExt cx="9144000" cy="1516063"/>
          </a:xfrm>
        </p:grpSpPr>
        <p:pic>
          <p:nvPicPr>
            <p:cNvPr id="19460" name="Picture 4" descr="ÐÐ¾ÑÐ¾Ð¶ÐµÐµ Ð¸Ð·Ð¾Ð±ÑÐ°Ð¶ÐµÐ½Ð¸Ðµ">
              <a:extLst>
                <a:ext uri="{FF2B5EF4-FFF2-40B4-BE49-F238E27FC236}">
                  <a16:creationId xmlns:a16="http://schemas.microsoft.com/office/drawing/2014/main" id="{E345F5EC-6646-4415-958B-E7AB268EEAD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5500" b="31981"/>
            <a:stretch/>
          </p:blipFill>
          <p:spPr bwMode="auto">
            <a:xfrm>
              <a:off x="4886325" y="5341937"/>
              <a:ext cx="4257675" cy="1516063"/>
            </a:xfrm>
            <a:prstGeom prst="rect">
              <a:avLst/>
            </a:prstGeom>
            <a:noFill/>
            <a:extLst>
              <a:ext uri="{909E8E84-426E-40DD-AFC4-6F175D3DCCD1}">
                <a14:hiddenFill xmlns:a14="http://schemas.microsoft.com/office/drawing/2010/main">
                  <a:solidFill>
                    <a:srgbClr val="FFFFFF"/>
                  </a:solidFill>
                </a14:hiddenFill>
              </a:ext>
            </a:extLst>
          </p:spPr>
        </p:pic>
        <p:pic>
          <p:nvPicPr>
            <p:cNvPr id="19458" name="Picture 2" descr="https://mir-s3-cdn-cf.behance.net/project_modules/disp/22f8fe33889697.5605ea4c1cb4e.jpg">
              <a:extLst>
                <a:ext uri="{FF2B5EF4-FFF2-40B4-BE49-F238E27FC236}">
                  <a16:creationId xmlns:a16="http://schemas.microsoft.com/office/drawing/2014/main" id="{58565EF9-57CB-4290-94D8-0072C9783D3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9955" b="38177"/>
            <a:stretch/>
          </p:blipFill>
          <p:spPr bwMode="auto">
            <a:xfrm>
              <a:off x="0" y="5480049"/>
              <a:ext cx="6283960" cy="137795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a:extLst>
              <a:ext uri="{FF2B5EF4-FFF2-40B4-BE49-F238E27FC236}">
                <a16:creationId xmlns:a16="http://schemas.microsoft.com/office/drawing/2014/main" id="{44DD41F0-F0F3-461F-8FB9-261E10982560}"/>
              </a:ext>
            </a:extLst>
          </p:cNvPr>
          <p:cNvSpPr>
            <a:spLocks noGrp="1"/>
          </p:cNvSpPr>
          <p:nvPr>
            <p:ph type="title"/>
          </p:nvPr>
        </p:nvSpPr>
        <p:spPr/>
        <p:txBody>
          <a:bodyPr>
            <a:normAutofit fontScale="90000"/>
          </a:bodyPr>
          <a:lstStyle/>
          <a:p>
            <a:r>
              <a:rPr lang="en-GB" dirty="0">
                <a:solidFill>
                  <a:schemeClr val="accent2"/>
                </a:solidFill>
              </a:rPr>
              <a:t>Illustration 3.8 Winter sports tourism research project – analysis requirements</a:t>
            </a:r>
            <a:endParaRPr lang="en-US" dirty="0">
              <a:solidFill>
                <a:schemeClr val="accent2"/>
              </a:solidFill>
            </a:endParaRPr>
          </a:p>
        </p:txBody>
      </p:sp>
      <p:sp>
        <p:nvSpPr>
          <p:cNvPr id="4" name="Content Placeholder 3">
            <a:extLst>
              <a:ext uri="{FF2B5EF4-FFF2-40B4-BE49-F238E27FC236}">
                <a16:creationId xmlns:a16="http://schemas.microsoft.com/office/drawing/2014/main" id="{3B41F02F-4702-4AA7-94CD-FB136E344085}"/>
              </a:ext>
            </a:extLst>
          </p:cNvPr>
          <p:cNvSpPr>
            <a:spLocks noGrp="1"/>
          </p:cNvSpPr>
          <p:nvPr>
            <p:ph idx="1"/>
          </p:nvPr>
        </p:nvSpPr>
        <p:spPr/>
        <p:txBody>
          <a:bodyPr>
            <a:normAutofit fontScale="92500" lnSpcReduction="20000"/>
          </a:bodyPr>
          <a:lstStyle/>
          <a:p>
            <a:pPr algn="just"/>
            <a:r>
              <a:rPr lang="en-GB" sz="2400" dirty="0"/>
              <a:t>The quantitative survey will be analysed using statistical techniques to determine the socio-demographic characteristics of the respondents and their characteristics as skiers, their motivations and behaviour. Independent variables such as age, sport, group type and level of experience will be cross-tabulated against dependent variables such as the choice of destination, equipment-buying behaviour, importance of resort features and motivations. Chi-square tests will be used to establish the significance of the variables. The likely response rate is sufficiently large for variation amongst the respondents to be established by this technique. Due to the number of responses and the statistical tests required, quantitative analysis software, IBM SPSS, will be used. The qualitative interviews will be analysed, using content analysis to identify key themes and areas of contradiction and agreement within the transcripts. QSR NVivo will be used to organise, code and visualise the data.</a:t>
            </a:r>
            <a:endParaRPr lang="en-US" sz="2800" dirty="0"/>
          </a:p>
        </p:txBody>
      </p:sp>
    </p:spTree>
    <p:extLst>
      <p:ext uri="{BB962C8B-B14F-4D97-AF65-F5344CB8AC3E}">
        <p14:creationId xmlns:p14="http://schemas.microsoft.com/office/powerpoint/2010/main" val="389408586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D5E7B04-E28B-40D8-8759-072601B210E9}"/>
              </a:ext>
            </a:extLst>
          </p:cNvPr>
          <p:cNvGrpSpPr/>
          <p:nvPr/>
        </p:nvGrpSpPr>
        <p:grpSpPr>
          <a:xfrm>
            <a:off x="0" y="5341937"/>
            <a:ext cx="9144000" cy="1516063"/>
            <a:chOff x="0" y="5341937"/>
            <a:chExt cx="9144000" cy="1516063"/>
          </a:xfrm>
        </p:grpSpPr>
        <p:pic>
          <p:nvPicPr>
            <p:cNvPr id="19460" name="Picture 4" descr="ÐÐ¾ÑÐ¾Ð¶ÐµÐµ Ð¸Ð·Ð¾Ð±ÑÐ°Ð¶ÐµÐ½Ð¸Ðµ">
              <a:extLst>
                <a:ext uri="{FF2B5EF4-FFF2-40B4-BE49-F238E27FC236}">
                  <a16:creationId xmlns:a16="http://schemas.microsoft.com/office/drawing/2014/main" id="{E345F5EC-6646-4415-958B-E7AB268EEAD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5500" b="31981"/>
            <a:stretch/>
          </p:blipFill>
          <p:spPr bwMode="auto">
            <a:xfrm>
              <a:off x="4886325" y="5341937"/>
              <a:ext cx="4257675" cy="1516063"/>
            </a:xfrm>
            <a:prstGeom prst="rect">
              <a:avLst/>
            </a:prstGeom>
            <a:noFill/>
            <a:extLst>
              <a:ext uri="{909E8E84-426E-40DD-AFC4-6F175D3DCCD1}">
                <a14:hiddenFill xmlns:a14="http://schemas.microsoft.com/office/drawing/2010/main">
                  <a:solidFill>
                    <a:srgbClr val="FFFFFF"/>
                  </a:solidFill>
                </a14:hiddenFill>
              </a:ext>
            </a:extLst>
          </p:spPr>
        </p:pic>
        <p:pic>
          <p:nvPicPr>
            <p:cNvPr id="19458" name="Picture 2" descr="https://mir-s3-cdn-cf.behance.net/project_modules/disp/22f8fe33889697.5605ea4c1cb4e.jpg">
              <a:extLst>
                <a:ext uri="{FF2B5EF4-FFF2-40B4-BE49-F238E27FC236}">
                  <a16:creationId xmlns:a16="http://schemas.microsoft.com/office/drawing/2014/main" id="{58565EF9-57CB-4290-94D8-0072C9783D3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9955" b="38177"/>
            <a:stretch/>
          </p:blipFill>
          <p:spPr bwMode="auto">
            <a:xfrm>
              <a:off x="0" y="5480049"/>
              <a:ext cx="6283960" cy="137795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a:extLst>
              <a:ext uri="{FF2B5EF4-FFF2-40B4-BE49-F238E27FC236}">
                <a16:creationId xmlns:a16="http://schemas.microsoft.com/office/drawing/2014/main" id="{44DD41F0-F0F3-461F-8FB9-261E10982560}"/>
              </a:ext>
            </a:extLst>
          </p:cNvPr>
          <p:cNvSpPr>
            <a:spLocks noGrp="1"/>
          </p:cNvSpPr>
          <p:nvPr>
            <p:ph type="title"/>
          </p:nvPr>
        </p:nvSpPr>
        <p:spPr/>
        <p:txBody>
          <a:bodyPr>
            <a:normAutofit/>
          </a:bodyPr>
          <a:lstStyle/>
          <a:p>
            <a:r>
              <a:rPr lang="en-US" b="1" dirty="0">
                <a:solidFill>
                  <a:schemeClr val="accent2"/>
                </a:solidFill>
              </a:rPr>
              <a:t>(h) Budget implications</a:t>
            </a:r>
            <a:endParaRPr lang="en-US" dirty="0">
              <a:solidFill>
                <a:schemeClr val="accent2"/>
              </a:solidFill>
            </a:endParaRPr>
          </a:p>
        </p:txBody>
      </p:sp>
      <p:sp>
        <p:nvSpPr>
          <p:cNvPr id="4" name="Content Placeholder 3">
            <a:extLst>
              <a:ext uri="{FF2B5EF4-FFF2-40B4-BE49-F238E27FC236}">
                <a16:creationId xmlns:a16="http://schemas.microsoft.com/office/drawing/2014/main" id="{3B41F02F-4702-4AA7-94CD-FB136E344085}"/>
              </a:ext>
            </a:extLst>
          </p:cNvPr>
          <p:cNvSpPr>
            <a:spLocks noGrp="1"/>
          </p:cNvSpPr>
          <p:nvPr>
            <p:ph idx="1"/>
          </p:nvPr>
        </p:nvSpPr>
        <p:spPr/>
        <p:txBody>
          <a:bodyPr>
            <a:normAutofit/>
          </a:bodyPr>
          <a:lstStyle/>
          <a:p>
            <a:pPr marL="0" indent="0" algn="just">
              <a:buNone/>
            </a:pPr>
            <a:r>
              <a:rPr lang="en-GB" sz="2800" b="1" dirty="0"/>
              <a:t>It is highly unlikely that financial implications</a:t>
            </a:r>
            <a:r>
              <a:rPr lang="en-GB" sz="2800" dirty="0"/>
              <a:t> have not already been considered by this point in the planning process. For research projects at undergraduate level, it is most likely that the </a:t>
            </a:r>
            <a:r>
              <a:rPr lang="en-GB" sz="2800" b="1" dirty="0"/>
              <a:t>budget will be determined by the researcher. </a:t>
            </a:r>
            <a:r>
              <a:rPr lang="en-GB" sz="2800" dirty="0"/>
              <a:t>Expenses will vary dependent </a:t>
            </a:r>
            <a:r>
              <a:rPr lang="en-GB" sz="2800" b="1" dirty="0"/>
              <a:t>on the nature of the project but may include travel to and from the fieldwork site, accommodation at the fieldwork site, printing of questionnaires, postage and subscription fees for online survey sites .</a:t>
            </a:r>
            <a:endParaRPr lang="en-US" sz="3600" b="1" dirty="0"/>
          </a:p>
        </p:txBody>
      </p:sp>
    </p:spTree>
    <p:extLst>
      <p:ext uri="{BB962C8B-B14F-4D97-AF65-F5344CB8AC3E}">
        <p14:creationId xmlns:p14="http://schemas.microsoft.com/office/powerpoint/2010/main" val="409749684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D5E7B04-E28B-40D8-8759-072601B210E9}"/>
              </a:ext>
            </a:extLst>
          </p:cNvPr>
          <p:cNvGrpSpPr/>
          <p:nvPr/>
        </p:nvGrpSpPr>
        <p:grpSpPr>
          <a:xfrm>
            <a:off x="0" y="5341937"/>
            <a:ext cx="9144000" cy="1516063"/>
            <a:chOff x="0" y="5341937"/>
            <a:chExt cx="9144000" cy="1516063"/>
          </a:xfrm>
        </p:grpSpPr>
        <p:pic>
          <p:nvPicPr>
            <p:cNvPr id="19460" name="Picture 4" descr="ÐÐ¾ÑÐ¾Ð¶ÐµÐµ Ð¸Ð·Ð¾Ð±ÑÐ°Ð¶ÐµÐ½Ð¸Ðµ">
              <a:extLst>
                <a:ext uri="{FF2B5EF4-FFF2-40B4-BE49-F238E27FC236}">
                  <a16:creationId xmlns:a16="http://schemas.microsoft.com/office/drawing/2014/main" id="{E345F5EC-6646-4415-958B-E7AB268EEAD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5500" b="31981"/>
            <a:stretch/>
          </p:blipFill>
          <p:spPr bwMode="auto">
            <a:xfrm>
              <a:off x="4886325" y="5341937"/>
              <a:ext cx="4257675" cy="1516063"/>
            </a:xfrm>
            <a:prstGeom prst="rect">
              <a:avLst/>
            </a:prstGeom>
            <a:noFill/>
            <a:extLst>
              <a:ext uri="{909E8E84-426E-40DD-AFC4-6F175D3DCCD1}">
                <a14:hiddenFill xmlns:a14="http://schemas.microsoft.com/office/drawing/2010/main">
                  <a:solidFill>
                    <a:srgbClr val="FFFFFF"/>
                  </a:solidFill>
                </a14:hiddenFill>
              </a:ext>
            </a:extLst>
          </p:spPr>
        </p:pic>
        <p:pic>
          <p:nvPicPr>
            <p:cNvPr id="19458" name="Picture 2" descr="https://mir-s3-cdn-cf.behance.net/project_modules/disp/22f8fe33889697.5605ea4c1cb4e.jpg">
              <a:extLst>
                <a:ext uri="{FF2B5EF4-FFF2-40B4-BE49-F238E27FC236}">
                  <a16:creationId xmlns:a16="http://schemas.microsoft.com/office/drawing/2014/main" id="{58565EF9-57CB-4290-94D8-0072C9783D3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9955" b="38177"/>
            <a:stretch/>
          </p:blipFill>
          <p:spPr bwMode="auto">
            <a:xfrm>
              <a:off x="0" y="5480049"/>
              <a:ext cx="6283960" cy="137795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a:extLst>
              <a:ext uri="{FF2B5EF4-FFF2-40B4-BE49-F238E27FC236}">
                <a16:creationId xmlns:a16="http://schemas.microsoft.com/office/drawing/2014/main" id="{44DD41F0-F0F3-461F-8FB9-261E10982560}"/>
              </a:ext>
            </a:extLst>
          </p:cNvPr>
          <p:cNvSpPr>
            <a:spLocks noGrp="1"/>
          </p:cNvSpPr>
          <p:nvPr>
            <p:ph type="title"/>
          </p:nvPr>
        </p:nvSpPr>
        <p:spPr/>
        <p:txBody>
          <a:bodyPr>
            <a:normAutofit/>
          </a:bodyPr>
          <a:lstStyle/>
          <a:p>
            <a:r>
              <a:rPr lang="en-GB" dirty="0">
                <a:solidFill>
                  <a:schemeClr val="accent2"/>
                </a:solidFill>
              </a:rPr>
              <a:t>Illustration 3.9 Winter sports tourism research project – budget implications</a:t>
            </a:r>
            <a:endParaRPr lang="en-US" dirty="0">
              <a:solidFill>
                <a:schemeClr val="accent2"/>
              </a:solidFill>
            </a:endParaRPr>
          </a:p>
        </p:txBody>
      </p:sp>
      <p:sp>
        <p:nvSpPr>
          <p:cNvPr id="4" name="Content Placeholder 3">
            <a:extLst>
              <a:ext uri="{FF2B5EF4-FFF2-40B4-BE49-F238E27FC236}">
                <a16:creationId xmlns:a16="http://schemas.microsoft.com/office/drawing/2014/main" id="{3B41F02F-4702-4AA7-94CD-FB136E344085}"/>
              </a:ext>
            </a:extLst>
          </p:cNvPr>
          <p:cNvSpPr>
            <a:spLocks noGrp="1"/>
          </p:cNvSpPr>
          <p:nvPr>
            <p:ph idx="1"/>
          </p:nvPr>
        </p:nvSpPr>
        <p:spPr/>
        <p:txBody>
          <a:bodyPr>
            <a:normAutofit/>
          </a:bodyPr>
          <a:lstStyle/>
          <a:p>
            <a:pPr marL="0" indent="0" algn="just">
              <a:buNone/>
            </a:pPr>
            <a:r>
              <a:rPr lang="en-GB" sz="2800" dirty="0"/>
              <a:t>Costs of the fieldwork, including hosting a survey online, travelling to interviews and transcription costs need to be assessed at this point. It is anticipated that enough ski club members will be interested in interviews that participation will not need to be incentivised.</a:t>
            </a:r>
            <a:endParaRPr lang="en-US" sz="3600" dirty="0"/>
          </a:p>
        </p:txBody>
      </p:sp>
    </p:spTree>
    <p:extLst>
      <p:ext uri="{BB962C8B-B14F-4D97-AF65-F5344CB8AC3E}">
        <p14:creationId xmlns:p14="http://schemas.microsoft.com/office/powerpoint/2010/main" val="198792347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D5E7B04-E28B-40D8-8759-072601B210E9}"/>
              </a:ext>
            </a:extLst>
          </p:cNvPr>
          <p:cNvGrpSpPr/>
          <p:nvPr/>
        </p:nvGrpSpPr>
        <p:grpSpPr>
          <a:xfrm>
            <a:off x="0" y="5341937"/>
            <a:ext cx="9144000" cy="1516063"/>
            <a:chOff x="0" y="5341937"/>
            <a:chExt cx="9144000" cy="1516063"/>
          </a:xfrm>
        </p:grpSpPr>
        <p:pic>
          <p:nvPicPr>
            <p:cNvPr id="19460" name="Picture 4" descr="ÐÐ¾ÑÐ¾Ð¶ÐµÐµ Ð¸Ð·Ð¾Ð±ÑÐ°Ð¶ÐµÐ½Ð¸Ðµ">
              <a:extLst>
                <a:ext uri="{FF2B5EF4-FFF2-40B4-BE49-F238E27FC236}">
                  <a16:creationId xmlns:a16="http://schemas.microsoft.com/office/drawing/2014/main" id="{E345F5EC-6646-4415-958B-E7AB268EEAD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5500" b="31981"/>
            <a:stretch/>
          </p:blipFill>
          <p:spPr bwMode="auto">
            <a:xfrm>
              <a:off x="4886325" y="5341937"/>
              <a:ext cx="4257675" cy="1516063"/>
            </a:xfrm>
            <a:prstGeom prst="rect">
              <a:avLst/>
            </a:prstGeom>
            <a:noFill/>
            <a:extLst>
              <a:ext uri="{909E8E84-426E-40DD-AFC4-6F175D3DCCD1}">
                <a14:hiddenFill xmlns:a14="http://schemas.microsoft.com/office/drawing/2010/main">
                  <a:solidFill>
                    <a:srgbClr val="FFFFFF"/>
                  </a:solidFill>
                </a14:hiddenFill>
              </a:ext>
            </a:extLst>
          </p:spPr>
        </p:pic>
        <p:pic>
          <p:nvPicPr>
            <p:cNvPr id="19458" name="Picture 2" descr="https://mir-s3-cdn-cf.behance.net/project_modules/disp/22f8fe33889697.5605ea4c1cb4e.jpg">
              <a:extLst>
                <a:ext uri="{FF2B5EF4-FFF2-40B4-BE49-F238E27FC236}">
                  <a16:creationId xmlns:a16="http://schemas.microsoft.com/office/drawing/2014/main" id="{58565EF9-57CB-4290-94D8-0072C9783D3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9955" b="38177"/>
            <a:stretch/>
          </p:blipFill>
          <p:spPr bwMode="auto">
            <a:xfrm>
              <a:off x="0" y="5480049"/>
              <a:ext cx="6283960" cy="137795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a:extLst>
              <a:ext uri="{FF2B5EF4-FFF2-40B4-BE49-F238E27FC236}">
                <a16:creationId xmlns:a16="http://schemas.microsoft.com/office/drawing/2014/main" id="{44DD41F0-F0F3-461F-8FB9-261E10982560}"/>
              </a:ext>
            </a:extLst>
          </p:cNvPr>
          <p:cNvSpPr>
            <a:spLocks noGrp="1"/>
          </p:cNvSpPr>
          <p:nvPr>
            <p:ph type="title"/>
          </p:nvPr>
        </p:nvSpPr>
        <p:spPr/>
        <p:txBody>
          <a:bodyPr>
            <a:normAutofit/>
          </a:bodyPr>
          <a:lstStyle/>
          <a:p>
            <a:r>
              <a:rPr lang="en-GB" b="1" dirty="0">
                <a:solidFill>
                  <a:schemeClr val="accent2"/>
                </a:solidFill>
              </a:rPr>
              <a:t>Stage 3: Redefinition of the problem</a:t>
            </a:r>
            <a:endParaRPr lang="en-US" dirty="0">
              <a:solidFill>
                <a:schemeClr val="accent2"/>
              </a:solidFill>
            </a:endParaRPr>
          </a:p>
        </p:txBody>
      </p:sp>
      <p:sp>
        <p:nvSpPr>
          <p:cNvPr id="4" name="Content Placeholder 3">
            <a:extLst>
              <a:ext uri="{FF2B5EF4-FFF2-40B4-BE49-F238E27FC236}">
                <a16:creationId xmlns:a16="http://schemas.microsoft.com/office/drawing/2014/main" id="{3B41F02F-4702-4AA7-94CD-FB136E344085}"/>
              </a:ext>
            </a:extLst>
          </p:cNvPr>
          <p:cNvSpPr>
            <a:spLocks noGrp="1"/>
          </p:cNvSpPr>
          <p:nvPr>
            <p:ph idx="1"/>
          </p:nvPr>
        </p:nvSpPr>
        <p:spPr/>
        <p:txBody>
          <a:bodyPr>
            <a:noAutofit/>
          </a:bodyPr>
          <a:lstStyle/>
          <a:p>
            <a:pPr marL="0" indent="0" algn="just">
              <a:buNone/>
            </a:pPr>
            <a:r>
              <a:rPr lang="en-GB" sz="2800" dirty="0"/>
              <a:t>This is perhaps one of the most awkward stages in the research process. The researcher has undertaken </a:t>
            </a:r>
            <a:r>
              <a:rPr lang="en-GB" sz="2800" b="1" dirty="0"/>
              <a:t>literature searches, identified a range of secondary data sources, thought about the primary data requirements, methods of data collection, fieldwork, analysis and prepared a budget.</a:t>
            </a:r>
            <a:r>
              <a:rPr lang="en-GB" sz="2800" dirty="0"/>
              <a:t> It is now necessary for the researcher to determine </a:t>
            </a:r>
            <a:r>
              <a:rPr lang="en-GB" sz="2800" b="1" dirty="0"/>
              <a:t>whether the project is viable</a:t>
            </a:r>
            <a:r>
              <a:rPr lang="en-GB" sz="2800" dirty="0"/>
              <a:t>.</a:t>
            </a:r>
          </a:p>
        </p:txBody>
      </p:sp>
    </p:spTree>
    <p:extLst>
      <p:ext uri="{BB962C8B-B14F-4D97-AF65-F5344CB8AC3E}">
        <p14:creationId xmlns:p14="http://schemas.microsoft.com/office/powerpoint/2010/main" val="177418867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D5E7B04-E28B-40D8-8759-072601B210E9}"/>
              </a:ext>
            </a:extLst>
          </p:cNvPr>
          <p:cNvGrpSpPr/>
          <p:nvPr/>
        </p:nvGrpSpPr>
        <p:grpSpPr>
          <a:xfrm>
            <a:off x="0" y="5341937"/>
            <a:ext cx="9144000" cy="1516063"/>
            <a:chOff x="0" y="5341937"/>
            <a:chExt cx="9144000" cy="1516063"/>
          </a:xfrm>
        </p:grpSpPr>
        <p:pic>
          <p:nvPicPr>
            <p:cNvPr id="19460" name="Picture 4" descr="ÐÐ¾ÑÐ¾Ð¶ÐµÐµ Ð¸Ð·Ð¾Ð±ÑÐ°Ð¶ÐµÐ½Ð¸Ðµ">
              <a:extLst>
                <a:ext uri="{FF2B5EF4-FFF2-40B4-BE49-F238E27FC236}">
                  <a16:creationId xmlns:a16="http://schemas.microsoft.com/office/drawing/2014/main" id="{E345F5EC-6646-4415-958B-E7AB268EEAD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5500" b="31981"/>
            <a:stretch/>
          </p:blipFill>
          <p:spPr bwMode="auto">
            <a:xfrm>
              <a:off x="4886325" y="5341937"/>
              <a:ext cx="4257675" cy="1516063"/>
            </a:xfrm>
            <a:prstGeom prst="rect">
              <a:avLst/>
            </a:prstGeom>
            <a:noFill/>
            <a:extLst>
              <a:ext uri="{909E8E84-426E-40DD-AFC4-6F175D3DCCD1}">
                <a14:hiddenFill xmlns:a14="http://schemas.microsoft.com/office/drawing/2010/main">
                  <a:solidFill>
                    <a:srgbClr val="FFFFFF"/>
                  </a:solidFill>
                </a14:hiddenFill>
              </a:ext>
            </a:extLst>
          </p:spPr>
        </p:pic>
        <p:pic>
          <p:nvPicPr>
            <p:cNvPr id="19458" name="Picture 2" descr="https://mir-s3-cdn-cf.behance.net/project_modules/disp/22f8fe33889697.5605ea4c1cb4e.jpg">
              <a:extLst>
                <a:ext uri="{FF2B5EF4-FFF2-40B4-BE49-F238E27FC236}">
                  <a16:creationId xmlns:a16="http://schemas.microsoft.com/office/drawing/2014/main" id="{58565EF9-57CB-4290-94D8-0072C9783D3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9955" b="38177"/>
            <a:stretch/>
          </p:blipFill>
          <p:spPr bwMode="auto">
            <a:xfrm>
              <a:off x="0" y="5480049"/>
              <a:ext cx="6283960" cy="137795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a:extLst>
              <a:ext uri="{FF2B5EF4-FFF2-40B4-BE49-F238E27FC236}">
                <a16:creationId xmlns:a16="http://schemas.microsoft.com/office/drawing/2014/main" id="{44DD41F0-F0F3-461F-8FB9-261E10982560}"/>
              </a:ext>
            </a:extLst>
          </p:cNvPr>
          <p:cNvSpPr>
            <a:spLocks noGrp="1"/>
          </p:cNvSpPr>
          <p:nvPr>
            <p:ph type="title"/>
          </p:nvPr>
        </p:nvSpPr>
        <p:spPr/>
        <p:txBody>
          <a:bodyPr>
            <a:normAutofit/>
          </a:bodyPr>
          <a:lstStyle/>
          <a:p>
            <a:r>
              <a:rPr lang="en-US" b="1" dirty="0">
                <a:solidFill>
                  <a:schemeClr val="accent2"/>
                </a:solidFill>
              </a:rPr>
              <a:t>Redefinition of the problem</a:t>
            </a:r>
            <a:endParaRPr lang="en-US" dirty="0">
              <a:solidFill>
                <a:schemeClr val="accent2"/>
              </a:solidFill>
            </a:endParaRPr>
          </a:p>
        </p:txBody>
      </p:sp>
      <p:sp>
        <p:nvSpPr>
          <p:cNvPr id="4" name="Content Placeholder 3">
            <a:extLst>
              <a:ext uri="{FF2B5EF4-FFF2-40B4-BE49-F238E27FC236}">
                <a16:creationId xmlns:a16="http://schemas.microsoft.com/office/drawing/2014/main" id="{3B41F02F-4702-4AA7-94CD-FB136E344085}"/>
              </a:ext>
            </a:extLst>
          </p:cNvPr>
          <p:cNvSpPr>
            <a:spLocks noGrp="1"/>
          </p:cNvSpPr>
          <p:nvPr>
            <p:ph idx="1"/>
          </p:nvPr>
        </p:nvSpPr>
        <p:spPr/>
        <p:txBody>
          <a:bodyPr>
            <a:normAutofit/>
          </a:bodyPr>
          <a:lstStyle/>
          <a:p>
            <a:pPr marL="0" indent="0" algn="just">
              <a:buNone/>
            </a:pPr>
            <a:r>
              <a:rPr lang="en-GB" sz="2800" dirty="0"/>
              <a:t>The possible outcomes at this stage may well include the following:</a:t>
            </a:r>
          </a:p>
          <a:p>
            <a:pPr algn="just"/>
            <a:r>
              <a:rPr lang="en-GB" sz="2800" dirty="0"/>
              <a:t>Everything is fine and the research may progress.</a:t>
            </a:r>
          </a:p>
          <a:p>
            <a:pPr algn="just"/>
            <a:r>
              <a:rPr lang="en-GB" sz="2800" dirty="0"/>
              <a:t>Further clarification is needed.</a:t>
            </a:r>
          </a:p>
          <a:p>
            <a:pPr algn="just"/>
            <a:r>
              <a:rPr lang="en-GB" sz="2800" dirty="0"/>
              <a:t>The project is too costly and a less expensive option is needed, perhaps concentrating on the secondary sources alone or a smaller sample size.</a:t>
            </a:r>
          </a:p>
        </p:txBody>
      </p:sp>
    </p:spTree>
    <p:extLst>
      <p:ext uri="{BB962C8B-B14F-4D97-AF65-F5344CB8AC3E}">
        <p14:creationId xmlns:p14="http://schemas.microsoft.com/office/powerpoint/2010/main" val="298481220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D5E7B04-E28B-40D8-8759-072601B210E9}"/>
              </a:ext>
            </a:extLst>
          </p:cNvPr>
          <p:cNvGrpSpPr/>
          <p:nvPr/>
        </p:nvGrpSpPr>
        <p:grpSpPr>
          <a:xfrm>
            <a:off x="0" y="5341937"/>
            <a:ext cx="9144000" cy="1516063"/>
            <a:chOff x="0" y="5341937"/>
            <a:chExt cx="9144000" cy="1516063"/>
          </a:xfrm>
        </p:grpSpPr>
        <p:pic>
          <p:nvPicPr>
            <p:cNvPr id="19460" name="Picture 4" descr="ÐÐ¾ÑÐ¾Ð¶ÐµÐµ Ð¸Ð·Ð¾Ð±ÑÐ°Ð¶ÐµÐ½Ð¸Ðµ">
              <a:extLst>
                <a:ext uri="{FF2B5EF4-FFF2-40B4-BE49-F238E27FC236}">
                  <a16:creationId xmlns:a16="http://schemas.microsoft.com/office/drawing/2014/main" id="{E345F5EC-6646-4415-958B-E7AB268EEAD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5500" b="31981"/>
            <a:stretch/>
          </p:blipFill>
          <p:spPr bwMode="auto">
            <a:xfrm>
              <a:off x="4886325" y="5341937"/>
              <a:ext cx="4257675" cy="1516063"/>
            </a:xfrm>
            <a:prstGeom prst="rect">
              <a:avLst/>
            </a:prstGeom>
            <a:noFill/>
            <a:extLst>
              <a:ext uri="{909E8E84-426E-40DD-AFC4-6F175D3DCCD1}">
                <a14:hiddenFill xmlns:a14="http://schemas.microsoft.com/office/drawing/2010/main">
                  <a:solidFill>
                    <a:srgbClr val="FFFFFF"/>
                  </a:solidFill>
                </a14:hiddenFill>
              </a:ext>
            </a:extLst>
          </p:spPr>
        </p:pic>
        <p:pic>
          <p:nvPicPr>
            <p:cNvPr id="19458" name="Picture 2" descr="https://mir-s3-cdn-cf.behance.net/project_modules/disp/22f8fe33889697.5605ea4c1cb4e.jpg">
              <a:extLst>
                <a:ext uri="{FF2B5EF4-FFF2-40B4-BE49-F238E27FC236}">
                  <a16:creationId xmlns:a16="http://schemas.microsoft.com/office/drawing/2014/main" id="{58565EF9-57CB-4290-94D8-0072C9783D3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9955" b="38177"/>
            <a:stretch/>
          </p:blipFill>
          <p:spPr bwMode="auto">
            <a:xfrm>
              <a:off x="0" y="5480049"/>
              <a:ext cx="6283960" cy="137795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a:extLst>
              <a:ext uri="{FF2B5EF4-FFF2-40B4-BE49-F238E27FC236}">
                <a16:creationId xmlns:a16="http://schemas.microsoft.com/office/drawing/2014/main" id="{44DD41F0-F0F3-461F-8FB9-261E10982560}"/>
              </a:ext>
            </a:extLst>
          </p:cNvPr>
          <p:cNvSpPr>
            <a:spLocks noGrp="1"/>
          </p:cNvSpPr>
          <p:nvPr>
            <p:ph type="title"/>
          </p:nvPr>
        </p:nvSpPr>
        <p:spPr/>
        <p:txBody>
          <a:bodyPr>
            <a:normAutofit/>
          </a:bodyPr>
          <a:lstStyle/>
          <a:p>
            <a:r>
              <a:rPr lang="en-GB" dirty="0">
                <a:solidFill>
                  <a:schemeClr val="accent2"/>
                </a:solidFill>
              </a:rPr>
              <a:t>Time is crucial</a:t>
            </a:r>
            <a:endParaRPr lang="en-US" dirty="0">
              <a:solidFill>
                <a:schemeClr val="accent2"/>
              </a:solidFill>
            </a:endParaRPr>
          </a:p>
        </p:txBody>
      </p:sp>
      <p:sp>
        <p:nvSpPr>
          <p:cNvPr id="4" name="Content Placeholder 3">
            <a:extLst>
              <a:ext uri="{FF2B5EF4-FFF2-40B4-BE49-F238E27FC236}">
                <a16:creationId xmlns:a16="http://schemas.microsoft.com/office/drawing/2014/main" id="{3B41F02F-4702-4AA7-94CD-FB136E344085}"/>
              </a:ext>
            </a:extLst>
          </p:cNvPr>
          <p:cNvSpPr>
            <a:spLocks noGrp="1"/>
          </p:cNvSpPr>
          <p:nvPr>
            <p:ph idx="1"/>
          </p:nvPr>
        </p:nvSpPr>
        <p:spPr/>
        <p:txBody>
          <a:bodyPr>
            <a:normAutofit/>
          </a:bodyPr>
          <a:lstStyle/>
          <a:p>
            <a:pPr marL="0" indent="0" algn="just">
              <a:buNone/>
            </a:pPr>
            <a:r>
              <a:rPr lang="en-GB" sz="2800" dirty="0"/>
              <a:t>In surveys of a travel and tourism nature, there may be a </a:t>
            </a:r>
            <a:r>
              <a:rPr lang="en-GB" sz="2800" b="1" dirty="0"/>
              <a:t>precise season when data collection must take place</a:t>
            </a:r>
            <a:r>
              <a:rPr lang="en-GB" sz="2800" dirty="0"/>
              <a:t>, otherwise few tourists are available for interview.</a:t>
            </a:r>
            <a:endParaRPr lang="en-US" sz="3600" dirty="0"/>
          </a:p>
        </p:txBody>
      </p:sp>
    </p:spTree>
    <p:extLst>
      <p:ext uri="{BB962C8B-B14F-4D97-AF65-F5344CB8AC3E}">
        <p14:creationId xmlns:p14="http://schemas.microsoft.com/office/powerpoint/2010/main" val="144977628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D5E7B04-E28B-40D8-8759-072601B210E9}"/>
              </a:ext>
            </a:extLst>
          </p:cNvPr>
          <p:cNvGrpSpPr/>
          <p:nvPr/>
        </p:nvGrpSpPr>
        <p:grpSpPr>
          <a:xfrm>
            <a:off x="0" y="5341937"/>
            <a:ext cx="9144000" cy="1516063"/>
            <a:chOff x="0" y="5341937"/>
            <a:chExt cx="9144000" cy="1516063"/>
          </a:xfrm>
        </p:grpSpPr>
        <p:pic>
          <p:nvPicPr>
            <p:cNvPr id="19460" name="Picture 4" descr="ÐÐ¾ÑÐ¾Ð¶ÐµÐµ Ð¸Ð·Ð¾Ð±ÑÐ°Ð¶ÐµÐ½Ð¸Ðµ">
              <a:extLst>
                <a:ext uri="{FF2B5EF4-FFF2-40B4-BE49-F238E27FC236}">
                  <a16:creationId xmlns:a16="http://schemas.microsoft.com/office/drawing/2014/main" id="{E345F5EC-6646-4415-958B-E7AB268EEAD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5500" b="31981"/>
            <a:stretch/>
          </p:blipFill>
          <p:spPr bwMode="auto">
            <a:xfrm>
              <a:off x="4886325" y="5341937"/>
              <a:ext cx="4257675" cy="1516063"/>
            </a:xfrm>
            <a:prstGeom prst="rect">
              <a:avLst/>
            </a:prstGeom>
            <a:noFill/>
            <a:extLst>
              <a:ext uri="{909E8E84-426E-40DD-AFC4-6F175D3DCCD1}">
                <a14:hiddenFill xmlns:a14="http://schemas.microsoft.com/office/drawing/2010/main">
                  <a:solidFill>
                    <a:srgbClr val="FFFFFF"/>
                  </a:solidFill>
                </a14:hiddenFill>
              </a:ext>
            </a:extLst>
          </p:spPr>
        </p:pic>
        <p:pic>
          <p:nvPicPr>
            <p:cNvPr id="19458" name="Picture 2" descr="https://mir-s3-cdn-cf.behance.net/project_modules/disp/22f8fe33889697.5605ea4c1cb4e.jpg">
              <a:extLst>
                <a:ext uri="{FF2B5EF4-FFF2-40B4-BE49-F238E27FC236}">
                  <a16:creationId xmlns:a16="http://schemas.microsoft.com/office/drawing/2014/main" id="{58565EF9-57CB-4290-94D8-0072C9783D3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9955" b="38177"/>
            <a:stretch/>
          </p:blipFill>
          <p:spPr bwMode="auto">
            <a:xfrm>
              <a:off x="0" y="5480049"/>
              <a:ext cx="6283960" cy="137795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a:extLst>
              <a:ext uri="{FF2B5EF4-FFF2-40B4-BE49-F238E27FC236}">
                <a16:creationId xmlns:a16="http://schemas.microsoft.com/office/drawing/2014/main" id="{44DD41F0-F0F3-461F-8FB9-261E10982560}"/>
              </a:ext>
            </a:extLst>
          </p:cNvPr>
          <p:cNvSpPr>
            <a:spLocks noGrp="1"/>
          </p:cNvSpPr>
          <p:nvPr>
            <p:ph type="title"/>
          </p:nvPr>
        </p:nvSpPr>
        <p:spPr/>
        <p:txBody>
          <a:bodyPr>
            <a:normAutofit/>
          </a:bodyPr>
          <a:lstStyle/>
          <a:p>
            <a:r>
              <a:rPr lang="en-GB" b="1" dirty="0">
                <a:solidFill>
                  <a:schemeClr val="accent2"/>
                </a:solidFill>
              </a:rPr>
              <a:t>Stage 4: Statement of aims and objectives</a:t>
            </a:r>
            <a:endParaRPr lang="en-US" dirty="0">
              <a:solidFill>
                <a:schemeClr val="accent2"/>
              </a:solidFill>
            </a:endParaRPr>
          </a:p>
        </p:txBody>
      </p:sp>
      <p:sp>
        <p:nvSpPr>
          <p:cNvPr id="4" name="Content Placeholder 3">
            <a:extLst>
              <a:ext uri="{FF2B5EF4-FFF2-40B4-BE49-F238E27FC236}">
                <a16:creationId xmlns:a16="http://schemas.microsoft.com/office/drawing/2014/main" id="{3B41F02F-4702-4AA7-94CD-FB136E344085}"/>
              </a:ext>
            </a:extLst>
          </p:cNvPr>
          <p:cNvSpPr>
            <a:spLocks noGrp="1"/>
          </p:cNvSpPr>
          <p:nvPr>
            <p:ph idx="1"/>
          </p:nvPr>
        </p:nvSpPr>
        <p:spPr/>
        <p:txBody>
          <a:bodyPr>
            <a:normAutofit/>
          </a:bodyPr>
          <a:lstStyle/>
          <a:p>
            <a:pPr marL="0" indent="0" algn="just">
              <a:buNone/>
            </a:pPr>
            <a:r>
              <a:rPr lang="en-GB" sz="2800" b="1" dirty="0"/>
              <a:t>Following any necessary changes and redefinition</a:t>
            </a:r>
            <a:r>
              <a:rPr lang="en-GB" sz="2800" dirty="0"/>
              <a:t>, the project is ready to begin. At this point, it may be useful </a:t>
            </a:r>
            <a:r>
              <a:rPr lang="en-GB" sz="2800" b="1" dirty="0"/>
              <a:t>to reiterate the aims and objectives</a:t>
            </a:r>
            <a:r>
              <a:rPr lang="en-GB" sz="2800" dirty="0"/>
              <a:t>. In the case of an academic research project, </a:t>
            </a:r>
            <a:r>
              <a:rPr lang="en-GB" sz="2800" b="1" dirty="0"/>
              <a:t>these may have changed whilst the literature review was undertaken.</a:t>
            </a:r>
            <a:endParaRPr lang="en-US" sz="3600" b="1" dirty="0"/>
          </a:p>
        </p:txBody>
      </p:sp>
    </p:spTree>
    <p:extLst>
      <p:ext uri="{BB962C8B-B14F-4D97-AF65-F5344CB8AC3E}">
        <p14:creationId xmlns:p14="http://schemas.microsoft.com/office/powerpoint/2010/main" val="383604973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D5E7B04-E28B-40D8-8759-072601B210E9}"/>
              </a:ext>
            </a:extLst>
          </p:cNvPr>
          <p:cNvGrpSpPr/>
          <p:nvPr/>
        </p:nvGrpSpPr>
        <p:grpSpPr>
          <a:xfrm>
            <a:off x="0" y="5341937"/>
            <a:ext cx="9144000" cy="1516063"/>
            <a:chOff x="0" y="5341937"/>
            <a:chExt cx="9144000" cy="1516063"/>
          </a:xfrm>
        </p:grpSpPr>
        <p:pic>
          <p:nvPicPr>
            <p:cNvPr id="19460" name="Picture 4" descr="ÐÐ¾ÑÐ¾Ð¶ÐµÐµ Ð¸Ð·Ð¾Ð±ÑÐ°Ð¶ÐµÐ½Ð¸Ðµ">
              <a:extLst>
                <a:ext uri="{FF2B5EF4-FFF2-40B4-BE49-F238E27FC236}">
                  <a16:creationId xmlns:a16="http://schemas.microsoft.com/office/drawing/2014/main" id="{E345F5EC-6646-4415-958B-E7AB268EEAD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5500" b="31981"/>
            <a:stretch/>
          </p:blipFill>
          <p:spPr bwMode="auto">
            <a:xfrm>
              <a:off x="4886325" y="5341937"/>
              <a:ext cx="4257675" cy="1516063"/>
            </a:xfrm>
            <a:prstGeom prst="rect">
              <a:avLst/>
            </a:prstGeom>
            <a:noFill/>
            <a:extLst>
              <a:ext uri="{909E8E84-426E-40DD-AFC4-6F175D3DCCD1}">
                <a14:hiddenFill xmlns:a14="http://schemas.microsoft.com/office/drawing/2010/main">
                  <a:solidFill>
                    <a:srgbClr val="FFFFFF"/>
                  </a:solidFill>
                </a14:hiddenFill>
              </a:ext>
            </a:extLst>
          </p:spPr>
        </p:pic>
        <p:pic>
          <p:nvPicPr>
            <p:cNvPr id="19458" name="Picture 2" descr="https://mir-s3-cdn-cf.behance.net/project_modules/disp/22f8fe33889697.5605ea4c1cb4e.jpg">
              <a:extLst>
                <a:ext uri="{FF2B5EF4-FFF2-40B4-BE49-F238E27FC236}">
                  <a16:creationId xmlns:a16="http://schemas.microsoft.com/office/drawing/2014/main" id="{58565EF9-57CB-4290-94D8-0072C9783D3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9955" b="38177"/>
            <a:stretch/>
          </p:blipFill>
          <p:spPr bwMode="auto">
            <a:xfrm>
              <a:off x="0" y="5480049"/>
              <a:ext cx="6283960" cy="137795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a:extLst>
              <a:ext uri="{FF2B5EF4-FFF2-40B4-BE49-F238E27FC236}">
                <a16:creationId xmlns:a16="http://schemas.microsoft.com/office/drawing/2014/main" id="{44DD41F0-F0F3-461F-8FB9-261E10982560}"/>
              </a:ext>
            </a:extLst>
          </p:cNvPr>
          <p:cNvSpPr>
            <a:spLocks noGrp="1"/>
          </p:cNvSpPr>
          <p:nvPr>
            <p:ph type="title"/>
          </p:nvPr>
        </p:nvSpPr>
        <p:spPr/>
        <p:txBody>
          <a:bodyPr>
            <a:normAutofit/>
          </a:bodyPr>
          <a:lstStyle/>
          <a:p>
            <a:r>
              <a:rPr lang="en-GB" dirty="0">
                <a:solidFill>
                  <a:schemeClr val="accent2"/>
                </a:solidFill>
              </a:rPr>
              <a:t>Illustration 3.11 Winter sports tourism – aims and objectives</a:t>
            </a:r>
            <a:endParaRPr lang="en-US" dirty="0">
              <a:solidFill>
                <a:schemeClr val="accent2"/>
              </a:solidFill>
            </a:endParaRPr>
          </a:p>
        </p:txBody>
      </p:sp>
      <p:sp>
        <p:nvSpPr>
          <p:cNvPr id="4" name="Content Placeholder 3">
            <a:extLst>
              <a:ext uri="{FF2B5EF4-FFF2-40B4-BE49-F238E27FC236}">
                <a16:creationId xmlns:a16="http://schemas.microsoft.com/office/drawing/2014/main" id="{3B41F02F-4702-4AA7-94CD-FB136E344085}"/>
              </a:ext>
            </a:extLst>
          </p:cNvPr>
          <p:cNvSpPr>
            <a:spLocks noGrp="1"/>
          </p:cNvSpPr>
          <p:nvPr>
            <p:ph idx="1"/>
          </p:nvPr>
        </p:nvSpPr>
        <p:spPr/>
        <p:txBody>
          <a:bodyPr>
            <a:normAutofit fontScale="85000" lnSpcReduction="20000"/>
          </a:bodyPr>
          <a:lstStyle/>
          <a:p>
            <a:r>
              <a:rPr lang="en-GB" dirty="0"/>
              <a:t>Whilst exploring the academic literature surrounding winter sports tourism, it is identified that no research has been undertaken which explores the differences in motivation between skiers and snowboarders. This becomes the research problem.</a:t>
            </a:r>
          </a:p>
          <a:p>
            <a:r>
              <a:rPr lang="en-GB" dirty="0"/>
              <a:t>A clear aim is established: to develop a typology of British winter sports tourists through the identification and analysis of different trends in skier behavioural characteristics.</a:t>
            </a:r>
          </a:p>
          <a:p>
            <a:r>
              <a:rPr lang="en-GB" dirty="0"/>
              <a:t>Four objectives are identified in order to achieve the aim:</a:t>
            </a:r>
          </a:p>
          <a:p>
            <a:r>
              <a:rPr lang="en-GB" dirty="0"/>
              <a:t>To analyse the relevant literature to determine key factors influencing the British winter sports market.</a:t>
            </a:r>
          </a:p>
          <a:p>
            <a:r>
              <a:rPr lang="en-GB" dirty="0"/>
              <a:t>To undertake data collection of key stakeholders involved in British winter sports tourism, including ski clubs and independent travellers.</a:t>
            </a:r>
          </a:p>
          <a:p>
            <a:r>
              <a:rPr lang="en-GB" dirty="0"/>
              <a:t>To analyse data, relating findings to the key literature to enable the structure of a typology.</a:t>
            </a:r>
          </a:p>
          <a:p>
            <a:r>
              <a:rPr lang="en-GB" dirty="0"/>
              <a:t>To analyse differences in characteristics between the participants of skiing and of snowboarding.</a:t>
            </a:r>
          </a:p>
          <a:p>
            <a:pPr algn="just"/>
            <a:endParaRPr lang="en-US" sz="2800" dirty="0"/>
          </a:p>
        </p:txBody>
      </p:sp>
    </p:spTree>
    <p:extLst>
      <p:ext uri="{BB962C8B-B14F-4D97-AF65-F5344CB8AC3E}">
        <p14:creationId xmlns:p14="http://schemas.microsoft.com/office/powerpoint/2010/main" val="45938151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D5E7B04-E28B-40D8-8759-072601B210E9}"/>
              </a:ext>
            </a:extLst>
          </p:cNvPr>
          <p:cNvGrpSpPr/>
          <p:nvPr/>
        </p:nvGrpSpPr>
        <p:grpSpPr>
          <a:xfrm>
            <a:off x="0" y="5341937"/>
            <a:ext cx="9144000" cy="1516063"/>
            <a:chOff x="0" y="5341937"/>
            <a:chExt cx="9144000" cy="1516063"/>
          </a:xfrm>
        </p:grpSpPr>
        <p:pic>
          <p:nvPicPr>
            <p:cNvPr id="19460" name="Picture 4" descr="ÐÐ¾ÑÐ¾Ð¶ÐµÐµ Ð¸Ð·Ð¾Ð±ÑÐ°Ð¶ÐµÐ½Ð¸Ðµ">
              <a:extLst>
                <a:ext uri="{FF2B5EF4-FFF2-40B4-BE49-F238E27FC236}">
                  <a16:creationId xmlns:a16="http://schemas.microsoft.com/office/drawing/2014/main" id="{E345F5EC-6646-4415-958B-E7AB268EEAD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5500" b="31981"/>
            <a:stretch/>
          </p:blipFill>
          <p:spPr bwMode="auto">
            <a:xfrm>
              <a:off x="4886325" y="5341937"/>
              <a:ext cx="4257675" cy="1516063"/>
            </a:xfrm>
            <a:prstGeom prst="rect">
              <a:avLst/>
            </a:prstGeom>
            <a:noFill/>
            <a:extLst>
              <a:ext uri="{909E8E84-426E-40DD-AFC4-6F175D3DCCD1}">
                <a14:hiddenFill xmlns:a14="http://schemas.microsoft.com/office/drawing/2010/main">
                  <a:solidFill>
                    <a:srgbClr val="FFFFFF"/>
                  </a:solidFill>
                </a14:hiddenFill>
              </a:ext>
            </a:extLst>
          </p:spPr>
        </p:pic>
        <p:pic>
          <p:nvPicPr>
            <p:cNvPr id="19458" name="Picture 2" descr="https://mir-s3-cdn-cf.behance.net/project_modules/disp/22f8fe33889697.5605ea4c1cb4e.jpg">
              <a:extLst>
                <a:ext uri="{FF2B5EF4-FFF2-40B4-BE49-F238E27FC236}">
                  <a16:creationId xmlns:a16="http://schemas.microsoft.com/office/drawing/2014/main" id="{58565EF9-57CB-4290-94D8-0072C9783D3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9955" b="38177"/>
            <a:stretch/>
          </p:blipFill>
          <p:spPr bwMode="auto">
            <a:xfrm>
              <a:off x="0" y="5480049"/>
              <a:ext cx="6283960" cy="137795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a:extLst>
              <a:ext uri="{FF2B5EF4-FFF2-40B4-BE49-F238E27FC236}">
                <a16:creationId xmlns:a16="http://schemas.microsoft.com/office/drawing/2014/main" id="{44DD41F0-F0F3-461F-8FB9-261E10982560}"/>
              </a:ext>
            </a:extLst>
          </p:cNvPr>
          <p:cNvSpPr>
            <a:spLocks noGrp="1"/>
          </p:cNvSpPr>
          <p:nvPr>
            <p:ph type="title"/>
          </p:nvPr>
        </p:nvSpPr>
        <p:spPr/>
        <p:txBody>
          <a:bodyPr>
            <a:normAutofit/>
          </a:bodyPr>
          <a:lstStyle/>
          <a:p>
            <a:r>
              <a:rPr lang="en-GB" b="1" dirty="0">
                <a:solidFill>
                  <a:schemeClr val="accent2"/>
                </a:solidFill>
              </a:rPr>
              <a:t>Stage 5: Development of a research programme</a:t>
            </a:r>
            <a:endParaRPr lang="en-US" dirty="0">
              <a:solidFill>
                <a:schemeClr val="accent2"/>
              </a:solidFill>
            </a:endParaRPr>
          </a:p>
        </p:txBody>
      </p:sp>
      <p:sp>
        <p:nvSpPr>
          <p:cNvPr id="4" name="Content Placeholder 3">
            <a:extLst>
              <a:ext uri="{FF2B5EF4-FFF2-40B4-BE49-F238E27FC236}">
                <a16:creationId xmlns:a16="http://schemas.microsoft.com/office/drawing/2014/main" id="{3B41F02F-4702-4AA7-94CD-FB136E344085}"/>
              </a:ext>
            </a:extLst>
          </p:cNvPr>
          <p:cNvSpPr>
            <a:spLocks noGrp="1"/>
          </p:cNvSpPr>
          <p:nvPr>
            <p:ph idx="1"/>
          </p:nvPr>
        </p:nvSpPr>
        <p:spPr/>
        <p:txBody>
          <a:bodyPr>
            <a:normAutofit/>
          </a:bodyPr>
          <a:lstStyle/>
          <a:p>
            <a:pPr algn="just"/>
            <a:endParaRPr lang="en-GB" sz="2800" dirty="0"/>
          </a:p>
        </p:txBody>
      </p:sp>
    </p:spTree>
    <p:extLst>
      <p:ext uri="{BB962C8B-B14F-4D97-AF65-F5344CB8AC3E}">
        <p14:creationId xmlns:p14="http://schemas.microsoft.com/office/powerpoint/2010/main" val="160829926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D5E7B04-E28B-40D8-8759-072601B210E9}"/>
              </a:ext>
            </a:extLst>
          </p:cNvPr>
          <p:cNvGrpSpPr/>
          <p:nvPr/>
        </p:nvGrpSpPr>
        <p:grpSpPr>
          <a:xfrm>
            <a:off x="0" y="5341937"/>
            <a:ext cx="9144000" cy="1516063"/>
            <a:chOff x="0" y="5341937"/>
            <a:chExt cx="9144000" cy="1516063"/>
          </a:xfrm>
        </p:grpSpPr>
        <p:pic>
          <p:nvPicPr>
            <p:cNvPr id="19460" name="Picture 4" descr="ÐÐ¾ÑÐ¾Ð¶ÐµÐµ Ð¸Ð·Ð¾Ð±ÑÐ°Ð¶ÐµÐ½Ð¸Ðµ">
              <a:extLst>
                <a:ext uri="{FF2B5EF4-FFF2-40B4-BE49-F238E27FC236}">
                  <a16:creationId xmlns:a16="http://schemas.microsoft.com/office/drawing/2014/main" id="{E345F5EC-6646-4415-958B-E7AB268EEAD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5500" b="31981"/>
            <a:stretch/>
          </p:blipFill>
          <p:spPr bwMode="auto">
            <a:xfrm>
              <a:off x="4886325" y="5341937"/>
              <a:ext cx="4257675" cy="1516063"/>
            </a:xfrm>
            <a:prstGeom prst="rect">
              <a:avLst/>
            </a:prstGeom>
            <a:noFill/>
            <a:extLst>
              <a:ext uri="{909E8E84-426E-40DD-AFC4-6F175D3DCCD1}">
                <a14:hiddenFill xmlns:a14="http://schemas.microsoft.com/office/drawing/2010/main">
                  <a:solidFill>
                    <a:srgbClr val="FFFFFF"/>
                  </a:solidFill>
                </a14:hiddenFill>
              </a:ext>
            </a:extLst>
          </p:spPr>
        </p:pic>
        <p:pic>
          <p:nvPicPr>
            <p:cNvPr id="19458" name="Picture 2" descr="https://mir-s3-cdn-cf.behance.net/project_modules/disp/22f8fe33889697.5605ea4c1cb4e.jpg">
              <a:extLst>
                <a:ext uri="{FF2B5EF4-FFF2-40B4-BE49-F238E27FC236}">
                  <a16:creationId xmlns:a16="http://schemas.microsoft.com/office/drawing/2014/main" id="{58565EF9-57CB-4290-94D8-0072C9783D3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9955" b="38177"/>
            <a:stretch/>
          </p:blipFill>
          <p:spPr bwMode="auto">
            <a:xfrm>
              <a:off x="0" y="5480049"/>
              <a:ext cx="6283960" cy="137795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a:extLst>
              <a:ext uri="{FF2B5EF4-FFF2-40B4-BE49-F238E27FC236}">
                <a16:creationId xmlns:a16="http://schemas.microsoft.com/office/drawing/2014/main" id="{44DD41F0-F0F3-461F-8FB9-261E10982560}"/>
              </a:ext>
            </a:extLst>
          </p:cNvPr>
          <p:cNvSpPr>
            <a:spLocks noGrp="1"/>
          </p:cNvSpPr>
          <p:nvPr>
            <p:ph type="title"/>
          </p:nvPr>
        </p:nvSpPr>
        <p:spPr/>
        <p:txBody>
          <a:bodyPr>
            <a:normAutofit fontScale="90000"/>
          </a:bodyPr>
          <a:lstStyle/>
          <a:p>
            <a:r>
              <a:rPr lang="en-GB" dirty="0">
                <a:solidFill>
                  <a:schemeClr val="accent2"/>
                </a:solidFill>
              </a:rPr>
              <a:t>The preliminary work of stage 2, if largely unchanged, will be developed at this stage. This entails:</a:t>
            </a:r>
            <a:endParaRPr lang="en-US" dirty="0">
              <a:solidFill>
                <a:schemeClr val="accent2"/>
              </a:solidFill>
            </a:endParaRPr>
          </a:p>
        </p:txBody>
      </p:sp>
      <p:sp>
        <p:nvSpPr>
          <p:cNvPr id="4" name="Content Placeholder 3">
            <a:extLst>
              <a:ext uri="{FF2B5EF4-FFF2-40B4-BE49-F238E27FC236}">
                <a16:creationId xmlns:a16="http://schemas.microsoft.com/office/drawing/2014/main" id="{3B41F02F-4702-4AA7-94CD-FB136E344085}"/>
              </a:ext>
            </a:extLst>
          </p:cNvPr>
          <p:cNvSpPr>
            <a:spLocks noGrp="1"/>
          </p:cNvSpPr>
          <p:nvPr>
            <p:ph idx="1"/>
          </p:nvPr>
        </p:nvSpPr>
        <p:spPr/>
        <p:txBody>
          <a:bodyPr>
            <a:normAutofit/>
          </a:bodyPr>
          <a:lstStyle/>
          <a:p>
            <a:pPr algn="just"/>
            <a:r>
              <a:rPr lang="en-GB" sz="2800" dirty="0"/>
              <a:t>Further reviews of literature</a:t>
            </a:r>
          </a:p>
          <a:p>
            <a:pPr algn="just"/>
            <a:r>
              <a:rPr lang="en-GB" sz="2800" dirty="0"/>
              <a:t>Acquisition of secondary sources</a:t>
            </a:r>
          </a:p>
          <a:p>
            <a:pPr algn="just"/>
            <a:r>
              <a:rPr lang="en-GB" sz="2800" dirty="0"/>
              <a:t>Confirmation of primary data requirements and methods of data collection</a:t>
            </a:r>
          </a:p>
          <a:p>
            <a:pPr algn="just"/>
            <a:r>
              <a:rPr lang="en-GB" sz="2800" dirty="0"/>
              <a:t>The development of a sampling frame</a:t>
            </a:r>
          </a:p>
          <a:p>
            <a:pPr algn="just"/>
            <a:r>
              <a:rPr lang="en-GB" sz="2800" dirty="0"/>
              <a:t>The design of questionnaires and observation recording sheets (if appropriate)</a:t>
            </a:r>
          </a:p>
          <a:p>
            <a:pPr algn="just"/>
            <a:r>
              <a:rPr lang="en-GB" sz="2800" dirty="0"/>
              <a:t>Specification of the fieldwork arrangements</a:t>
            </a:r>
          </a:p>
          <a:p>
            <a:pPr algn="just"/>
            <a:r>
              <a:rPr lang="en-GB" sz="2800" dirty="0"/>
              <a:t>Specification of the analysis requirements.</a:t>
            </a:r>
          </a:p>
          <a:p>
            <a:pPr algn="just"/>
            <a:endParaRPr lang="en-US" sz="2800" dirty="0"/>
          </a:p>
        </p:txBody>
      </p:sp>
    </p:spTree>
    <p:extLst>
      <p:ext uri="{BB962C8B-B14F-4D97-AF65-F5344CB8AC3E}">
        <p14:creationId xmlns:p14="http://schemas.microsoft.com/office/powerpoint/2010/main" val="37096767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D5E7B04-E28B-40D8-8759-072601B210E9}"/>
              </a:ext>
            </a:extLst>
          </p:cNvPr>
          <p:cNvGrpSpPr/>
          <p:nvPr/>
        </p:nvGrpSpPr>
        <p:grpSpPr>
          <a:xfrm>
            <a:off x="0" y="5341937"/>
            <a:ext cx="9144000" cy="1516063"/>
            <a:chOff x="0" y="5341937"/>
            <a:chExt cx="9144000" cy="1516063"/>
          </a:xfrm>
        </p:grpSpPr>
        <p:pic>
          <p:nvPicPr>
            <p:cNvPr id="19460" name="Picture 4" descr="ÐÐ¾ÑÐ¾Ð¶ÐµÐµ Ð¸Ð·Ð¾Ð±ÑÐ°Ð¶ÐµÐ½Ð¸Ðµ">
              <a:extLst>
                <a:ext uri="{FF2B5EF4-FFF2-40B4-BE49-F238E27FC236}">
                  <a16:creationId xmlns:a16="http://schemas.microsoft.com/office/drawing/2014/main" id="{E345F5EC-6646-4415-958B-E7AB268EEAD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5500" b="31981"/>
            <a:stretch/>
          </p:blipFill>
          <p:spPr bwMode="auto">
            <a:xfrm>
              <a:off x="4886325" y="5341937"/>
              <a:ext cx="4257675" cy="1516063"/>
            </a:xfrm>
            <a:prstGeom prst="rect">
              <a:avLst/>
            </a:prstGeom>
            <a:noFill/>
            <a:extLst>
              <a:ext uri="{909E8E84-426E-40DD-AFC4-6F175D3DCCD1}">
                <a14:hiddenFill xmlns:a14="http://schemas.microsoft.com/office/drawing/2010/main">
                  <a:solidFill>
                    <a:srgbClr val="FFFFFF"/>
                  </a:solidFill>
                </a14:hiddenFill>
              </a:ext>
            </a:extLst>
          </p:spPr>
        </p:pic>
        <p:pic>
          <p:nvPicPr>
            <p:cNvPr id="19458" name="Picture 2" descr="https://mir-s3-cdn-cf.behance.net/project_modules/disp/22f8fe33889697.5605ea4c1cb4e.jpg">
              <a:extLst>
                <a:ext uri="{FF2B5EF4-FFF2-40B4-BE49-F238E27FC236}">
                  <a16:creationId xmlns:a16="http://schemas.microsoft.com/office/drawing/2014/main" id="{58565EF9-57CB-4290-94D8-0072C9783D3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9955" b="38177"/>
            <a:stretch/>
          </p:blipFill>
          <p:spPr bwMode="auto">
            <a:xfrm>
              <a:off x="0" y="5480049"/>
              <a:ext cx="6283960" cy="137795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a:extLst>
              <a:ext uri="{FF2B5EF4-FFF2-40B4-BE49-F238E27FC236}">
                <a16:creationId xmlns:a16="http://schemas.microsoft.com/office/drawing/2014/main" id="{44DD41F0-F0F3-461F-8FB9-261E10982560}"/>
              </a:ext>
            </a:extLst>
          </p:cNvPr>
          <p:cNvSpPr>
            <a:spLocks noGrp="1"/>
          </p:cNvSpPr>
          <p:nvPr>
            <p:ph type="title"/>
          </p:nvPr>
        </p:nvSpPr>
        <p:spPr/>
        <p:txBody>
          <a:bodyPr>
            <a:normAutofit/>
          </a:bodyPr>
          <a:lstStyle/>
          <a:p>
            <a:endParaRPr lang="en-US" dirty="0">
              <a:solidFill>
                <a:schemeClr val="accent2"/>
              </a:solidFill>
            </a:endParaRPr>
          </a:p>
        </p:txBody>
      </p:sp>
      <p:pic>
        <p:nvPicPr>
          <p:cNvPr id="5" name="Content Placeholder 4" descr="A screenshot of a cell phone&#10;&#10;Description automatically generated">
            <a:extLst>
              <a:ext uri="{FF2B5EF4-FFF2-40B4-BE49-F238E27FC236}">
                <a16:creationId xmlns:a16="http://schemas.microsoft.com/office/drawing/2014/main" id="{7D4CE7EB-78B9-4DB8-96F3-84A5B30B978B}"/>
              </a:ext>
            </a:extLst>
          </p:cNvPr>
          <p:cNvPicPr>
            <a:picLocks noGrp="1" noChangeAspect="1"/>
          </p:cNvPicPr>
          <p:nvPr>
            <p:ph idx="1"/>
          </p:nvPr>
        </p:nvPicPr>
        <p:blipFill>
          <a:blip r:embed="rId4"/>
          <a:stretch>
            <a:fillRect/>
          </a:stretch>
        </p:blipFill>
        <p:spPr>
          <a:xfrm>
            <a:off x="357187" y="566739"/>
            <a:ext cx="8429626" cy="2247900"/>
          </a:xfrm>
        </p:spPr>
      </p:pic>
    </p:spTree>
    <p:extLst>
      <p:ext uri="{BB962C8B-B14F-4D97-AF65-F5344CB8AC3E}">
        <p14:creationId xmlns:p14="http://schemas.microsoft.com/office/powerpoint/2010/main" val="332291436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D5E7B04-E28B-40D8-8759-072601B210E9}"/>
              </a:ext>
            </a:extLst>
          </p:cNvPr>
          <p:cNvGrpSpPr/>
          <p:nvPr/>
        </p:nvGrpSpPr>
        <p:grpSpPr>
          <a:xfrm>
            <a:off x="0" y="5341937"/>
            <a:ext cx="9144000" cy="1516063"/>
            <a:chOff x="0" y="5341937"/>
            <a:chExt cx="9144000" cy="1516063"/>
          </a:xfrm>
        </p:grpSpPr>
        <p:pic>
          <p:nvPicPr>
            <p:cNvPr id="19460" name="Picture 4" descr="ÐÐ¾ÑÐ¾Ð¶ÐµÐµ Ð¸Ð·Ð¾Ð±ÑÐ°Ð¶ÐµÐ½Ð¸Ðµ">
              <a:extLst>
                <a:ext uri="{FF2B5EF4-FFF2-40B4-BE49-F238E27FC236}">
                  <a16:creationId xmlns:a16="http://schemas.microsoft.com/office/drawing/2014/main" id="{E345F5EC-6646-4415-958B-E7AB268EEAD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5500" b="31981"/>
            <a:stretch/>
          </p:blipFill>
          <p:spPr bwMode="auto">
            <a:xfrm>
              <a:off x="4886325" y="5341937"/>
              <a:ext cx="4257675" cy="1516063"/>
            </a:xfrm>
            <a:prstGeom prst="rect">
              <a:avLst/>
            </a:prstGeom>
            <a:noFill/>
            <a:extLst>
              <a:ext uri="{909E8E84-426E-40DD-AFC4-6F175D3DCCD1}">
                <a14:hiddenFill xmlns:a14="http://schemas.microsoft.com/office/drawing/2010/main">
                  <a:solidFill>
                    <a:srgbClr val="FFFFFF"/>
                  </a:solidFill>
                </a14:hiddenFill>
              </a:ext>
            </a:extLst>
          </p:spPr>
        </p:pic>
        <p:pic>
          <p:nvPicPr>
            <p:cNvPr id="19458" name="Picture 2" descr="https://mir-s3-cdn-cf.behance.net/project_modules/disp/22f8fe33889697.5605ea4c1cb4e.jpg">
              <a:extLst>
                <a:ext uri="{FF2B5EF4-FFF2-40B4-BE49-F238E27FC236}">
                  <a16:creationId xmlns:a16="http://schemas.microsoft.com/office/drawing/2014/main" id="{58565EF9-57CB-4290-94D8-0072C9783D3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9955" b="38177"/>
            <a:stretch/>
          </p:blipFill>
          <p:spPr bwMode="auto">
            <a:xfrm>
              <a:off x="0" y="5480049"/>
              <a:ext cx="6283960" cy="137795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a:extLst>
              <a:ext uri="{FF2B5EF4-FFF2-40B4-BE49-F238E27FC236}">
                <a16:creationId xmlns:a16="http://schemas.microsoft.com/office/drawing/2014/main" id="{44DD41F0-F0F3-461F-8FB9-261E10982560}"/>
              </a:ext>
            </a:extLst>
          </p:cNvPr>
          <p:cNvSpPr>
            <a:spLocks noGrp="1"/>
          </p:cNvSpPr>
          <p:nvPr>
            <p:ph type="title"/>
          </p:nvPr>
        </p:nvSpPr>
        <p:spPr/>
        <p:txBody>
          <a:bodyPr>
            <a:normAutofit fontScale="90000"/>
          </a:bodyPr>
          <a:lstStyle/>
          <a:p>
            <a:r>
              <a:rPr lang="en-GB" dirty="0">
                <a:solidFill>
                  <a:schemeClr val="accent2"/>
                </a:solidFill>
              </a:rPr>
              <a:t>Illustration 3.12 Winter sports tourism research project – develop a research programme</a:t>
            </a:r>
            <a:endParaRPr lang="en-US" dirty="0">
              <a:solidFill>
                <a:schemeClr val="accent2"/>
              </a:solidFill>
            </a:endParaRPr>
          </a:p>
        </p:txBody>
      </p:sp>
      <p:sp>
        <p:nvSpPr>
          <p:cNvPr id="4" name="Content Placeholder 3">
            <a:extLst>
              <a:ext uri="{FF2B5EF4-FFF2-40B4-BE49-F238E27FC236}">
                <a16:creationId xmlns:a16="http://schemas.microsoft.com/office/drawing/2014/main" id="{3B41F02F-4702-4AA7-94CD-FB136E344085}"/>
              </a:ext>
            </a:extLst>
          </p:cNvPr>
          <p:cNvSpPr>
            <a:spLocks noGrp="1"/>
          </p:cNvSpPr>
          <p:nvPr>
            <p:ph idx="1"/>
          </p:nvPr>
        </p:nvSpPr>
        <p:spPr/>
        <p:txBody>
          <a:bodyPr>
            <a:normAutofit/>
          </a:bodyPr>
          <a:lstStyle/>
          <a:p>
            <a:pPr algn="just"/>
            <a:r>
              <a:rPr lang="en-GB" dirty="0"/>
              <a:t>At this stage, the student will develop a research programme and undertake the preliminary work that is necessary before data collection can begin. This will include reviewing literature and consulting secondary sources to determine what information needs to be gathered through primary data collection. Changes will be made to the initial plans if any new information is found. A suitable sampling frame will be established, a questionnaire designed and set up online, an interview schedule written and ethical approval for data collection obtained. Permissions, from selected ski clubs, will be gained, and interviews will be arranged with ski club members. The student will ensure, at this stage, that the questions asked in both the quantitative and qualitative research will meet the requirements for analysis.</a:t>
            </a:r>
            <a:endParaRPr lang="en-US" sz="2800" dirty="0"/>
          </a:p>
        </p:txBody>
      </p:sp>
    </p:spTree>
    <p:extLst>
      <p:ext uri="{BB962C8B-B14F-4D97-AF65-F5344CB8AC3E}">
        <p14:creationId xmlns:p14="http://schemas.microsoft.com/office/powerpoint/2010/main" val="417572225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D5E7B04-E28B-40D8-8759-072601B210E9}"/>
              </a:ext>
            </a:extLst>
          </p:cNvPr>
          <p:cNvGrpSpPr/>
          <p:nvPr/>
        </p:nvGrpSpPr>
        <p:grpSpPr>
          <a:xfrm>
            <a:off x="0" y="5341937"/>
            <a:ext cx="9144000" cy="1516063"/>
            <a:chOff x="0" y="5341937"/>
            <a:chExt cx="9144000" cy="1516063"/>
          </a:xfrm>
        </p:grpSpPr>
        <p:pic>
          <p:nvPicPr>
            <p:cNvPr id="19460" name="Picture 4" descr="ÐÐ¾ÑÐ¾Ð¶ÐµÐµ Ð¸Ð·Ð¾Ð±ÑÐ°Ð¶ÐµÐ½Ð¸Ðµ">
              <a:extLst>
                <a:ext uri="{FF2B5EF4-FFF2-40B4-BE49-F238E27FC236}">
                  <a16:creationId xmlns:a16="http://schemas.microsoft.com/office/drawing/2014/main" id="{E345F5EC-6646-4415-958B-E7AB268EEAD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5500" b="31981"/>
            <a:stretch/>
          </p:blipFill>
          <p:spPr bwMode="auto">
            <a:xfrm>
              <a:off x="4886325" y="5341937"/>
              <a:ext cx="4257675" cy="1516063"/>
            </a:xfrm>
            <a:prstGeom prst="rect">
              <a:avLst/>
            </a:prstGeom>
            <a:noFill/>
            <a:extLst>
              <a:ext uri="{909E8E84-426E-40DD-AFC4-6F175D3DCCD1}">
                <a14:hiddenFill xmlns:a14="http://schemas.microsoft.com/office/drawing/2010/main">
                  <a:solidFill>
                    <a:srgbClr val="FFFFFF"/>
                  </a:solidFill>
                </a14:hiddenFill>
              </a:ext>
            </a:extLst>
          </p:spPr>
        </p:pic>
        <p:pic>
          <p:nvPicPr>
            <p:cNvPr id="19458" name="Picture 2" descr="https://mir-s3-cdn-cf.behance.net/project_modules/disp/22f8fe33889697.5605ea4c1cb4e.jpg">
              <a:extLst>
                <a:ext uri="{FF2B5EF4-FFF2-40B4-BE49-F238E27FC236}">
                  <a16:creationId xmlns:a16="http://schemas.microsoft.com/office/drawing/2014/main" id="{58565EF9-57CB-4290-94D8-0072C9783D3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9955" b="38177"/>
            <a:stretch/>
          </p:blipFill>
          <p:spPr bwMode="auto">
            <a:xfrm>
              <a:off x="0" y="5480049"/>
              <a:ext cx="6283960" cy="137795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a:extLst>
              <a:ext uri="{FF2B5EF4-FFF2-40B4-BE49-F238E27FC236}">
                <a16:creationId xmlns:a16="http://schemas.microsoft.com/office/drawing/2014/main" id="{44DD41F0-F0F3-461F-8FB9-261E10982560}"/>
              </a:ext>
            </a:extLst>
          </p:cNvPr>
          <p:cNvSpPr>
            <a:spLocks noGrp="1"/>
          </p:cNvSpPr>
          <p:nvPr>
            <p:ph type="title"/>
          </p:nvPr>
        </p:nvSpPr>
        <p:spPr/>
        <p:txBody>
          <a:bodyPr>
            <a:normAutofit/>
          </a:bodyPr>
          <a:lstStyle/>
          <a:p>
            <a:r>
              <a:rPr lang="en-GB" b="1" dirty="0">
                <a:solidFill>
                  <a:schemeClr val="accent2"/>
                </a:solidFill>
              </a:rPr>
              <a:t>Stage 6: The pilot stage</a:t>
            </a:r>
            <a:endParaRPr lang="en-US" dirty="0">
              <a:solidFill>
                <a:schemeClr val="accent2"/>
              </a:solidFill>
            </a:endParaRPr>
          </a:p>
        </p:txBody>
      </p:sp>
      <p:sp>
        <p:nvSpPr>
          <p:cNvPr id="4" name="Content Placeholder 3">
            <a:extLst>
              <a:ext uri="{FF2B5EF4-FFF2-40B4-BE49-F238E27FC236}">
                <a16:creationId xmlns:a16="http://schemas.microsoft.com/office/drawing/2014/main" id="{3B41F02F-4702-4AA7-94CD-FB136E344085}"/>
              </a:ext>
            </a:extLst>
          </p:cNvPr>
          <p:cNvSpPr>
            <a:spLocks noGrp="1"/>
          </p:cNvSpPr>
          <p:nvPr>
            <p:ph idx="1"/>
          </p:nvPr>
        </p:nvSpPr>
        <p:spPr/>
        <p:txBody>
          <a:bodyPr>
            <a:normAutofit/>
          </a:bodyPr>
          <a:lstStyle/>
          <a:p>
            <a:pPr algn="just"/>
            <a:r>
              <a:rPr lang="en-GB" sz="2800" b="1" dirty="0"/>
              <a:t>Having designed the necessary questionnaires</a:t>
            </a:r>
            <a:r>
              <a:rPr lang="en-GB" sz="2800" dirty="0"/>
              <a:t>, it is vital </a:t>
            </a:r>
            <a:r>
              <a:rPr lang="en-GB" sz="2800" b="1" dirty="0"/>
              <a:t>to test them out before the final launch into the data collection</a:t>
            </a:r>
            <a:r>
              <a:rPr lang="en-GB" sz="2800" dirty="0"/>
              <a:t>. </a:t>
            </a:r>
          </a:p>
          <a:p>
            <a:pPr algn="just"/>
            <a:r>
              <a:rPr lang="en-GB" sz="2800" dirty="0"/>
              <a:t>The researcher, having put such effort into the project to date, </a:t>
            </a:r>
            <a:r>
              <a:rPr lang="en-GB" sz="2800" b="1" dirty="0"/>
              <a:t>may easily believe that the whole world is as interested in the topic as he/she has become</a:t>
            </a:r>
            <a:r>
              <a:rPr lang="en-GB" sz="2800" dirty="0"/>
              <a:t>. It is then easy to lose sight of how respondents </a:t>
            </a:r>
            <a:r>
              <a:rPr lang="en-GB" sz="2800" b="1" dirty="0"/>
              <a:t>will react and what level of understanding they might have. </a:t>
            </a:r>
            <a:endParaRPr lang="en-US" sz="3600" b="1" dirty="0"/>
          </a:p>
        </p:txBody>
      </p:sp>
    </p:spTree>
    <p:extLst>
      <p:ext uri="{BB962C8B-B14F-4D97-AF65-F5344CB8AC3E}">
        <p14:creationId xmlns:p14="http://schemas.microsoft.com/office/powerpoint/2010/main" val="423276003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D5E7B04-E28B-40D8-8759-072601B210E9}"/>
              </a:ext>
            </a:extLst>
          </p:cNvPr>
          <p:cNvGrpSpPr/>
          <p:nvPr/>
        </p:nvGrpSpPr>
        <p:grpSpPr>
          <a:xfrm>
            <a:off x="0" y="5341937"/>
            <a:ext cx="9144000" cy="1516063"/>
            <a:chOff x="0" y="5341937"/>
            <a:chExt cx="9144000" cy="1516063"/>
          </a:xfrm>
        </p:grpSpPr>
        <p:pic>
          <p:nvPicPr>
            <p:cNvPr id="19460" name="Picture 4" descr="ÐÐ¾ÑÐ¾Ð¶ÐµÐµ Ð¸Ð·Ð¾Ð±ÑÐ°Ð¶ÐµÐ½Ð¸Ðµ">
              <a:extLst>
                <a:ext uri="{FF2B5EF4-FFF2-40B4-BE49-F238E27FC236}">
                  <a16:creationId xmlns:a16="http://schemas.microsoft.com/office/drawing/2014/main" id="{E345F5EC-6646-4415-958B-E7AB268EEAD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5500" b="31981"/>
            <a:stretch/>
          </p:blipFill>
          <p:spPr bwMode="auto">
            <a:xfrm>
              <a:off x="4886325" y="5341937"/>
              <a:ext cx="4257675" cy="1516063"/>
            </a:xfrm>
            <a:prstGeom prst="rect">
              <a:avLst/>
            </a:prstGeom>
            <a:noFill/>
            <a:extLst>
              <a:ext uri="{909E8E84-426E-40DD-AFC4-6F175D3DCCD1}">
                <a14:hiddenFill xmlns:a14="http://schemas.microsoft.com/office/drawing/2010/main">
                  <a:solidFill>
                    <a:srgbClr val="FFFFFF"/>
                  </a:solidFill>
                </a14:hiddenFill>
              </a:ext>
            </a:extLst>
          </p:spPr>
        </p:pic>
        <p:pic>
          <p:nvPicPr>
            <p:cNvPr id="19458" name="Picture 2" descr="https://mir-s3-cdn-cf.behance.net/project_modules/disp/22f8fe33889697.5605ea4c1cb4e.jpg">
              <a:extLst>
                <a:ext uri="{FF2B5EF4-FFF2-40B4-BE49-F238E27FC236}">
                  <a16:creationId xmlns:a16="http://schemas.microsoft.com/office/drawing/2014/main" id="{58565EF9-57CB-4290-94D8-0072C9783D3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9955" b="38177"/>
            <a:stretch/>
          </p:blipFill>
          <p:spPr bwMode="auto">
            <a:xfrm>
              <a:off x="0" y="5480049"/>
              <a:ext cx="6283960" cy="137795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a:extLst>
              <a:ext uri="{FF2B5EF4-FFF2-40B4-BE49-F238E27FC236}">
                <a16:creationId xmlns:a16="http://schemas.microsoft.com/office/drawing/2014/main" id="{44DD41F0-F0F3-461F-8FB9-261E10982560}"/>
              </a:ext>
            </a:extLst>
          </p:cNvPr>
          <p:cNvSpPr>
            <a:spLocks noGrp="1"/>
          </p:cNvSpPr>
          <p:nvPr>
            <p:ph type="title"/>
          </p:nvPr>
        </p:nvSpPr>
        <p:spPr/>
        <p:txBody>
          <a:bodyPr>
            <a:normAutofit/>
          </a:bodyPr>
          <a:lstStyle/>
          <a:p>
            <a:endParaRPr lang="en-US" dirty="0">
              <a:solidFill>
                <a:schemeClr val="accent2"/>
              </a:solidFill>
            </a:endParaRPr>
          </a:p>
        </p:txBody>
      </p:sp>
      <p:sp>
        <p:nvSpPr>
          <p:cNvPr id="4" name="Content Placeholder 3">
            <a:extLst>
              <a:ext uri="{FF2B5EF4-FFF2-40B4-BE49-F238E27FC236}">
                <a16:creationId xmlns:a16="http://schemas.microsoft.com/office/drawing/2014/main" id="{3B41F02F-4702-4AA7-94CD-FB136E344085}"/>
              </a:ext>
            </a:extLst>
          </p:cNvPr>
          <p:cNvSpPr>
            <a:spLocks noGrp="1"/>
          </p:cNvSpPr>
          <p:nvPr>
            <p:ph idx="1"/>
          </p:nvPr>
        </p:nvSpPr>
        <p:spPr/>
        <p:txBody>
          <a:bodyPr>
            <a:normAutofit/>
          </a:bodyPr>
          <a:lstStyle/>
          <a:p>
            <a:pPr marL="0" indent="0" algn="just">
              <a:buNone/>
            </a:pPr>
            <a:r>
              <a:rPr lang="en-GB" sz="3000" dirty="0"/>
              <a:t>Therefore, it is necessary </a:t>
            </a:r>
            <a:r>
              <a:rPr lang="en-GB" sz="3000" b="1" dirty="0"/>
              <a:t>to see how things might work out. Thus, questionnaires, interviews or observations should be carried out on a small number of potential respondents first</a:t>
            </a:r>
            <a:r>
              <a:rPr lang="en-GB" sz="3000" dirty="0"/>
              <a:t>. This is called a pilot survey, which highlights:</a:t>
            </a:r>
          </a:p>
          <a:p>
            <a:pPr marL="0" indent="0" algn="just">
              <a:buNone/>
            </a:pPr>
            <a:endParaRPr lang="en-US" sz="3600" dirty="0"/>
          </a:p>
        </p:txBody>
      </p:sp>
    </p:spTree>
    <p:extLst>
      <p:ext uri="{BB962C8B-B14F-4D97-AF65-F5344CB8AC3E}">
        <p14:creationId xmlns:p14="http://schemas.microsoft.com/office/powerpoint/2010/main" val="106218172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D5E7B04-E28B-40D8-8759-072601B210E9}"/>
              </a:ext>
            </a:extLst>
          </p:cNvPr>
          <p:cNvGrpSpPr/>
          <p:nvPr/>
        </p:nvGrpSpPr>
        <p:grpSpPr>
          <a:xfrm>
            <a:off x="0" y="5341937"/>
            <a:ext cx="9144000" cy="1516063"/>
            <a:chOff x="0" y="5341937"/>
            <a:chExt cx="9144000" cy="1516063"/>
          </a:xfrm>
        </p:grpSpPr>
        <p:pic>
          <p:nvPicPr>
            <p:cNvPr id="19460" name="Picture 4" descr="ÐÐ¾ÑÐ¾Ð¶ÐµÐµ Ð¸Ð·Ð¾Ð±ÑÐ°Ð¶ÐµÐ½Ð¸Ðµ">
              <a:extLst>
                <a:ext uri="{FF2B5EF4-FFF2-40B4-BE49-F238E27FC236}">
                  <a16:creationId xmlns:a16="http://schemas.microsoft.com/office/drawing/2014/main" id="{E345F5EC-6646-4415-958B-E7AB268EEAD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5500" b="31981"/>
            <a:stretch/>
          </p:blipFill>
          <p:spPr bwMode="auto">
            <a:xfrm>
              <a:off x="4886325" y="5341937"/>
              <a:ext cx="4257675" cy="1516063"/>
            </a:xfrm>
            <a:prstGeom prst="rect">
              <a:avLst/>
            </a:prstGeom>
            <a:noFill/>
            <a:extLst>
              <a:ext uri="{909E8E84-426E-40DD-AFC4-6F175D3DCCD1}">
                <a14:hiddenFill xmlns:a14="http://schemas.microsoft.com/office/drawing/2010/main">
                  <a:solidFill>
                    <a:srgbClr val="FFFFFF"/>
                  </a:solidFill>
                </a14:hiddenFill>
              </a:ext>
            </a:extLst>
          </p:spPr>
        </p:pic>
        <p:pic>
          <p:nvPicPr>
            <p:cNvPr id="19458" name="Picture 2" descr="https://mir-s3-cdn-cf.behance.net/project_modules/disp/22f8fe33889697.5605ea4c1cb4e.jpg">
              <a:extLst>
                <a:ext uri="{FF2B5EF4-FFF2-40B4-BE49-F238E27FC236}">
                  <a16:creationId xmlns:a16="http://schemas.microsoft.com/office/drawing/2014/main" id="{58565EF9-57CB-4290-94D8-0072C9783D3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9955" b="38177"/>
            <a:stretch/>
          </p:blipFill>
          <p:spPr bwMode="auto">
            <a:xfrm>
              <a:off x="0" y="5480049"/>
              <a:ext cx="6283960" cy="137795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a:extLst>
              <a:ext uri="{FF2B5EF4-FFF2-40B4-BE49-F238E27FC236}">
                <a16:creationId xmlns:a16="http://schemas.microsoft.com/office/drawing/2014/main" id="{44DD41F0-F0F3-461F-8FB9-261E10982560}"/>
              </a:ext>
            </a:extLst>
          </p:cNvPr>
          <p:cNvSpPr>
            <a:spLocks noGrp="1"/>
          </p:cNvSpPr>
          <p:nvPr>
            <p:ph type="title"/>
          </p:nvPr>
        </p:nvSpPr>
        <p:spPr>
          <a:xfrm>
            <a:off x="628650" y="396877"/>
            <a:ext cx="7886700" cy="1325563"/>
          </a:xfrm>
        </p:spPr>
        <p:txBody>
          <a:bodyPr>
            <a:normAutofit/>
          </a:bodyPr>
          <a:lstStyle/>
          <a:p>
            <a:r>
              <a:rPr lang="en-GB" dirty="0">
                <a:solidFill>
                  <a:schemeClr val="accent2"/>
                </a:solidFill>
              </a:rPr>
              <a:t>This is called a pilot survey, which highlights:</a:t>
            </a:r>
            <a:endParaRPr lang="en-US" dirty="0">
              <a:solidFill>
                <a:schemeClr val="accent2"/>
              </a:solidFill>
            </a:endParaRPr>
          </a:p>
        </p:txBody>
      </p:sp>
      <p:sp>
        <p:nvSpPr>
          <p:cNvPr id="4" name="Content Placeholder 3">
            <a:extLst>
              <a:ext uri="{FF2B5EF4-FFF2-40B4-BE49-F238E27FC236}">
                <a16:creationId xmlns:a16="http://schemas.microsoft.com/office/drawing/2014/main" id="{3B41F02F-4702-4AA7-94CD-FB136E344085}"/>
              </a:ext>
            </a:extLst>
          </p:cNvPr>
          <p:cNvSpPr>
            <a:spLocks noGrp="1"/>
          </p:cNvSpPr>
          <p:nvPr>
            <p:ph idx="1"/>
          </p:nvPr>
        </p:nvSpPr>
        <p:spPr/>
        <p:txBody>
          <a:bodyPr>
            <a:normAutofit/>
          </a:bodyPr>
          <a:lstStyle/>
          <a:p>
            <a:pPr algn="just"/>
            <a:r>
              <a:rPr lang="en-GB" sz="2800" dirty="0"/>
              <a:t>problems with questionnaires (wording, layout etc.) causing misunderstanding</a:t>
            </a:r>
          </a:p>
          <a:p>
            <a:pPr algn="just"/>
            <a:r>
              <a:rPr lang="en-GB" sz="2800" dirty="0"/>
              <a:t>problems with interviewers not fully conversant with their requirements</a:t>
            </a:r>
          </a:p>
          <a:p>
            <a:pPr algn="just"/>
            <a:r>
              <a:rPr lang="en-GB" sz="2800" dirty="0"/>
              <a:t>an indication of the likely response rate</a:t>
            </a:r>
          </a:p>
          <a:p>
            <a:pPr algn="just"/>
            <a:r>
              <a:rPr lang="en-GB" sz="2800" dirty="0"/>
              <a:t>an indication of the range of responses to the questions which can be suggestive of the likely results.</a:t>
            </a:r>
          </a:p>
          <a:p>
            <a:pPr algn="just"/>
            <a:endParaRPr lang="en-US" sz="2800" dirty="0"/>
          </a:p>
        </p:txBody>
      </p:sp>
    </p:spTree>
    <p:extLst>
      <p:ext uri="{BB962C8B-B14F-4D97-AF65-F5344CB8AC3E}">
        <p14:creationId xmlns:p14="http://schemas.microsoft.com/office/powerpoint/2010/main" val="33781707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D5E7B04-E28B-40D8-8759-072601B210E9}"/>
              </a:ext>
            </a:extLst>
          </p:cNvPr>
          <p:cNvGrpSpPr/>
          <p:nvPr/>
        </p:nvGrpSpPr>
        <p:grpSpPr>
          <a:xfrm>
            <a:off x="0" y="5341937"/>
            <a:ext cx="9144000" cy="1516063"/>
            <a:chOff x="0" y="5341937"/>
            <a:chExt cx="9144000" cy="1516063"/>
          </a:xfrm>
        </p:grpSpPr>
        <p:pic>
          <p:nvPicPr>
            <p:cNvPr id="19460" name="Picture 4" descr="ÐÐ¾ÑÐ¾Ð¶ÐµÐµ Ð¸Ð·Ð¾Ð±ÑÐ°Ð¶ÐµÐ½Ð¸Ðµ">
              <a:extLst>
                <a:ext uri="{FF2B5EF4-FFF2-40B4-BE49-F238E27FC236}">
                  <a16:creationId xmlns:a16="http://schemas.microsoft.com/office/drawing/2014/main" id="{E345F5EC-6646-4415-958B-E7AB268EEAD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5500" b="31981"/>
            <a:stretch/>
          </p:blipFill>
          <p:spPr bwMode="auto">
            <a:xfrm>
              <a:off x="4886325" y="5341937"/>
              <a:ext cx="4257675" cy="1516063"/>
            </a:xfrm>
            <a:prstGeom prst="rect">
              <a:avLst/>
            </a:prstGeom>
            <a:noFill/>
            <a:extLst>
              <a:ext uri="{909E8E84-426E-40DD-AFC4-6F175D3DCCD1}">
                <a14:hiddenFill xmlns:a14="http://schemas.microsoft.com/office/drawing/2010/main">
                  <a:solidFill>
                    <a:srgbClr val="FFFFFF"/>
                  </a:solidFill>
                </a14:hiddenFill>
              </a:ext>
            </a:extLst>
          </p:spPr>
        </p:pic>
        <p:pic>
          <p:nvPicPr>
            <p:cNvPr id="19458" name="Picture 2" descr="https://mir-s3-cdn-cf.behance.net/project_modules/disp/22f8fe33889697.5605ea4c1cb4e.jpg">
              <a:extLst>
                <a:ext uri="{FF2B5EF4-FFF2-40B4-BE49-F238E27FC236}">
                  <a16:creationId xmlns:a16="http://schemas.microsoft.com/office/drawing/2014/main" id="{58565EF9-57CB-4290-94D8-0072C9783D3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9955" b="38177"/>
            <a:stretch/>
          </p:blipFill>
          <p:spPr bwMode="auto">
            <a:xfrm>
              <a:off x="0" y="5480049"/>
              <a:ext cx="6283960" cy="137795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a:extLst>
              <a:ext uri="{FF2B5EF4-FFF2-40B4-BE49-F238E27FC236}">
                <a16:creationId xmlns:a16="http://schemas.microsoft.com/office/drawing/2014/main" id="{44DD41F0-F0F3-461F-8FB9-261E10982560}"/>
              </a:ext>
            </a:extLst>
          </p:cNvPr>
          <p:cNvSpPr>
            <a:spLocks noGrp="1"/>
          </p:cNvSpPr>
          <p:nvPr>
            <p:ph type="title"/>
          </p:nvPr>
        </p:nvSpPr>
        <p:spPr/>
        <p:txBody>
          <a:bodyPr>
            <a:normAutofit/>
          </a:bodyPr>
          <a:lstStyle/>
          <a:p>
            <a:r>
              <a:rPr lang="en-GB" dirty="0">
                <a:solidFill>
                  <a:schemeClr val="accent2"/>
                </a:solidFill>
              </a:rPr>
              <a:t>Pilot study is not the main study!</a:t>
            </a:r>
            <a:endParaRPr lang="en-US" dirty="0">
              <a:solidFill>
                <a:schemeClr val="accent2"/>
              </a:solidFill>
            </a:endParaRPr>
          </a:p>
        </p:txBody>
      </p:sp>
      <p:sp>
        <p:nvSpPr>
          <p:cNvPr id="4" name="Content Placeholder 3">
            <a:extLst>
              <a:ext uri="{FF2B5EF4-FFF2-40B4-BE49-F238E27FC236}">
                <a16:creationId xmlns:a16="http://schemas.microsoft.com/office/drawing/2014/main" id="{3B41F02F-4702-4AA7-94CD-FB136E344085}"/>
              </a:ext>
            </a:extLst>
          </p:cNvPr>
          <p:cNvSpPr>
            <a:spLocks noGrp="1"/>
          </p:cNvSpPr>
          <p:nvPr>
            <p:ph idx="1"/>
          </p:nvPr>
        </p:nvSpPr>
        <p:spPr/>
        <p:txBody>
          <a:bodyPr>
            <a:normAutofit/>
          </a:bodyPr>
          <a:lstStyle/>
          <a:p>
            <a:pPr marL="0" indent="0" algn="just">
              <a:buNone/>
            </a:pPr>
            <a:r>
              <a:rPr lang="en-GB" sz="2800" b="1" dirty="0"/>
              <a:t>From the pilot survey, modifications may have to be made and re-tested if necessary. </a:t>
            </a:r>
            <a:r>
              <a:rPr lang="en-GB" sz="2800" dirty="0"/>
              <a:t>If there are few or no changes to be made, it may be tempting to include the results of the pilot survey within the main data collection. However, before this dangerous course of action is undertaken, consideration should be given to what effects this extension of the survey period (to include the pilot stage) might have. </a:t>
            </a:r>
            <a:endParaRPr lang="en-US" sz="3600" dirty="0"/>
          </a:p>
        </p:txBody>
      </p:sp>
    </p:spTree>
    <p:extLst>
      <p:ext uri="{BB962C8B-B14F-4D97-AF65-F5344CB8AC3E}">
        <p14:creationId xmlns:p14="http://schemas.microsoft.com/office/powerpoint/2010/main" val="393374900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D5E7B04-E28B-40D8-8759-072601B210E9}"/>
              </a:ext>
            </a:extLst>
          </p:cNvPr>
          <p:cNvGrpSpPr/>
          <p:nvPr/>
        </p:nvGrpSpPr>
        <p:grpSpPr>
          <a:xfrm>
            <a:off x="0" y="5341937"/>
            <a:ext cx="9144000" cy="1516063"/>
            <a:chOff x="0" y="5341937"/>
            <a:chExt cx="9144000" cy="1516063"/>
          </a:xfrm>
        </p:grpSpPr>
        <p:pic>
          <p:nvPicPr>
            <p:cNvPr id="19460" name="Picture 4" descr="ÐÐ¾ÑÐ¾Ð¶ÐµÐµ Ð¸Ð·Ð¾Ð±ÑÐ°Ð¶ÐµÐ½Ð¸Ðµ">
              <a:extLst>
                <a:ext uri="{FF2B5EF4-FFF2-40B4-BE49-F238E27FC236}">
                  <a16:creationId xmlns:a16="http://schemas.microsoft.com/office/drawing/2014/main" id="{E345F5EC-6646-4415-958B-E7AB268EEAD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5500" b="31981"/>
            <a:stretch/>
          </p:blipFill>
          <p:spPr bwMode="auto">
            <a:xfrm>
              <a:off x="4886325" y="5341937"/>
              <a:ext cx="4257675" cy="1516063"/>
            </a:xfrm>
            <a:prstGeom prst="rect">
              <a:avLst/>
            </a:prstGeom>
            <a:noFill/>
            <a:extLst>
              <a:ext uri="{909E8E84-426E-40DD-AFC4-6F175D3DCCD1}">
                <a14:hiddenFill xmlns:a14="http://schemas.microsoft.com/office/drawing/2010/main">
                  <a:solidFill>
                    <a:srgbClr val="FFFFFF"/>
                  </a:solidFill>
                </a14:hiddenFill>
              </a:ext>
            </a:extLst>
          </p:spPr>
        </p:pic>
        <p:pic>
          <p:nvPicPr>
            <p:cNvPr id="19458" name="Picture 2" descr="https://mir-s3-cdn-cf.behance.net/project_modules/disp/22f8fe33889697.5605ea4c1cb4e.jpg">
              <a:extLst>
                <a:ext uri="{FF2B5EF4-FFF2-40B4-BE49-F238E27FC236}">
                  <a16:creationId xmlns:a16="http://schemas.microsoft.com/office/drawing/2014/main" id="{58565EF9-57CB-4290-94D8-0072C9783D3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9955" b="38177"/>
            <a:stretch/>
          </p:blipFill>
          <p:spPr bwMode="auto">
            <a:xfrm>
              <a:off x="0" y="5480049"/>
              <a:ext cx="6283960" cy="137795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a:extLst>
              <a:ext uri="{FF2B5EF4-FFF2-40B4-BE49-F238E27FC236}">
                <a16:creationId xmlns:a16="http://schemas.microsoft.com/office/drawing/2014/main" id="{44DD41F0-F0F3-461F-8FB9-261E10982560}"/>
              </a:ext>
            </a:extLst>
          </p:cNvPr>
          <p:cNvSpPr>
            <a:spLocks noGrp="1"/>
          </p:cNvSpPr>
          <p:nvPr>
            <p:ph type="title"/>
          </p:nvPr>
        </p:nvSpPr>
        <p:spPr/>
        <p:txBody>
          <a:bodyPr>
            <a:normAutofit/>
          </a:bodyPr>
          <a:lstStyle/>
          <a:p>
            <a:r>
              <a:rPr lang="en-GB" dirty="0">
                <a:solidFill>
                  <a:schemeClr val="accent2"/>
                </a:solidFill>
              </a:rPr>
              <a:t>Pilot study is not the main study!</a:t>
            </a:r>
            <a:endParaRPr lang="en-US" dirty="0">
              <a:solidFill>
                <a:schemeClr val="accent2"/>
              </a:solidFill>
            </a:endParaRPr>
          </a:p>
        </p:txBody>
      </p:sp>
      <p:sp>
        <p:nvSpPr>
          <p:cNvPr id="4" name="Content Placeholder 3">
            <a:extLst>
              <a:ext uri="{FF2B5EF4-FFF2-40B4-BE49-F238E27FC236}">
                <a16:creationId xmlns:a16="http://schemas.microsoft.com/office/drawing/2014/main" id="{3B41F02F-4702-4AA7-94CD-FB136E344085}"/>
              </a:ext>
            </a:extLst>
          </p:cNvPr>
          <p:cNvSpPr>
            <a:spLocks noGrp="1"/>
          </p:cNvSpPr>
          <p:nvPr>
            <p:ph idx="1"/>
          </p:nvPr>
        </p:nvSpPr>
        <p:spPr/>
        <p:txBody>
          <a:bodyPr>
            <a:normAutofit/>
          </a:bodyPr>
          <a:lstStyle/>
          <a:p>
            <a:pPr algn="just"/>
            <a:r>
              <a:rPr lang="en-GB" sz="2800" dirty="0"/>
              <a:t>Moreover, what differences </a:t>
            </a:r>
            <a:r>
              <a:rPr lang="en-GB" sz="2800" b="1" dirty="0"/>
              <a:t>might the respondents of the pilot have against respondents of the main survey</a:t>
            </a:r>
            <a:r>
              <a:rPr lang="en-GB" sz="2800" dirty="0"/>
              <a:t>? Were they contacted by interviewers in the same way as will respondents in the main survey? Few authors comment on this point, perhaps assuming that the results of the pilot will affect the main survey in such a way that the inclusion of pilot data is never contemplated. In the opinion of the authors, this practice is setting a dangerous precedent</a:t>
            </a:r>
            <a:endParaRPr lang="en-US" sz="3200" dirty="0"/>
          </a:p>
          <a:p>
            <a:pPr algn="just"/>
            <a:endParaRPr lang="en-US" sz="2800" dirty="0"/>
          </a:p>
        </p:txBody>
      </p:sp>
    </p:spTree>
    <p:extLst>
      <p:ext uri="{BB962C8B-B14F-4D97-AF65-F5344CB8AC3E}">
        <p14:creationId xmlns:p14="http://schemas.microsoft.com/office/powerpoint/2010/main" val="23863484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D5E7B04-E28B-40D8-8759-072601B210E9}"/>
              </a:ext>
            </a:extLst>
          </p:cNvPr>
          <p:cNvGrpSpPr/>
          <p:nvPr/>
        </p:nvGrpSpPr>
        <p:grpSpPr>
          <a:xfrm>
            <a:off x="0" y="5341937"/>
            <a:ext cx="9144000" cy="1516063"/>
            <a:chOff x="0" y="5341937"/>
            <a:chExt cx="9144000" cy="1516063"/>
          </a:xfrm>
        </p:grpSpPr>
        <p:pic>
          <p:nvPicPr>
            <p:cNvPr id="19460" name="Picture 4" descr="ÐÐ¾ÑÐ¾Ð¶ÐµÐµ Ð¸Ð·Ð¾Ð±ÑÐ°Ð¶ÐµÐ½Ð¸Ðµ">
              <a:extLst>
                <a:ext uri="{FF2B5EF4-FFF2-40B4-BE49-F238E27FC236}">
                  <a16:creationId xmlns:a16="http://schemas.microsoft.com/office/drawing/2014/main" id="{E345F5EC-6646-4415-958B-E7AB268EEAD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5500" b="31981"/>
            <a:stretch/>
          </p:blipFill>
          <p:spPr bwMode="auto">
            <a:xfrm>
              <a:off x="4886325" y="5341937"/>
              <a:ext cx="4257675" cy="1516063"/>
            </a:xfrm>
            <a:prstGeom prst="rect">
              <a:avLst/>
            </a:prstGeom>
            <a:noFill/>
            <a:extLst>
              <a:ext uri="{909E8E84-426E-40DD-AFC4-6F175D3DCCD1}">
                <a14:hiddenFill xmlns:a14="http://schemas.microsoft.com/office/drawing/2010/main">
                  <a:solidFill>
                    <a:srgbClr val="FFFFFF"/>
                  </a:solidFill>
                </a14:hiddenFill>
              </a:ext>
            </a:extLst>
          </p:spPr>
        </p:pic>
        <p:pic>
          <p:nvPicPr>
            <p:cNvPr id="19458" name="Picture 2" descr="https://mir-s3-cdn-cf.behance.net/project_modules/disp/22f8fe33889697.5605ea4c1cb4e.jpg">
              <a:extLst>
                <a:ext uri="{FF2B5EF4-FFF2-40B4-BE49-F238E27FC236}">
                  <a16:creationId xmlns:a16="http://schemas.microsoft.com/office/drawing/2014/main" id="{58565EF9-57CB-4290-94D8-0072C9783D3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9955" b="38177"/>
            <a:stretch/>
          </p:blipFill>
          <p:spPr bwMode="auto">
            <a:xfrm>
              <a:off x="0" y="5480049"/>
              <a:ext cx="6283960" cy="137795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a:extLst>
              <a:ext uri="{FF2B5EF4-FFF2-40B4-BE49-F238E27FC236}">
                <a16:creationId xmlns:a16="http://schemas.microsoft.com/office/drawing/2014/main" id="{44DD41F0-F0F3-461F-8FB9-261E10982560}"/>
              </a:ext>
            </a:extLst>
          </p:cNvPr>
          <p:cNvSpPr>
            <a:spLocks noGrp="1"/>
          </p:cNvSpPr>
          <p:nvPr>
            <p:ph type="title"/>
          </p:nvPr>
        </p:nvSpPr>
        <p:spPr/>
        <p:txBody>
          <a:bodyPr>
            <a:normAutofit/>
          </a:bodyPr>
          <a:lstStyle/>
          <a:p>
            <a:r>
              <a:rPr lang="en-GB" dirty="0">
                <a:solidFill>
                  <a:schemeClr val="accent2"/>
                </a:solidFill>
              </a:rPr>
              <a:t>Illustration 3.13 Winter sports tourism research project – the pilot stage</a:t>
            </a:r>
            <a:endParaRPr lang="en-US" dirty="0">
              <a:solidFill>
                <a:schemeClr val="accent2"/>
              </a:solidFill>
            </a:endParaRPr>
          </a:p>
        </p:txBody>
      </p:sp>
      <p:sp>
        <p:nvSpPr>
          <p:cNvPr id="4" name="Content Placeholder 3">
            <a:extLst>
              <a:ext uri="{FF2B5EF4-FFF2-40B4-BE49-F238E27FC236}">
                <a16:creationId xmlns:a16="http://schemas.microsoft.com/office/drawing/2014/main" id="{3B41F02F-4702-4AA7-94CD-FB136E344085}"/>
              </a:ext>
            </a:extLst>
          </p:cNvPr>
          <p:cNvSpPr>
            <a:spLocks noGrp="1"/>
          </p:cNvSpPr>
          <p:nvPr>
            <p:ph idx="1"/>
          </p:nvPr>
        </p:nvSpPr>
        <p:spPr/>
        <p:txBody>
          <a:bodyPr>
            <a:normAutofit/>
          </a:bodyPr>
          <a:lstStyle/>
          <a:p>
            <a:pPr marL="0" indent="0" algn="just">
              <a:buNone/>
            </a:pPr>
            <a:r>
              <a:rPr lang="en-GB" sz="2800" dirty="0"/>
              <a:t>The student will pilot the questionnaire and interview schedule to test that the questions and formatting make sense to respondents. Due to the terminology used, the questionnaire will be piloted by a small group of people who participate in winter sports. The problems that are highlighted during the pilot stage will be rectified before the data collection continues.</a:t>
            </a:r>
            <a:endParaRPr lang="en-US" sz="3600" dirty="0"/>
          </a:p>
        </p:txBody>
      </p:sp>
    </p:spTree>
    <p:extLst>
      <p:ext uri="{BB962C8B-B14F-4D97-AF65-F5344CB8AC3E}">
        <p14:creationId xmlns:p14="http://schemas.microsoft.com/office/powerpoint/2010/main" val="338930759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D5E7B04-E28B-40D8-8759-072601B210E9}"/>
              </a:ext>
            </a:extLst>
          </p:cNvPr>
          <p:cNvGrpSpPr/>
          <p:nvPr/>
        </p:nvGrpSpPr>
        <p:grpSpPr>
          <a:xfrm>
            <a:off x="0" y="5341937"/>
            <a:ext cx="9144000" cy="1516063"/>
            <a:chOff x="0" y="5341937"/>
            <a:chExt cx="9144000" cy="1516063"/>
          </a:xfrm>
        </p:grpSpPr>
        <p:pic>
          <p:nvPicPr>
            <p:cNvPr id="19460" name="Picture 4" descr="ÐÐ¾ÑÐ¾Ð¶ÐµÐµ Ð¸Ð·Ð¾Ð±ÑÐ°Ð¶ÐµÐ½Ð¸Ðµ">
              <a:extLst>
                <a:ext uri="{FF2B5EF4-FFF2-40B4-BE49-F238E27FC236}">
                  <a16:creationId xmlns:a16="http://schemas.microsoft.com/office/drawing/2014/main" id="{E345F5EC-6646-4415-958B-E7AB268EEAD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5500" b="31981"/>
            <a:stretch/>
          </p:blipFill>
          <p:spPr bwMode="auto">
            <a:xfrm>
              <a:off x="4886325" y="5341937"/>
              <a:ext cx="4257675" cy="1516063"/>
            </a:xfrm>
            <a:prstGeom prst="rect">
              <a:avLst/>
            </a:prstGeom>
            <a:noFill/>
            <a:extLst>
              <a:ext uri="{909E8E84-426E-40DD-AFC4-6F175D3DCCD1}">
                <a14:hiddenFill xmlns:a14="http://schemas.microsoft.com/office/drawing/2010/main">
                  <a:solidFill>
                    <a:srgbClr val="FFFFFF"/>
                  </a:solidFill>
                </a14:hiddenFill>
              </a:ext>
            </a:extLst>
          </p:spPr>
        </p:pic>
        <p:pic>
          <p:nvPicPr>
            <p:cNvPr id="19458" name="Picture 2" descr="https://mir-s3-cdn-cf.behance.net/project_modules/disp/22f8fe33889697.5605ea4c1cb4e.jpg">
              <a:extLst>
                <a:ext uri="{FF2B5EF4-FFF2-40B4-BE49-F238E27FC236}">
                  <a16:creationId xmlns:a16="http://schemas.microsoft.com/office/drawing/2014/main" id="{58565EF9-57CB-4290-94D8-0072C9783D3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9955" b="38177"/>
            <a:stretch/>
          </p:blipFill>
          <p:spPr bwMode="auto">
            <a:xfrm>
              <a:off x="0" y="5480049"/>
              <a:ext cx="6283960" cy="137795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a:extLst>
              <a:ext uri="{FF2B5EF4-FFF2-40B4-BE49-F238E27FC236}">
                <a16:creationId xmlns:a16="http://schemas.microsoft.com/office/drawing/2014/main" id="{44DD41F0-F0F3-461F-8FB9-261E10982560}"/>
              </a:ext>
            </a:extLst>
          </p:cNvPr>
          <p:cNvSpPr>
            <a:spLocks noGrp="1"/>
          </p:cNvSpPr>
          <p:nvPr>
            <p:ph type="title"/>
          </p:nvPr>
        </p:nvSpPr>
        <p:spPr/>
        <p:txBody>
          <a:bodyPr>
            <a:normAutofit/>
          </a:bodyPr>
          <a:lstStyle/>
          <a:p>
            <a:r>
              <a:rPr lang="en-US" b="1" dirty="0">
                <a:solidFill>
                  <a:schemeClr val="accent2"/>
                </a:solidFill>
              </a:rPr>
              <a:t>Stage 7: </a:t>
            </a:r>
            <a:r>
              <a:rPr lang="en-US" b="1">
                <a:solidFill>
                  <a:schemeClr val="accent2"/>
                </a:solidFill>
              </a:rPr>
              <a:t>Data collection</a:t>
            </a:r>
            <a:endParaRPr lang="en-US" dirty="0">
              <a:solidFill>
                <a:schemeClr val="accent2"/>
              </a:solidFill>
            </a:endParaRPr>
          </a:p>
        </p:txBody>
      </p:sp>
      <p:sp>
        <p:nvSpPr>
          <p:cNvPr id="4" name="Content Placeholder 3">
            <a:extLst>
              <a:ext uri="{FF2B5EF4-FFF2-40B4-BE49-F238E27FC236}">
                <a16:creationId xmlns:a16="http://schemas.microsoft.com/office/drawing/2014/main" id="{3B41F02F-4702-4AA7-94CD-FB136E344085}"/>
              </a:ext>
            </a:extLst>
          </p:cNvPr>
          <p:cNvSpPr>
            <a:spLocks noGrp="1"/>
          </p:cNvSpPr>
          <p:nvPr>
            <p:ph idx="1"/>
          </p:nvPr>
        </p:nvSpPr>
        <p:spPr/>
        <p:txBody>
          <a:bodyPr>
            <a:noAutofit/>
          </a:bodyPr>
          <a:lstStyle/>
          <a:p>
            <a:pPr marL="0" indent="0" algn="just">
              <a:buNone/>
            </a:pPr>
            <a:r>
              <a:rPr lang="en-GB" sz="2800" b="1" dirty="0"/>
              <a:t>This stage is either dreaded most or comes as a welcome relief.</a:t>
            </a:r>
            <a:r>
              <a:rPr lang="en-GB" sz="2800" dirty="0"/>
              <a:t> All the planning has been completed and </a:t>
            </a:r>
            <a:r>
              <a:rPr lang="en-GB" sz="2800" b="1" dirty="0"/>
              <a:t>the survey begins</a:t>
            </a:r>
            <a:r>
              <a:rPr lang="en-GB" sz="2800" dirty="0"/>
              <a:t>. If personal </a:t>
            </a:r>
            <a:r>
              <a:rPr lang="en-GB" sz="2800" b="1" dirty="0"/>
              <a:t>interviews or face-to-face questionnaires </a:t>
            </a:r>
            <a:r>
              <a:rPr lang="en-GB" sz="2800" dirty="0"/>
              <a:t>are being used, the project begins to ‘run itself’ in terms of actually doing the fieldwork and travelling to the site or people’s homes.</a:t>
            </a:r>
          </a:p>
          <a:p>
            <a:pPr marL="0" indent="0" algn="just">
              <a:buNone/>
            </a:pPr>
            <a:r>
              <a:rPr lang="en-GB" sz="2800" b="1" dirty="0"/>
              <a:t>With self-completion questionnaires, there can be a brief lull in the proceedings</a:t>
            </a:r>
            <a:r>
              <a:rPr lang="en-GB" sz="2800" dirty="0"/>
              <a:t>. Having distributed the questionnaires, there may be a delay before they start being returned.</a:t>
            </a:r>
            <a:endParaRPr lang="en-US" sz="2800" dirty="0"/>
          </a:p>
        </p:txBody>
      </p:sp>
    </p:spTree>
    <p:extLst>
      <p:ext uri="{BB962C8B-B14F-4D97-AF65-F5344CB8AC3E}">
        <p14:creationId xmlns:p14="http://schemas.microsoft.com/office/powerpoint/2010/main" val="180402389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D5E7B04-E28B-40D8-8759-072601B210E9}"/>
              </a:ext>
            </a:extLst>
          </p:cNvPr>
          <p:cNvGrpSpPr/>
          <p:nvPr/>
        </p:nvGrpSpPr>
        <p:grpSpPr>
          <a:xfrm>
            <a:off x="0" y="5341937"/>
            <a:ext cx="9144000" cy="1516063"/>
            <a:chOff x="0" y="5341937"/>
            <a:chExt cx="9144000" cy="1516063"/>
          </a:xfrm>
        </p:grpSpPr>
        <p:pic>
          <p:nvPicPr>
            <p:cNvPr id="19460" name="Picture 4" descr="ÐÐ¾ÑÐ¾Ð¶ÐµÐµ Ð¸Ð·Ð¾Ð±ÑÐ°Ð¶ÐµÐ½Ð¸Ðµ">
              <a:extLst>
                <a:ext uri="{FF2B5EF4-FFF2-40B4-BE49-F238E27FC236}">
                  <a16:creationId xmlns:a16="http://schemas.microsoft.com/office/drawing/2014/main" id="{E345F5EC-6646-4415-958B-E7AB268EEAD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5500" b="31981"/>
            <a:stretch/>
          </p:blipFill>
          <p:spPr bwMode="auto">
            <a:xfrm>
              <a:off x="4886325" y="5341937"/>
              <a:ext cx="4257675" cy="1516063"/>
            </a:xfrm>
            <a:prstGeom prst="rect">
              <a:avLst/>
            </a:prstGeom>
            <a:noFill/>
            <a:extLst>
              <a:ext uri="{909E8E84-426E-40DD-AFC4-6F175D3DCCD1}">
                <a14:hiddenFill xmlns:a14="http://schemas.microsoft.com/office/drawing/2010/main">
                  <a:solidFill>
                    <a:srgbClr val="FFFFFF"/>
                  </a:solidFill>
                </a14:hiddenFill>
              </a:ext>
            </a:extLst>
          </p:spPr>
        </p:pic>
        <p:pic>
          <p:nvPicPr>
            <p:cNvPr id="19458" name="Picture 2" descr="https://mir-s3-cdn-cf.behance.net/project_modules/disp/22f8fe33889697.5605ea4c1cb4e.jpg">
              <a:extLst>
                <a:ext uri="{FF2B5EF4-FFF2-40B4-BE49-F238E27FC236}">
                  <a16:creationId xmlns:a16="http://schemas.microsoft.com/office/drawing/2014/main" id="{58565EF9-57CB-4290-94D8-0072C9783D3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9955" b="38177"/>
            <a:stretch/>
          </p:blipFill>
          <p:spPr bwMode="auto">
            <a:xfrm>
              <a:off x="0" y="5480049"/>
              <a:ext cx="6283960" cy="137795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a:extLst>
              <a:ext uri="{FF2B5EF4-FFF2-40B4-BE49-F238E27FC236}">
                <a16:creationId xmlns:a16="http://schemas.microsoft.com/office/drawing/2014/main" id="{44DD41F0-F0F3-461F-8FB9-261E10982560}"/>
              </a:ext>
            </a:extLst>
          </p:cNvPr>
          <p:cNvSpPr>
            <a:spLocks noGrp="1"/>
          </p:cNvSpPr>
          <p:nvPr>
            <p:ph type="title"/>
          </p:nvPr>
        </p:nvSpPr>
        <p:spPr/>
        <p:txBody>
          <a:bodyPr>
            <a:normAutofit/>
          </a:bodyPr>
          <a:lstStyle/>
          <a:p>
            <a:endParaRPr lang="en-US" dirty="0">
              <a:solidFill>
                <a:schemeClr val="accent2"/>
              </a:solidFill>
            </a:endParaRPr>
          </a:p>
        </p:txBody>
      </p:sp>
      <p:sp>
        <p:nvSpPr>
          <p:cNvPr id="4" name="Content Placeholder 3">
            <a:extLst>
              <a:ext uri="{FF2B5EF4-FFF2-40B4-BE49-F238E27FC236}">
                <a16:creationId xmlns:a16="http://schemas.microsoft.com/office/drawing/2014/main" id="{3B41F02F-4702-4AA7-94CD-FB136E344085}"/>
              </a:ext>
            </a:extLst>
          </p:cNvPr>
          <p:cNvSpPr>
            <a:spLocks noGrp="1"/>
          </p:cNvSpPr>
          <p:nvPr>
            <p:ph idx="1"/>
          </p:nvPr>
        </p:nvSpPr>
        <p:spPr/>
        <p:txBody>
          <a:bodyPr>
            <a:normAutofit/>
          </a:bodyPr>
          <a:lstStyle/>
          <a:p>
            <a:pPr marL="0" indent="0" algn="just">
              <a:buNone/>
            </a:pPr>
            <a:r>
              <a:rPr lang="en-GB" sz="2800" dirty="0"/>
              <a:t>Whilst the data collection is under way, there is much that the researcher can be getting on with, assuming </a:t>
            </a:r>
            <a:r>
              <a:rPr lang="en-GB" sz="2800" b="1" dirty="0"/>
              <a:t>that they are not directly involved in interviewing or conducting face-to-face questionnaires</a:t>
            </a:r>
            <a:r>
              <a:rPr lang="en-GB" sz="2800" dirty="0"/>
              <a:t>.</a:t>
            </a:r>
          </a:p>
          <a:p>
            <a:pPr marL="0" indent="0" algn="just">
              <a:buNone/>
            </a:pPr>
            <a:r>
              <a:rPr lang="en-GB" sz="2800" b="1" dirty="0"/>
              <a:t>As the early interviews are completed, </a:t>
            </a:r>
            <a:r>
              <a:rPr lang="en-GB" sz="2800" dirty="0"/>
              <a:t>or questionnaires returned, </a:t>
            </a:r>
            <a:r>
              <a:rPr lang="en-GB" sz="2800" b="1" dirty="0"/>
              <a:t>the initial coding work and transcription can be started ahead of analysis. </a:t>
            </a:r>
            <a:endParaRPr lang="en-US" sz="3600" b="1" dirty="0"/>
          </a:p>
        </p:txBody>
      </p:sp>
    </p:spTree>
    <p:extLst>
      <p:ext uri="{BB962C8B-B14F-4D97-AF65-F5344CB8AC3E}">
        <p14:creationId xmlns:p14="http://schemas.microsoft.com/office/powerpoint/2010/main" val="77547686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D5E7B04-E28B-40D8-8759-072601B210E9}"/>
              </a:ext>
            </a:extLst>
          </p:cNvPr>
          <p:cNvGrpSpPr/>
          <p:nvPr/>
        </p:nvGrpSpPr>
        <p:grpSpPr>
          <a:xfrm>
            <a:off x="0" y="5341937"/>
            <a:ext cx="9144000" cy="1516063"/>
            <a:chOff x="0" y="5341937"/>
            <a:chExt cx="9144000" cy="1516063"/>
          </a:xfrm>
        </p:grpSpPr>
        <p:pic>
          <p:nvPicPr>
            <p:cNvPr id="19460" name="Picture 4" descr="ÐÐ¾ÑÐ¾Ð¶ÐµÐµ Ð¸Ð·Ð¾Ð±ÑÐ°Ð¶ÐµÐ½Ð¸Ðµ">
              <a:extLst>
                <a:ext uri="{FF2B5EF4-FFF2-40B4-BE49-F238E27FC236}">
                  <a16:creationId xmlns:a16="http://schemas.microsoft.com/office/drawing/2014/main" id="{E345F5EC-6646-4415-958B-E7AB268EEAD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5500" b="31981"/>
            <a:stretch/>
          </p:blipFill>
          <p:spPr bwMode="auto">
            <a:xfrm>
              <a:off x="4886325" y="5341937"/>
              <a:ext cx="4257675" cy="1516063"/>
            </a:xfrm>
            <a:prstGeom prst="rect">
              <a:avLst/>
            </a:prstGeom>
            <a:noFill/>
            <a:extLst>
              <a:ext uri="{909E8E84-426E-40DD-AFC4-6F175D3DCCD1}">
                <a14:hiddenFill xmlns:a14="http://schemas.microsoft.com/office/drawing/2010/main">
                  <a:solidFill>
                    <a:srgbClr val="FFFFFF"/>
                  </a:solidFill>
                </a14:hiddenFill>
              </a:ext>
            </a:extLst>
          </p:spPr>
        </p:pic>
        <p:pic>
          <p:nvPicPr>
            <p:cNvPr id="19458" name="Picture 2" descr="https://mir-s3-cdn-cf.behance.net/project_modules/disp/22f8fe33889697.5605ea4c1cb4e.jpg">
              <a:extLst>
                <a:ext uri="{FF2B5EF4-FFF2-40B4-BE49-F238E27FC236}">
                  <a16:creationId xmlns:a16="http://schemas.microsoft.com/office/drawing/2014/main" id="{58565EF9-57CB-4290-94D8-0072C9783D3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9955" b="38177"/>
            <a:stretch/>
          </p:blipFill>
          <p:spPr bwMode="auto">
            <a:xfrm>
              <a:off x="0" y="5480049"/>
              <a:ext cx="6283960" cy="137795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a:extLst>
              <a:ext uri="{FF2B5EF4-FFF2-40B4-BE49-F238E27FC236}">
                <a16:creationId xmlns:a16="http://schemas.microsoft.com/office/drawing/2014/main" id="{44DD41F0-F0F3-461F-8FB9-261E10982560}"/>
              </a:ext>
            </a:extLst>
          </p:cNvPr>
          <p:cNvSpPr>
            <a:spLocks noGrp="1"/>
          </p:cNvSpPr>
          <p:nvPr>
            <p:ph type="title"/>
          </p:nvPr>
        </p:nvSpPr>
        <p:spPr/>
        <p:txBody>
          <a:bodyPr>
            <a:normAutofit/>
          </a:bodyPr>
          <a:lstStyle/>
          <a:p>
            <a:endParaRPr lang="en-US" dirty="0">
              <a:solidFill>
                <a:schemeClr val="accent2"/>
              </a:solidFill>
            </a:endParaRPr>
          </a:p>
        </p:txBody>
      </p:sp>
      <p:sp>
        <p:nvSpPr>
          <p:cNvPr id="4" name="Content Placeholder 3">
            <a:extLst>
              <a:ext uri="{FF2B5EF4-FFF2-40B4-BE49-F238E27FC236}">
                <a16:creationId xmlns:a16="http://schemas.microsoft.com/office/drawing/2014/main" id="{3B41F02F-4702-4AA7-94CD-FB136E344085}"/>
              </a:ext>
            </a:extLst>
          </p:cNvPr>
          <p:cNvSpPr>
            <a:spLocks noGrp="1"/>
          </p:cNvSpPr>
          <p:nvPr>
            <p:ph idx="1"/>
          </p:nvPr>
        </p:nvSpPr>
        <p:spPr/>
        <p:txBody>
          <a:bodyPr>
            <a:normAutofit lnSpcReduction="10000"/>
          </a:bodyPr>
          <a:lstStyle/>
          <a:p>
            <a:pPr marL="0" indent="0" algn="just">
              <a:buNone/>
            </a:pPr>
            <a:r>
              <a:rPr lang="en-GB" sz="2800" b="1" dirty="0"/>
              <a:t>Where interviewers are employed</a:t>
            </a:r>
            <a:r>
              <a:rPr lang="en-GB" sz="2800" dirty="0"/>
              <a:t>, however, </a:t>
            </a:r>
            <a:r>
              <a:rPr lang="en-GB" sz="2800" b="1" dirty="0"/>
              <a:t>checks should be made on their progress to ensure that all questions are being asked in the way that was intended and that their completion of the forms is up to standard</a:t>
            </a:r>
            <a:r>
              <a:rPr lang="en-GB" sz="2800" dirty="0"/>
              <a:t>.</a:t>
            </a:r>
          </a:p>
          <a:p>
            <a:pPr marL="0" indent="0" algn="just">
              <a:buNone/>
            </a:pPr>
            <a:r>
              <a:rPr lang="en-GB" sz="2800" dirty="0"/>
              <a:t>If interviewers are being employed by the completion rate, this aspect is of particular importance, as </a:t>
            </a:r>
            <a:r>
              <a:rPr lang="en-GB" sz="2800" b="1" dirty="0"/>
              <a:t>their interest in the project is likely to be much less than their interest in being paid</a:t>
            </a:r>
            <a:r>
              <a:rPr lang="en-GB" sz="2800" dirty="0"/>
              <a:t>! On this latter point, prompt payment can go far in maintaining the quality of an interviewer’s work</a:t>
            </a:r>
            <a:endParaRPr lang="en-US" sz="3600" dirty="0"/>
          </a:p>
        </p:txBody>
      </p:sp>
    </p:spTree>
    <p:extLst>
      <p:ext uri="{BB962C8B-B14F-4D97-AF65-F5344CB8AC3E}">
        <p14:creationId xmlns:p14="http://schemas.microsoft.com/office/powerpoint/2010/main" val="3715399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D5E7B04-E28B-40D8-8759-072601B210E9}"/>
              </a:ext>
            </a:extLst>
          </p:cNvPr>
          <p:cNvGrpSpPr/>
          <p:nvPr/>
        </p:nvGrpSpPr>
        <p:grpSpPr>
          <a:xfrm>
            <a:off x="0" y="5341937"/>
            <a:ext cx="9144000" cy="1516063"/>
            <a:chOff x="0" y="5341937"/>
            <a:chExt cx="9144000" cy="1516063"/>
          </a:xfrm>
        </p:grpSpPr>
        <p:pic>
          <p:nvPicPr>
            <p:cNvPr id="19460" name="Picture 4" descr="ÐÐ¾ÑÐ¾Ð¶ÐµÐµ Ð¸Ð·Ð¾Ð±ÑÐ°Ð¶ÐµÐ½Ð¸Ðµ">
              <a:extLst>
                <a:ext uri="{FF2B5EF4-FFF2-40B4-BE49-F238E27FC236}">
                  <a16:creationId xmlns:a16="http://schemas.microsoft.com/office/drawing/2014/main" id="{E345F5EC-6646-4415-958B-E7AB268EEAD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5500" b="31981"/>
            <a:stretch/>
          </p:blipFill>
          <p:spPr bwMode="auto">
            <a:xfrm>
              <a:off x="4886325" y="5341937"/>
              <a:ext cx="4257675" cy="1516063"/>
            </a:xfrm>
            <a:prstGeom prst="rect">
              <a:avLst/>
            </a:prstGeom>
            <a:noFill/>
            <a:extLst>
              <a:ext uri="{909E8E84-426E-40DD-AFC4-6F175D3DCCD1}">
                <a14:hiddenFill xmlns:a14="http://schemas.microsoft.com/office/drawing/2010/main">
                  <a:solidFill>
                    <a:srgbClr val="FFFFFF"/>
                  </a:solidFill>
                </a14:hiddenFill>
              </a:ext>
            </a:extLst>
          </p:spPr>
        </p:pic>
        <p:pic>
          <p:nvPicPr>
            <p:cNvPr id="19458" name="Picture 2" descr="https://mir-s3-cdn-cf.behance.net/project_modules/disp/22f8fe33889697.5605ea4c1cb4e.jpg">
              <a:extLst>
                <a:ext uri="{FF2B5EF4-FFF2-40B4-BE49-F238E27FC236}">
                  <a16:creationId xmlns:a16="http://schemas.microsoft.com/office/drawing/2014/main" id="{58565EF9-57CB-4290-94D8-0072C9783D3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9955" b="38177"/>
            <a:stretch/>
          </p:blipFill>
          <p:spPr bwMode="auto">
            <a:xfrm>
              <a:off x="0" y="5480049"/>
              <a:ext cx="6283960" cy="137795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a:extLst>
              <a:ext uri="{FF2B5EF4-FFF2-40B4-BE49-F238E27FC236}">
                <a16:creationId xmlns:a16="http://schemas.microsoft.com/office/drawing/2014/main" id="{44DD41F0-F0F3-461F-8FB9-261E10982560}"/>
              </a:ext>
            </a:extLst>
          </p:cNvPr>
          <p:cNvSpPr>
            <a:spLocks noGrp="1"/>
          </p:cNvSpPr>
          <p:nvPr>
            <p:ph type="title"/>
          </p:nvPr>
        </p:nvSpPr>
        <p:spPr/>
        <p:txBody>
          <a:bodyPr>
            <a:normAutofit fontScale="90000"/>
          </a:bodyPr>
          <a:lstStyle/>
          <a:p>
            <a:r>
              <a:rPr lang="en-US" dirty="0">
                <a:solidFill>
                  <a:schemeClr val="accent2"/>
                </a:solidFill>
              </a:rPr>
              <a:t>Lecture 04 </a:t>
            </a:r>
            <a:br>
              <a:rPr lang="en-US" dirty="0">
                <a:solidFill>
                  <a:schemeClr val="accent2"/>
                </a:solidFill>
              </a:rPr>
            </a:br>
            <a:r>
              <a:rPr lang="en-GB" dirty="0">
                <a:solidFill>
                  <a:schemeClr val="accent2"/>
                </a:solidFill>
              </a:rPr>
              <a:t>Developing the Research Proposal and Plan</a:t>
            </a:r>
            <a:endParaRPr lang="en-US" dirty="0">
              <a:solidFill>
                <a:schemeClr val="accent2"/>
              </a:solidFill>
            </a:endParaRPr>
          </a:p>
        </p:txBody>
      </p:sp>
      <p:sp>
        <p:nvSpPr>
          <p:cNvPr id="4" name="Content Placeholder 3">
            <a:extLst>
              <a:ext uri="{FF2B5EF4-FFF2-40B4-BE49-F238E27FC236}">
                <a16:creationId xmlns:a16="http://schemas.microsoft.com/office/drawing/2014/main" id="{3B41F02F-4702-4AA7-94CD-FB136E344085}"/>
              </a:ext>
            </a:extLst>
          </p:cNvPr>
          <p:cNvSpPr>
            <a:spLocks noGrp="1"/>
          </p:cNvSpPr>
          <p:nvPr>
            <p:ph idx="1"/>
          </p:nvPr>
        </p:nvSpPr>
        <p:spPr/>
        <p:txBody>
          <a:bodyPr>
            <a:normAutofit/>
          </a:bodyPr>
          <a:lstStyle/>
          <a:p>
            <a:pPr algn="just"/>
            <a:endParaRPr lang="en-US" sz="2800" dirty="0"/>
          </a:p>
        </p:txBody>
      </p:sp>
    </p:spTree>
    <p:extLst>
      <p:ext uri="{BB962C8B-B14F-4D97-AF65-F5344CB8AC3E}">
        <p14:creationId xmlns:p14="http://schemas.microsoft.com/office/powerpoint/2010/main" val="160961856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D5E7B04-E28B-40D8-8759-072601B210E9}"/>
              </a:ext>
            </a:extLst>
          </p:cNvPr>
          <p:cNvGrpSpPr/>
          <p:nvPr/>
        </p:nvGrpSpPr>
        <p:grpSpPr>
          <a:xfrm>
            <a:off x="0" y="5341937"/>
            <a:ext cx="9144000" cy="1516063"/>
            <a:chOff x="0" y="5341937"/>
            <a:chExt cx="9144000" cy="1516063"/>
          </a:xfrm>
        </p:grpSpPr>
        <p:pic>
          <p:nvPicPr>
            <p:cNvPr id="19460" name="Picture 4" descr="ÐÐ¾ÑÐ¾Ð¶ÐµÐµ Ð¸Ð·Ð¾Ð±ÑÐ°Ð¶ÐµÐ½Ð¸Ðµ">
              <a:extLst>
                <a:ext uri="{FF2B5EF4-FFF2-40B4-BE49-F238E27FC236}">
                  <a16:creationId xmlns:a16="http://schemas.microsoft.com/office/drawing/2014/main" id="{E345F5EC-6646-4415-958B-E7AB268EEAD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5500" b="31981"/>
            <a:stretch/>
          </p:blipFill>
          <p:spPr bwMode="auto">
            <a:xfrm>
              <a:off x="4886325" y="5341937"/>
              <a:ext cx="4257675" cy="1516063"/>
            </a:xfrm>
            <a:prstGeom prst="rect">
              <a:avLst/>
            </a:prstGeom>
            <a:noFill/>
            <a:extLst>
              <a:ext uri="{909E8E84-426E-40DD-AFC4-6F175D3DCCD1}">
                <a14:hiddenFill xmlns:a14="http://schemas.microsoft.com/office/drawing/2010/main">
                  <a:solidFill>
                    <a:srgbClr val="FFFFFF"/>
                  </a:solidFill>
                </a14:hiddenFill>
              </a:ext>
            </a:extLst>
          </p:spPr>
        </p:pic>
        <p:pic>
          <p:nvPicPr>
            <p:cNvPr id="19458" name="Picture 2" descr="https://mir-s3-cdn-cf.behance.net/project_modules/disp/22f8fe33889697.5605ea4c1cb4e.jpg">
              <a:extLst>
                <a:ext uri="{FF2B5EF4-FFF2-40B4-BE49-F238E27FC236}">
                  <a16:creationId xmlns:a16="http://schemas.microsoft.com/office/drawing/2014/main" id="{58565EF9-57CB-4290-94D8-0072C9783D3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9955" b="38177"/>
            <a:stretch/>
          </p:blipFill>
          <p:spPr bwMode="auto">
            <a:xfrm>
              <a:off x="0" y="5480049"/>
              <a:ext cx="6283960" cy="137795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a:extLst>
              <a:ext uri="{FF2B5EF4-FFF2-40B4-BE49-F238E27FC236}">
                <a16:creationId xmlns:a16="http://schemas.microsoft.com/office/drawing/2014/main" id="{44DD41F0-F0F3-461F-8FB9-261E10982560}"/>
              </a:ext>
            </a:extLst>
          </p:cNvPr>
          <p:cNvSpPr>
            <a:spLocks noGrp="1"/>
          </p:cNvSpPr>
          <p:nvPr>
            <p:ph type="title"/>
          </p:nvPr>
        </p:nvSpPr>
        <p:spPr/>
        <p:txBody>
          <a:bodyPr>
            <a:normAutofit/>
          </a:bodyPr>
          <a:lstStyle/>
          <a:p>
            <a:r>
              <a:rPr lang="en-GB" dirty="0">
                <a:solidFill>
                  <a:schemeClr val="accent2"/>
                </a:solidFill>
              </a:rPr>
              <a:t>Illustration 3.14 Winter sports tourism research project – data collection</a:t>
            </a:r>
            <a:endParaRPr lang="en-US" dirty="0">
              <a:solidFill>
                <a:schemeClr val="accent2"/>
              </a:solidFill>
            </a:endParaRPr>
          </a:p>
        </p:txBody>
      </p:sp>
      <p:sp>
        <p:nvSpPr>
          <p:cNvPr id="4" name="Content Placeholder 3">
            <a:extLst>
              <a:ext uri="{FF2B5EF4-FFF2-40B4-BE49-F238E27FC236}">
                <a16:creationId xmlns:a16="http://schemas.microsoft.com/office/drawing/2014/main" id="{3B41F02F-4702-4AA7-94CD-FB136E344085}"/>
              </a:ext>
            </a:extLst>
          </p:cNvPr>
          <p:cNvSpPr>
            <a:spLocks noGrp="1"/>
          </p:cNvSpPr>
          <p:nvPr>
            <p:ph idx="1"/>
          </p:nvPr>
        </p:nvSpPr>
        <p:spPr/>
        <p:txBody>
          <a:bodyPr>
            <a:normAutofit/>
          </a:bodyPr>
          <a:lstStyle/>
          <a:p>
            <a:pPr marL="0" indent="0" algn="just">
              <a:buNone/>
            </a:pPr>
            <a:r>
              <a:rPr lang="en-GB" sz="2800" dirty="0"/>
              <a:t>The student will distribute the online questionnaire and wait for responses to be returned. During this period, the student will be directly involved in interviewing the ski club members, which may involve some travel. To stay on top of the work that needs to be done, before analysis can commence, the student will transcribe the interviews as they go.</a:t>
            </a:r>
            <a:endParaRPr lang="en-US" sz="3600" dirty="0"/>
          </a:p>
        </p:txBody>
      </p:sp>
    </p:spTree>
    <p:extLst>
      <p:ext uri="{BB962C8B-B14F-4D97-AF65-F5344CB8AC3E}">
        <p14:creationId xmlns:p14="http://schemas.microsoft.com/office/powerpoint/2010/main" val="85201313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D5E7B04-E28B-40D8-8759-072601B210E9}"/>
              </a:ext>
            </a:extLst>
          </p:cNvPr>
          <p:cNvGrpSpPr/>
          <p:nvPr/>
        </p:nvGrpSpPr>
        <p:grpSpPr>
          <a:xfrm>
            <a:off x="0" y="5341937"/>
            <a:ext cx="9144000" cy="1516063"/>
            <a:chOff x="0" y="5341937"/>
            <a:chExt cx="9144000" cy="1516063"/>
          </a:xfrm>
        </p:grpSpPr>
        <p:pic>
          <p:nvPicPr>
            <p:cNvPr id="19460" name="Picture 4" descr="ÐÐ¾ÑÐ¾Ð¶ÐµÐµ Ð¸Ð·Ð¾Ð±ÑÐ°Ð¶ÐµÐ½Ð¸Ðµ">
              <a:extLst>
                <a:ext uri="{FF2B5EF4-FFF2-40B4-BE49-F238E27FC236}">
                  <a16:creationId xmlns:a16="http://schemas.microsoft.com/office/drawing/2014/main" id="{E345F5EC-6646-4415-958B-E7AB268EEAD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5500" b="31981"/>
            <a:stretch/>
          </p:blipFill>
          <p:spPr bwMode="auto">
            <a:xfrm>
              <a:off x="4886325" y="5341937"/>
              <a:ext cx="4257675" cy="1516063"/>
            </a:xfrm>
            <a:prstGeom prst="rect">
              <a:avLst/>
            </a:prstGeom>
            <a:noFill/>
            <a:extLst>
              <a:ext uri="{909E8E84-426E-40DD-AFC4-6F175D3DCCD1}">
                <a14:hiddenFill xmlns:a14="http://schemas.microsoft.com/office/drawing/2010/main">
                  <a:solidFill>
                    <a:srgbClr val="FFFFFF"/>
                  </a:solidFill>
                </a14:hiddenFill>
              </a:ext>
            </a:extLst>
          </p:spPr>
        </p:pic>
        <p:pic>
          <p:nvPicPr>
            <p:cNvPr id="19458" name="Picture 2" descr="https://mir-s3-cdn-cf.behance.net/project_modules/disp/22f8fe33889697.5605ea4c1cb4e.jpg">
              <a:extLst>
                <a:ext uri="{FF2B5EF4-FFF2-40B4-BE49-F238E27FC236}">
                  <a16:creationId xmlns:a16="http://schemas.microsoft.com/office/drawing/2014/main" id="{58565EF9-57CB-4290-94D8-0072C9783D3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9955" b="38177"/>
            <a:stretch/>
          </p:blipFill>
          <p:spPr bwMode="auto">
            <a:xfrm>
              <a:off x="0" y="5480049"/>
              <a:ext cx="6283960" cy="137795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a:extLst>
              <a:ext uri="{FF2B5EF4-FFF2-40B4-BE49-F238E27FC236}">
                <a16:creationId xmlns:a16="http://schemas.microsoft.com/office/drawing/2014/main" id="{44DD41F0-F0F3-461F-8FB9-261E10982560}"/>
              </a:ext>
            </a:extLst>
          </p:cNvPr>
          <p:cNvSpPr>
            <a:spLocks noGrp="1"/>
          </p:cNvSpPr>
          <p:nvPr>
            <p:ph type="title"/>
          </p:nvPr>
        </p:nvSpPr>
        <p:spPr/>
        <p:txBody>
          <a:bodyPr>
            <a:normAutofit/>
          </a:bodyPr>
          <a:lstStyle/>
          <a:p>
            <a:r>
              <a:rPr lang="en-GB" b="1" dirty="0">
                <a:solidFill>
                  <a:schemeClr val="accent2"/>
                </a:solidFill>
              </a:rPr>
              <a:t>Stage 8: Data coding and analysis</a:t>
            </a:r>
            <a:endParaRPr lang="en-US" dirty="0">
              <a:solidFill>
                <a:schemeClr val="accent2"/>
              </a:solidFill>
            </a:endParaRPr>
          </a:p>
        </p:txBody>
      </p:sp>
      <p:sp>
        <p:nvSpPr>
          <p:cNvPr id="4" name="Content Placeholder 3">
            <a:extLst>
              <a:ext uri="{FF2B5EF4-FFF2-40B4-BE49-F238E27FC236}">
                <a16:creationId xmlns:a16="http://schemas.microsoft.com/office/drawing/2014/main" id="{3B41F02F-4702-4AA7-94CD-FB136E344085}"/>
              </a:ext>
            </a:extLst>
          </p:cNvPr>
          <p:cNvSpPr>
            <a:spLocks noGrp="1"/>
          </p:cNvSpPr>
          <p:nvPr>
            <p:ph idx="1"/>
          </p:nvPr>
        </p:nvSpPr>
        <p:spPr>
          <a:xfrm>
            <a:off x="628650" y="1563686"/>
            <a:ext cx="7886700" cy="4351338"/>
          </a:xfrm>
        </p:spPr>
        <p:txBody>
          <a:bodyPr>
            <a:normAutofit/>
          </a:bodyPr>
          <a:lstStyle/>
          <a:p>
            <a:pPr marL="0" indent="0" algn="just">
              <a:buNone/>
            </a:pPr>
            <a:r>
              <a:rPr lang="en-US" sz="2800" dirty="0"/>
              <a:t>The requirements of the software package used for analysis will have been taken into account in </a:t>
            </a:r>
            <a:r>
              <a:rPr lang="en-US" sz="2800" b="1" dirty="0"/>
              <a:t>the questionnaire design. </a:t>
            </a:r>
            <a:r>
              <a:rPr lang="en-US" sz="2800" dirty="0"/>
              <a:t>A number of software packages are available for both </a:t>
            </a:r>
            <a:r>
              <a:rPr lang="en-US" sz="2800" b="1" dirty="0"/>
              <a:t>quantitative and qualitative data analysis</a:t>
            </a:r>
            <a:r>
              <a:rPr lang="en-US" sz="2800" dirty="0"/>
              <a:t>. </a:t>
            </a:r>
          </a:p>
          <a:p>
            <a:pPr marL="0" indent="0" algn="just">
              <a:buNone/>
            </a:pPr>
            <a:r>
              <a:rPr lang="en-US" sz="2800" b="1" dirty="0"/>
              <a:t>IBM SPSS, Minitab, Stata and </a:t>
            </a:r>
            <a:r>
              <a:rPr lang="en-US" sz="2800" b="1" dirty="0" err="1"/>
              <a:t>Statistica</a:t>
            </a:r>
            <a:r>
              <a:rPr lang="en-US" sz="2800" dirty="0"/>
              <a:t> are popular software packages for </a:t>
            </a:r>
            <a:r>
              <a:rPr lang="en-US" sz="2800" dirty="0" err="1"/>
              <a:t>analysing</a:t>
            </a:r>
            <a:r>
              <a:rPr lang="en-US" sz="2800" dirty="0"/>
              <a:t>, managing and </a:t>
            </a:r>
            <a:r>
              <a:rPr lang="en-US" sz="2800" dirty="0" err="1"/>
              <a:t>visualising</a:t>
            </a:r>
            <a:r>
              <a:rPr lang="en-US" sz="2800" dirty="0"/>
              <a:t> </a:t>
            </a:r>
            <a:r>
              <a:rPr lang="en-US" sz="2800" b="1" dirty="0"/>
              <a:t>quantitative data</a:t>
            </a:r>
            <a:r>
              <a:rPr lang="en-US" sz="2800" dirty="0"/>
              <a:t>. </a:t>
            </a:r>
            <a:r>
              <a:rPr lang="en-US" sz="2800" b="1" dirty="0"/>
              <a:t>QSR NVivo, </a:t>
            </a:r>
            <a:r>
              <a:rPr lang="en-US" sz="2800" b="1" dirty="0" err="1"/>
              <a:t>ATLAS.ti</a:t>
            </a:r>
            <a:r>
              <a:rPr lang="en-US" sz="2800" b="1" dirty="0"/>
              <a:t> and MAXQDA </a:t>
            </a:r>
            <a:r>
              <a:rPr lang="en-US" sz="2800" dirty="0"/>
              <a:t>are packages for qualitative data analysis</a:t>
            </a:r>
            <a:endParaRPr lang="en-US" sz="3600" dirty="0"/>
          </a:p>
        </p:txBody>
      </p:sp>
    </p:spTree>
    <p:extLst>
      <p:ext uri="{BB962C8B-B14F-4D97-AF65-F5344CB8AC3E}">
        <p14:creationId xmlns:p14="http://schemas.microsoft.com/office/powerpoint/2010/main" val="411906099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D5E7B04-E28B-40D8-8759-072601B210E9}"/>
              </a:ext>
            </a:extLst>
          </p:cNvPr>
          <p:cNvGrpSpPr/>
          <p:nvPr/>
        </p:nvGrpSpPr>
        <p:grpSpPr>
          <a:xfrm>
            <a:off x="0" y="5341937"/>
            <a:ext cx="9144000" cy="1516063"/>
            <a:chOff x="0" y="5341937"/>
            <a:chExt cx="9144000" cy="1516063"/>
          </a:xfrm>
        </p:grpSpPr>
        <p:pic>
          <p:nvPicPr>
            <p:cNvPr id="19460" name="Picture 4" descr="ÐÐ¾ÑÐ¾Ð¶ÐµÐµ Ð¸Ð·Ð¾Ð±ÑÐ°Ð¶ÐµÐ½Ð¸Ðµ">
              <a:extLst>
                <a:ext uri="{FF2B5EF4-FFF2-40B4-BE49-F238E27FC236}">
                  <a16:creationId xmlns:a16="http://schemas.microsoft.com/office/drawing/2014/main" id="{E345F5EC-6646-4415-958B-E7AB268EEAD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5500" b="31981"/>
            <a:stretch/>
          </p:blipFill>
          <p:spPr bwMode="auto">
            <a:xfrm>
              <a:off x="4886325" y="5341937"/>
              <a:ext cx="4257675" cy="1516063"/>
            </a:xfrm>
            <a:prstGeom prst="rect">
              <a:avLst/>
            </a:prstGeom>
            <a:noFill/>
            <a:extLst>
              <a:ext uri="{909E8E84-426E-40DD-AFC4-6F175D3DCCD1}">
                <a14:hiddenFill xmlns:a14="http://schemas.microsoft.com/office/drawing/2010/main">
                  <a:solidFill>
                    <a:srgbClr val="FFFFFF"/>
                  </a:solidFill>
                </a14:hiddenFill>
              </a:ext>
            </a:extLst>
          </p:spPr>
        </p:pic>
        <p:pic>
          <p:nvPicPr>
            <p:cNvPr id="19458" name="Picture 2" descr="https://mir-s3-cdn-cf.behance.net/project_modules/disp/22f8fe33889697.5605ea4c1cb4e.jpg">
              <a:extLst>
                <a:ext uri="{FF2B5EF4-FFF2-40B4-BE49-F238E27FC236}">
                  <a16:creationId xmlns:a16="http://schemas.microsoft.com/office/drawing/2014/main" id="{58565EF9-57CB-4290-94D8-0072C9783D3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9955" b="38177"/>
            <a:stretch/>
          </p:blipFill>
          <p:spPr bwMode="auto">
            <a:xfrm>
              <a:off x="0" y="5480049"/>
              <a:ext cx="6283960" cy="137795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a:extLst>
              <a:ext uri="{FF2B5EF4-FFF2-40B4-BE49-F238E27FC236}">
                <a16:creationId xmlns:a16="http://schemas.microsoft.com/office/drawing/2014/main" id="{44DD41F0-F0F3-461F-8FB9-261E10982560}"/>
              </a:ext>
            </a:extLst>
          </p:cNvPr>
          <p:cNvSpPr>
            <a:spLocks noGrp="1"/>
          </p:cNvSpPr>
          <p:nvPr>
            <p:ph type="title"/>
          </p:nvPr>
        </p:nvSpPr>
        <p:spPr/>
        <p:txBody>
          <a:bodyPr>
            <a:normAutofit/>
          </a:bodyPr>
          <a:lstStyle/>
          <a:p>
            <a:endParaRPr lang="en-US" dirty="0">
              <a:solidFill>
                <a:schemeClr val="accent2"/>
              </a:solidFill>
            </a:endParaRPr>
          </a:p>
        </p:txBody>
      </p:sp>
      <p:sp>
        <p:nvSpPr>
          <p:cNvPr id="4" name="Content Placeholder 3">
            <a:extLst>
              <a:ext uri="{FF2B5EF4-FFF2-40B4-BE49-F238E27FC236}">
                <a16:creationId xmlns:a16="http://schemas.microsoft.com/office/drawing/2014/main" id="{3B41F02F-4702-4AA7-94CD-FB136E344085}"/>
              </a:ext>
            </a:extLst>
          </p:cNvPr>
          <p:cNvSpPr>
            <a:spLocks noGrp="1"/>
          </p:cNvSpPr>
          <p:nvPr>
            <p:ph idx="1"/>
          </p:nvPr>
        </p:nvSpPr>
        <p:spPr/>
        <p:txBody>
          <a:bodyPr>
            <a:normAutofit lnSpcReduction="10000"/>
          </a:bodyPr>
          <a:lstStyle/>
          <a:p>
            <a:pPr marL="0" indent="0" algn="just">
              <a:buNone/>
            </a:pPr>
            <a:r>
              <a:rPr lang="en-GB" sz="2800" b="1" dirty="0"/>
              <a:t>Coding, of the questionnaires and interview transcripts into the software</a:t>
            </a:r>
            <a:r>
              <a:rPr lang="en-GB" sz="2800" dirty="0"/>
              <a:t>, will be undertaken before statistical analysis can take place. </a:t>
            </a:r>
            <a:r>
              <a:rPr lang="en-GB" sz="2800" b="1" dirty="0"/>
              <a:t>Paper-based questionnaires will need to be coded into this software manually</a:t>
            </a:r>
            <a:r>
              <a:rPr lang="en-GB" sz="2800" dirty="0"/>
              <a:t>. If questionnaires are distributed online, the results </a:t>
            </a:r>
            <a:r>
              <a:rPr lang="en-GB" sz="2800" b="1" dirty="0"/>
              <a:t>can often be downloaded into an appropriate software package.</a:t>
            </a:r>
            <a:r>
              <a:rPr lang="en-GB" sz="2800" dirty="0"/>
              <a:t> The researcher will still need to code this data. </a:t>
            </a:r>
          </a:p>
          <a:p>
            <a:pPr marL="0" indent="0" algn="just">
              <a:buNone/>
            </a:pPr>
            <a:r>
              <a:rPr lang="en-GB" sz="2800" dirty="0"/>
              <a:t>Despite advances in analysis software, </a:t>
            </a:r>
            <a:r>
              <a:rPr lang="en-GB" sz="2800" b="1" dirty="0"/>
              <a:t>coding remains a distinct stage before the statistical analysis can begin.</a:t>
            </a:r>
            <a:endParaRPr lang="en-US" sz="3600" b="1" dirty="0"/>
          </a:p>
        </p:txBody>
      </p:sp>
    </p:spTree>
    <p:extLst>
      <p:ext uri="{BB962C8B-B14F-4D97-AF65-F5344CB8AC3E}">
        <p14:creationId xmlns:p14="http://schemas.microsoft.com/office/powerpoint/2010/main" val="326428344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D5E7B04-E28B-40D8-8759-072601B210E9}"/>
              </a:ext>
            </a:extLst>
          </p:cNvPr>
          <p:cNvGrpSpPr/>
          <p:nvPr/>
        </p:nvGrpSpPr>
        <p:grpSpPr>
          <a:xfrm>
            <a:off x="0" y="5341937"/>
            <a:ext cx="9144000" cy="1516063"/>
            <a:chOff x="0" y="5341937"/>
            <a:chExt cx="9144000" cy="1516063"/>
          </a:xfrm>
        </p:grpSpPr>
        <p:pic>
          <p:nvPicPr>
            <p:cNvPr id="19460" name="Picture 4" descr="ÐÐ¾ÑÐ¾Ð¶ÐµÐµ Ð¸Ð·Ð¾Ð±ÑÐ°Ð¶ÐµÐ½Ð¸Ðµ">
              <a:extLst>
                <a:ext uri="{FF2B5EF4-FFF2-40B4-BE49-F238E27FC236}">
                  <a16:creationId xmlns:a16="http://schemas.microsoft.com/office/drawing/2014/main" id="{E345F5EC-6646-4415-958B-E7AB268EEAD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5500" b="31981"/>
            <a:stretch/>
          </p:blipFill>
          <p:spPr bwMode="auto">
            <a:xfrm>
              <a:off x="4886325" y="5341937"/>
              <a:ext cx="4257675" cy="1516063"/>
            </a:xfrm>
            <a:prstGeom prst="rect">
              <a:avLst/>
            </a:prstGeom>
            <a:noFill/>
            <a:extLst>
              <a:ext uri="{909E8E84-426E-40DD-AFC4-6F175D3DCCD1}">
                <a14:hiddenFill xmlns:a14="http://schemas.microsoft.com/office/drawing/2010/main">
                  <a:solidFill>
                    <a:srgbClr val="FFFFFF"/>
                  </a:solidFill>
                </a14:hiddenFill>
              </a:ext>
            </a:extLst>
          </p:spPr>
        </p:pic>
        <p:pic>
          <p:nvPicPr>
            <p:cNvPr id="19458" name="Picture 2" descr="https://mir-s3-cdn-cf.behance.net/project_modules/disp/22f8fe33889697.5605ea4c1cb4e.jpg">
              <a:extLst>
                <a:ext uri="{FF2B5EF4-FFF2-40B4-BE49-F238E27FC236}">
                  <a16:creationId xmlns:a16="http://schemas.microsoft.com/office/drawing/2014/main" id="{58565EF9-57CB-4290-94D8-0072C9783D3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9955" b="38177"/>
            <a:stretch/>
          </p:blipFill>
          <p:spPr bwMode="auto">
            <a:xfrm>
              <a:off x="0" y="5480049"/>
              <a:ext cx="6283960" cy="137795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a:extLst>
              <a:ext uri="{FF2B5EF4-FFF2-40B4-BE49-F238E27FC236}">
                <a16:creationId xmlns:a16="http://schemas.microsoft.com/office/drawing/2014/main" id="{44DD41F0-F0F3-461F-8FB9-261E10982560}"/>
              </a:ext>
            </a:extLst>
          </p:cNvPr>
          <p:cNvSpPr>
            <a:spLocks noGrp="1"/>
          </p:cNvSpPr>
          <p:nvPr>
            <p:ph type="title"/>
          </p:nvPr>
        </p:nvSpPr>
        <p:spPr/>
        <p:txBody>
          <a:bodyPr>
            <a:normAutofit/>
          </a:bodyPr>
          <a:lstStyle/>
          <a:p>
            <a:endParaRPr lang="en-US" dirty="0">
              <a:solidFill>
                <a:schemeClr val="accent2"/>
              </a:solidFill>
            </a:endParaRPr>
          </a:p>
        </p:txBody>
      </p:sp>
      <p:sp>
        <p:nvSpPr>
          <p:cNvPr id="4" name="Content Placeholder 3">
            <a:extLst>
              <a:ext uri="{FF2B5EF4-FFF2-40B4-BE49-F238E27FC236}">
                <a16:creationId xmlns:a16="http://schemas.microsoft.com/office/drawing/2014/main" id="{3B41F02F-4702-4AA7-94CD-FB136E344085}"/>
              </a:ext>
            </a:extLst>
          </p:cNvPr>
          <p:cNvSpPr>
            <a:spLocks noGrp="1"/>
          </p:cNvSpPr>
          <p:nvPr>
            <p:ph idx="1"/>
          </p:nvPr>
        </p:nvSpPr>
        <p:spPr/>
        <p:txBody>
          <a:bodyPr>
            <a:normAutofit/>
          </a:bodyPr>
          <a:lstStyle/>
          <a:p>
            <a:pPr marL="0" indent="0" algn="just">
              <a:buNone/>
            </a:pPr>
            <a:r>
              <a:rPr lang="en-GB" sz="2800" dirty="0"/>
              <a:t>When it comes to the analysis, many of the software packages </a:t>
            </a:r>
            <a:r>
              <a:rPr lang="en-GB" sz="2800" dirty="0" err="1"/>
              <a:t>avaliable</a:t>
            </a:r>
            <a:r>
              <a:rPr lang="en-GB" sz="2800" dirty="0"/>
              <a:t> offer greater sophistication in terms </a:t>
            </a:r>
            <a:r>
              <a:rPr lang="en-GB" sz="2800" b="1" dirty="0"/>
              <a:t>of the tests that can be run. These packages do, however, require the sample to be relatively large. </a:t>
            </a:r>
          </a:p>
          <a:p>
            <a:pPr marL="0" indent="0" algn="just">
              <a:buNone/>
            </a:pPr>
            <a:r>
              <a:rPr lang="en-GB" sz="2800" b="1" dirty="0"/>
              <a:t>For smaller surveys, where the sample size is perhaps less than 100 respondents </a:t>
            </a:r>
            <a:r>
              <a:rPr lang="en-GB" sz="2800" dirty="0"/>
              <a:t>and the purpose is largely descriptive, the researcher should question whether such packages are necessary.</a:t>
            </a:r>
            <a:endParaRPr lang="en-US" sz="3600" dirty="0"/>
          </a:p>
        </p:txBody>
      </p:sp>
    </p:spTree>
    <p:extLst>
      <p:ext uri="{BB962C8B-B14F-4D97-AF65-F5344CB8AC3E}">
        <p14:creationId xmlns:p14="http://schemas.microsoft.com/office/powerpoint/2010/main" val="297375940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D5E7B04-E28B-40D8-8759-072601B210E9}"/>
              </a:ext>
            </a:extLst>
          </p:cNvPr>
          <p:cNvGrpSpPr/>
          <p:nvPr/>
        </p:nvGrpSpPr>
        <p:grpSpPr>
          <a:xfrm>
            <a:off x="0" y="5341937"/>
            <a:ext cx="9144000" cy="1516063"/>
            <a:chOff x="0" y="5341937"/>
            <a:chExt cx="9144000" cy="1516063"/>
          </a:xfrm>
        </p:grpSpPr>
        <p:pic>
          <p:nvPicPr>
            <p:cNvPr id="19460" name="Picture 4" descr="ÐÐ¾ÑÐ¾Ð¶ÐµÐµ Ð¸Ð·Ð¾Ð±ÑÐ°Ð¶ÐµÐ½Ð¸Ðµ">
              <a:extLst>
                <a:ext uri="{FF2B5EF4-FFF2-40B4-BE49-F238E27FC236}">
                  <a16:creationId xmlns:a16="http://schemas.microsoft.com/office/drawing/2014/main" id="{E345F5EC-6646-4415-958B-E7AB268EEAD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5500" b="31981"/>
            <a:stretch/>
          </p:blipFill>
          <p:spPr bwMode="auto">
            <a:xfrm>
              <a:off x="4886325" y="5341937"/>
              <a:ext cx="4257675" cy="1516063"/>
            </a:xfrm>
            <a:prstGeom prst="rect">
              <a:avLst/>
            </a:prstGeom>
            <a:noFill/>
            <a:extLst>
              <a:ext uri="{909E8E84-426E-40DD-AFC4-6F175D3DCCD1}">
                <a14:hiddenFill xmlns:a14="http://schemas.microsoft.com/office/drawing/2010/main">
                  <a:solidFill>
                    <a:srgbClr val="FFFFFF"/>
                  </a:solidFill>
                </a14:hiddenFill>
              </a:ext>
            </a:extLst>
          </p:spPr>
        </p:pic>
        <p:pic>
          <p:nvPicPr>
            <p:cNvPr id="19458" name="Picture 2" descr="https://mir-s3-cdn-cf.behance.net/project_modules/disp/22f8fe33889697.5605ea4c1cb4e.jpg">
              <a:extLst>
                <a:ext uri="{FF2B5EF4-FFF2-40B4-BE49-F238E27FC236}">
                  <a16:creationId xmlns:a16="http://schemas.microsoft.com/office/drawing/2014/main" id="{58565EF9-57CB-4290-94D8-0072C9783D3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9955" b="38177"/>
            <a:stretch/>
          </p:blipFill>
          <p:spPr bwMode="auto">
            <a:xfrm>
              <a:off x="0" y="5480049"/>
              <a:ext cx="6283960" cy="137795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a:extLst>
              <a:ext uri="{FF2B5EF4-FFF2-40B4-BE49-F238E27FC236}">
                <a16:creationId xmlns:a16="http://schemas.microsoft.com/office/drawing/2014/main" id="{44DD41F0-F0F3-461F-8FB9-261E10982560}"/>
              </a:ext>
            </a:extLst>
          </p:cNvPr>
          <p:cNvSpPr>
            <a:spLocks noGrp="1"/>
          </p:cNvSpPr>
          <p:nvPr>
            <p:ph type="title"/>
          </p:nvPr>
        </p:nvSpPr>
        <p:spPr/>
        <p:txBody>
          <a:bodyPr>
            <a:normAutofit/>
          </a:bodyPr>
          <a:lstStyle/>
          <a:p>
            <a:endParaRPr lang="en-US" dirty="0">
              <a:solidFill>
                <a:schemeClr val="accent2"/>
              </a:solidFill>
            </a:endParaRPr>
          </a:p>
        </p:txBody>
      </p:sp>
      <p:sp>
        <p:nvSpPr>
          <p:cNvPr id="4" name="Content Placeholder 3">
            <a:extLst>
              <a:ext uri="{FF2B5EF4-FFF2-40B4-BE49-F238E27FC236}">
                <a16:creationId xmlns:a16="http://schemas.microsoft.com/office/drawing/2014/main" id="{3B41F02F-4702-4AA7-94CD-FB136E344085}"/>
              </a:ext>
            </a:extLst>
          </p:cNvPr>
          <p:cNvSpPr>
            <a:spLocks noGrp="1"/>
          </p:cNvSpPr>
          <p:nvPr>
            <p:ph idx="1"/>
          </p:nvPr>
        </p:nvSpPr>
        <p:spPr/>
        <p:txBody>
          <a:bodyPr>
            <a:normAutofit/>
          </a:bodyPr>
          <a:lstStyle/>
          <a:p>
            <a:pPr marL="0" indent="0" algn="just">
              <a:buNone/>
            </a:pPr>
            <a:r>
              <a:rPr lang="en-GB" sz="2800" dirty="0"/>
              <a:t>In such instances</a:t>
            </a:r>
            <a:r>
              <a:rPr lang="en-GB" sz="2800" b="1" dirty="0"/>
              <a:t>, familiar spreadsheet software, such as Microsoft Excel</a:t>
            </a:r>
            <a:r>
              <a:rPr lang="en-GB" sz="2800" dirty="0"/>
              <a:t>, may meet the data analysis requirements. This aspect, though, should have been established earlier in the planning process, rather than, having collected the data, the researcher now wondering how to analyse it.</a:t>
            </a:r>
            <a:endParaRPr lang="en-US" sz="3600" dirty="0"/>
          </a:p>
        </p:txBody>
      </p:sp>
    </p:spTree>
    <p:extLst>
      <p:ext uri="{BB962C8B-B14F-4D97-AF65-F5344CB8AC3E}">
        <p14:creationId xmlns:p14="http://schemas.microsoft.com/office/powerpoint/2010/main" val="75949859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D5E7B04-E28B-40D8-8759-072601B210E9}"/>
              </a:ext>
            </a:extLst>
          </p:cNvPr>
          <p:cNvGrpSpPr/>
          <p:nvPr/>
        </p:nvGrpSpPr>
        <p:grpSpPr>
          <a:xfrm>
            <a:off x="0" y="5341937"/>
            <a:ext cx="9144000" cy="1516063"/>
            <a:chOff x="0" y="5341937"/>
            <a:chExt cx="9144000" cy="1516063"/>
          </a:xfrm>
        </p:grpSpPr>
        <p:pic>
          <p:nvPicPr>
            <p:cNvPr id="19460" name="Picture 4" descr="ÐÐ¾ÑÐ¾Ð¶ÐµÐµ Ð¸Ð·Ð¾Ð±ÑÐ°Ð¶ÐµÐ½Ð¸Ðµ">
              <a:extLst>
                <a:ext uri="{FF2B5EF4-FFF2-40B4-BE49-F238E27FC236}">
                  <a16:creationId xmlns:a16="http://schemas.microsoft.com/office/drawing/2014/main" id="{E345F5EC-6646-4415-958B-E7AB268EEAD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5500" b="31981"/>
            <a:stretch/>
          </p:blipFill>
          <p:spPr bwMode="auto">
            <a:xfrm>
              <a:off x="4886325" y="5341937"/>
              <a:ext cx="4257675" cy="1516063"/>
            </a:xfrm>
            <a:prstGeom prst="rect">
              <a:avLst/>
            </a:prstGeom>
            <a:noFill/>
            <a:extLst>
              <a:ext uri="{909E8E84-426E-40DD-AFC4-6F175D3DCCD1}">
                <a14:hiddenFill xmlns:a14="http://schemas.microsoft.com/office/drawing/2010/main">
                  <a:solidFill>
                    <a:srgbClr val="FFFFFF"/>
                  </a:solidFill>
                </a14:hiddenFill>
              </a:ext>
            </a:extLst>
          </p:spPr>
        </p:pic>
        <p:pic>
          <p:nvPicPr>
            <p:cNvPr id="19458" name="Picture 2" descr="https://mir-s3-cdn-cf.behance.net/project_modules/disp/22f8fe33889697.5605ea4c1cb4e.jpg">
              <a:extLst>
                <a:ext uri="{FF2B5EF4-FFF2-40B4-BE49-F238E27FC236}">
                  <a16:creationId xmlns:a16="http://schemas.microsoft.com/office/drawing/2014/main" id="{58565EF9-57CB-4290-94D8-0072C9783D3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9955" b="38177"/>
            <a:stretch/>
          </p:blipFill>
          <p:spPr bwMode="auto">
            <a:xfrm>
              <a:off x="0" y="5480049"/>
              <a:ext cx="6283960" cy="137795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a:extLst>
              <a:ext uri="{FF2B5EF4-FFF2-40B4-BE49-F238E27FC236}">
                <a16:creationId xmlns:a16="http://schemas.microsoft.com/office/drawing/2014/main" id="{44DD41F0-F0F3-461F-8FB9-261E10982560}"/>
              </a:ext>
            </a:extLst>
          </p:cNvPr>
          <p:cNvSpPr>
            <a:spLocks noGrp="1"/>
          </p:cNvSpPr>
          <p:nvPr>
            <p:ph type="title"/>
          </p:nvPr>
        </p:nvSpPr>
        <p:spPr/>
        <p:txBody>
          <a:bodyPr>
            <a:normAutofit/>
          </a:bodyPr>
          <a:lstStyle/>
          <a:p>
            <a:endParaRPr lang="en-US" dirty="0">
              <a:solidFill>
                <a:schemeClr val="accent2"/>
              </a:solidFill>
            </a:endParaRPr>
          </a:p>
        </p:txBody>
      </p:sp>
      <p:sp>
        <p:nvSpPr>
          <p:cNvPr id="4" name="Content Placeholder 3">
            <a:extLst>
              <a:ext uri="{FF2B5EF4-FFF2-40B4-BE49-F238E27FC236}">
                <a16:creationId xmlns:a16="http://schemas.microsoft.com/office/drawing/2014/main" id="{3B41F02F-4702-4AA7-94CD-FB136E344085}"/>
              </a:ext>
            </a:extLst>
          </p:cNvPr>
          <p:cNvSpPr>
            <a:spLocks noGrp="1"/>
          </p:cNvSpPr>
          <p:nvPr>
            <p:ph idx="1"/>
          </p:nvPr>
        </p:nvSpPr>
        <p:spPr/>
        <p:txBody>
          <a:bodyPr>
            <a:normAutofit/>
          </a:bodyPr>
          <a:lstStyle/>
          <a:p>
            <a:pPr marL="0" indent="0">
              <a:buNone/>
            </a:pPr>
            <a:r>
              <a:rPr lang="en-GB" sz="2800" dirty="0"/>
              <a:t>Following this initial stage, the data must be analysed and statistical tests performed in a systematic way. This is more fully explained in Lecture 7</a:t>
            </a:r>
            <a:endParaRPr lang="en-US" sz="3600" dirty="0"/>
          </a:p>
        </p:txBody>
      </p:sp>
    </p:spTree>
    <p:extLst>
      <p:ext uri="{BB962C8B-B14F-4D97-AF65-F5344CB8AC3E}">
        <p14:creationId xmlns:p14="http://schemas.microsoft.com/office/powerpoint/2010/main" val="80361942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D5E7B04-E28B-40D8-8759-072601B210E9}"/>
              </a:ext>
            </a:extLst>
          </p:cNvPr>
          <p:cNvGrpSpPr/>
          <p:nvPr/>
        </p:nvGrpSpPr>
        <p:grpSpPr>
          <a:xfrm>
            <a:off x="0" y="5341937"/>
            <a:ext cx="9144000" cy="1516063"/>
            <a:chOff x="0" y="5341937"/>
            <a:chExt cx="9144000" cy="1516063"/>
          </a:xfrm>
        </p:grpSpPr>
        <p:pic>
          <p:nvPicPr>
            <p:cNvPr id="19460" name="Picture 4" descr="ÐÐ¾ÑÐ¾Ð¶ÐµÐµ Ð¸Ð·Ð¾Ð±ÑÐ°Ð¶ÐµÐ½Ð¸Ðµ">
              <a:extLst>
                <a:ext uri="{FF2B5EF4-FFF2-40B4-BE49-F238E27FC236}">
                  <a16:creationId xmlns:a16="http://schemas.microsoft.com/office/drawing/2014/main" id="{E345F5EC-6646-4415-958B-E7AB268EEAD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5500" b="31981"/>
            <a:stretch/>
          </p:blipFill>
          <p:spPr bwMode="auto">
            <a:xfrm>
              <a:off x="4886325" y="5341937"/>
              <a:ext cx="4257675" cy="1516063"/>
            </a:xfrm>
            <a:prstGeom prst="rect">
              <a:avLst/>
            </a:prstGeom>
            <a:noFill/>
            <a:extLst>
              <a:ext uri="{909E8E84-426E-40DD-AFC4-6F175D3DCCD1}">
                <a14:hiddenFill xmlns:a14="http://schemas.microsoft.com/office/drawing/2010/main">
                  <a:solidFill>
                    <a:srgbClr val="FFFFFF"/>
                  </a:solidFill>
                </a14:hiddenFill>
              </a:ext>
            </a:extLst>
          </p:spPr>
        </p:pic>
        <p:pic>
          <p:nvPicPr>
            <p:cNvPr id="19458" name="Picture 2" descr="https://mir-s3-cdn-cf.behance.net/project_modules/disp/22f8fe33889697.5605ea4c1cb4e.jpg">
              <a:extLst>
                <a:ext uri="{FF2B5EF4-FFF2-40B4-BE49-F238E27FC236}">
                  <a16:creationId xmlns:a16="http://schemas.microsoft.com/office/drawing/2014/main" id="{58565EF9-57CB-4290-94D8-0072C9783D3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9955" b="38177"/>
            <a:stretch/>
          </p:blipFill>
          <p:spPr bwMode="auto">
            <a:xfrm>
              <a:off x="0" y="5480049"/>
              <a:ext cx="6283960" cy="137795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a:extLst>
              <a:ext uri="{FF2B5EF4-FFF2-40B4-BE49-F238E27FC236}">
                <a16:creationId xmlns:a16="http://schemas.microsoft.com/office/drawing/2014/main" id="{44DD41F0-F0F3-461F-8FB9-261E10982560}"/>
              </a:ext>
            </a:extLst>
          </p:cNvPr>
          <p:cNvSpPr>
            <a:spLocks noGrp="1"/>
          </p:cNvSpPr>
          <p:nvPr>
            <p:ph type="title"/>
          </p:nvPr>
        </p:nvSpPr>
        <p:spPr/>
        <p:txBody>
          <a:bodyPr>
            <a:normAutofit fontScale="90000"/>
          </a:bodyPr>
          <a:lstStyle/>
          <a:p>
            <a:r>
              <a:rPr lang="en-GB" dirty="0">
                <a:solidFill>
                  <a:schemeClr val="accent2"/>
                </a:solidFill>
              </a:rPr>
              <a:t>Illustration 3.15 Winter sports tourism research project – data coding and analysis</a:t>
            </a:r>
            <a:endParaRPr lang="en-US" dirty="0">
              <a:solidFill>
                <a:schemeClr val="accent2"/>
              </a:solidFill>
            </a:endParaRPr>
          </a:p>
        </p:txBody>
      </p:sp>
      <p:sp>
        <p:nvSpPr>
          <p:cNvPr id="4" name="Content Placeholder 3">
            <a:extLst>
              <a:ext uri="{FF2B5EF4-FFF2-40B4-BE49-F238E27FC236}">
                <a16:creationId xmlns:a16="http://schemas.microsoft.com/office/drawing/2014/main" id="{3B41F02F-4702-4AA7-94CD-FB136E344085}"/>
              </a:ext>
            </a:extLst>
          </p:cNvPr>
          <p:cNvSpPr>
            <a:spLocks noGrp="1"/>
          </p:cNvSpPr>
          <p:nvPr>
            <p:ph idx="1"/>
          </p:nvPr>
        </p:nvSpPr>
        <p:spPr/>
        <p:txBody>
          <a:bodyPr>
            <a:normAutofit/>
          </a:bodyPr>
          <a:lstStyle/>
          <a:p>
            <a:pPr marL="0" indent="0" algn="just">
              <a:buNone/>
            </a:pPr>
            <a:r>
              <a:rPr lang="en-GB" sz="2800" dirty="0"/>
              <a:t>Once data have been collected, they will be coded into the appropriate software and analysis will be conducted using the planned methods, in this instance Chi-square tests on the </a:t>
            </a:r>
            <a:r>
              <a:rPr lang="en-GB" sz="2800" dirty="0" err="1"/>
              <a:t>quanititative</a:t>
            </a:r>
            <a:r>
              <a:rPr lang="en-GB" sz="2800" dirty="0"/>
              <a:t> data and thematic content analysis on the qualitative data. It is important that plenty of time is allowed to explore the data.</a:t>
            </a:r>
            <a:endParaRPr lang="en-US" sz="3600" dirty="0"/>
          </a:p>
        </p:txBody>
      </p:sp>
    </p:spTree>
    <p:extLst>
      <p:ext uri="{BB962C8B-B14F-4D97-AF65-F5344CB8AC3E}">
        <p14:creationId xmlns:p14="http://schemas.microsoft.com/office/powerpoint/2010/main" val="224915416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D5E7B04-E28B-40D8-8759-072601B210E9}"/>
              </a:ext>
            </a:extLst>
          </p:cNvPr>
          <p:cNvGrpSpPr/>
          <p:nvPr/>
        </p:nvGrpSpPr>
        <p:grpSpPr>
          <a:xfrm>
            <a:off x="0" y="5341937"/>
            <a:ext cx="9144000" cy="1516063"/>
            <a:chOff x="0" y="5341937"/>
            <a:chExt cx="9144000" cy="1516063"/>
          </a:xfrm>
        </p:grpSpPr>
        <p:pic>
          <p:nvPicPr>
            <p:cNvPr id="19460" name="Picture 4" descr="ÐÐ¾ÑÐ¾Ð¶ÐµÐµ Ð¸Ð·Ð¾Ð±ÑÐ°Ð¶ÐµÐ½Ð¸Ðµ">
              <a:extLst>
                <a:ext uri="{FF2B5EF4-FFF2-40B4-BE49-F238E27FC236}">
                  <a16:creationId xmlns:a16="http://schemas.microsoft.com/office/drawing/2014/main" id="{E345F5EC-6646-4415-958B-E7AB268EEAD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5500" b="31981"/>
            <a:stretch/>
          </p:blipFill>
          <p:spPr bwMode="auto">
            <a:xfrm>
              <a:off x="4886325" y="5341937"/>
              <a:ext cx="4257675" cy="1516063"/>
            </a:xfrm>
            <a:prstGeom prst="rect">
              <a:avLst/>
            </a:prstGeom>
            <a:noFill/>
            <a:extLst>
              <a:ext uri="{909E8E84-426E-40DD-AFC4-6F175D3DCCD1}">
                <a14:hiddenFill xmlns:a14="http://schemas.microsoft.com/office/drawing/2010/main">
                  <a:solidFill>
                    <a:srgbClr val="FFFFFF"/>
                  </a:solidFill>
                </a14:hiddenFill>
              </a:ext>
            </a:extLst>
          </p:spPr>
        </p:pic>
        <p:pic>
          <p:nvPicPr>
            <p:cNvPr id="19458" name="Picture 2" descr="https://mir-s3-cdn-cf.behance.net/project_modules/disp/22f8fe33889697.5605ea4c1cb4e.jpg">
              <a:extLst>
                <a:ext uri="{FF2B5EF4-FFF2-40B4-BE49-F238E27FC236}">
                  <a16:creationId xmlns:a16="http://schemas.microsoft.com/office/drawing/2014/main" id="{58565EF9-57CB-4290-94D8-0072C9783D3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9955" b="38177"/>
            <a:stretch/>
          </p:blipFill>
          <p:spPr bwMode="auto">
            <a:xfrm>
              <a:off x="0" y="5480049"/>
              <a:ext cx="6283960" cy="137795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a:extLst>
              <a:ext uri="{FF2B5EF4-FFF2-40B4-BE49-F238E27FC236}">
                <a16:creationId xmlns:a16="http://schemas.microsoft.com/office/drawing/2014/main" id="{44DD41F0-F0F3-461F-8FB9-261E10982560}"/>
              </a:ext>
            </a:extLst>
          </p:cNvPr>
          <p:cNvSpPr>
            <a:spLocks noGrp="1"/>
          </p:cNvSpPr>
          <p:nvPr>
            <p:ph type="title"/>
          </p:nvPr>
        </p:nvSpPr>
        <p:spPr/>
        <p:txBody>
          <a:bodyPr>
            <a:normAutofit/>
          </a:bodyPr>
          <a:lstStyle/>
          <a:p>
            <a:r>
              <a:rPr lang="ru-RU" dirty="0">
                <a:solidFill>
                  <a:schemeClr val="accent2"/>
                </a:solidFill>
              </a:rPr>
              <a:t>27-03-2019</a:t>
            </a:r>
            <a:endParaRPr lang="en-US" dirty="0">
              <a:solidFill>
                <a:schemeClr val="accent2"/>
              </a:solidFill>
            </a:endParaRPr>
          </a:p>
        </p:txBody>
      </p:sp>
      <p:sp>
        <p:nvSpPr>
          <p:cNvPr id="4" name="Content Placeholder 3">
            <a:extLst>
              <a:ext uri="{FF2B5EF4-FFF2-40B4-BE49-F238E27FC236}">
                <a16:creationId xmlns:a16="http://schemas.microsoft.com/office/drawing/2014/main" id="{3B41F02F-4702-4AA7-94CD-FB136E344085}"/>
              </a:ext>
            </a:extLst>
          </p:cNvPr>
          <p:cNvSpPr>
            <a:spLocks noGrp="1"/>
          </p:cNvSpPr>
          <p:nvPr>
            <p:ph idx="1"/>
          </p:nvPr>
        </p:nvSpPr>
        <p:spPr/>
        <p:txBody>
          <a:bodyPr>
            <a:normAutofit/>
          </a:bodyPr>
          <a:lstStyle/>
          <a:p>
            <a:pPr marL="0" indent="0" algn="just">
              <a:buNone/>
            </a:pPr>
            <a:endParaRPr lang="en-US" sz="3600" dirty="0"/>
          </a:p>
        </p:txBody>
      </p:sp>
    </p:spTree>
    <p:extLst>
      <p:ext uri="{BB962C8B-B14F-4D97-AF65-F5344CB8AC3E}">
        <p14:creationId xmlns:p14="http://schemas.microsoft.com/office/powerpoint/2010/main" val="286329198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D5E7B04-E28B-40D8-8759-072601B210E9}"/>
              </a:ext>
            </a:extLst>
          </p:cNvPr>
          <p:cNvGrpSpPr/>
          <p:nvPr/>
        </p:nvGrpSpPr>
        <p:grpSpPr>
          <a:xfrm>
            <a:off x="0" y="5341937"/>
            <a:ext cx="9144000" cy="1516063"/>
            <a:chOff x="0" y="5341937"/>
            <a:chExt cx="9144000" cy="1516063"/>
          </a:xfrm>
        </p:grpSpPr>
        <p:pic>
          <p:nvPicPr>
            <p:cNvPr id="19460" name="Picture 4" descr="ÐÐ¾ÑÐ¾Ð¶ÐµÐµ Ð¸Ð·Ð¾Ð±ÑÐ°Ð¶ÐµÐ½Ð¸Ðµ">
              <a:extLst>
                <a:ext uri="{FF2B5EF4-FFF2-40B4-BE49-F238E27FC236}">
                  <a16:creationId xmlns:a16="http://schemas.microsoft.com/office/drawing/2014/main" id="{E345F5EC-6646-4415-958B-E7AB268EEAD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5500" b="31981"/>
            <a:stretch/>
          </p:blipFill>
          <p:spPr bwMode="auto">
            <a:xfrm>
              <a:off x="4886325" y="5341937"/>
              <a:ext cx="4257675" cy="1516063"/>
            </a:xfrm>
            <a:prstGeom prst="rect">
              <a:avLst/>
            </a:prstGeom>
            <a:noFill/>
            <a:extLst>
              <a:ext uri="{909E8E84-426E-40DD-AFC4-6F175D3DCCD1}">
                <a14:hiddenFill xmlns:a14="http://schemas.microsoft.com/office/drawing/2010/main">
                  <a:solidFill>
                    <a:srgbClr val="FFFFFF"/>
                  </a:solidFill>
                </a14:hiddenFill>
              </a:ext>
            </a:extLst>
          </p:spPr>
        </p:pic>
        <p:pic>
          <p:nvPicPr>
            <p:cNvPr id="19458" name="Picture 2" descr="https://mir-s3-cdn-cf.behance.net/project_modules/disp/22f8fe33889697.5605ea4c1cb4e.jpg">
              <a:extLst>
                <a:ext uri="{FF2B5EF4-FFF2-40B4-BE49-F238E27FC236}">
                  <a16:creationId xmlns:a16="http://schemas.microsoft.com/office/drawing/2014/main" id="{58565EF9-57CB-4290-94D8-0072C9783D3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9955" b="38177"/>
            <a:stretch/>
          </p:blipFill>
          <p:spPr bwMode="auto">
            <a:xfrm>
              <a:off x="0" y="5480049"/>
              <a:ext cx="6283960" cy="137795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a:extLst>
              <a:ext uri="{FF2B5EF4-FFF2-40B4-BE49-F238E27FC236}">
                <a16:creationId xmlns:a16="http://schemas.microsoft.com/office/drawing/2014/main" id="{44DD41F0-F0F3-461F-8FB9-261E10982560}"/>
              </a:ext>
            </a:extLst>
          </p:cNvPr>
          <p:cNvSpPr>
            <a:spLocks noGrp="1"/>
          </p:cNvSpPr>
          <p:nvPr>
            <p:ph type="title"/>
          </p:nvPr>
        </p:nvSpPr>
        <p:spPr/>
        <p:txBody>
          <a:bodyPr>
            <a:normAutofit/>
          </a:bodyPr>
          <a:lstStyle/>
          <a:p>
            <a:r>
              <a:rPr lang="en-GB" dirty="0">
                <a:solidFill>
                  <a:schemeClr val="accent2"/>
                </a:solidFill>
              </a:rPr>
              <a:t>Stage 9: Report and presentation preparation</a:t>
            </a:r>
            <a:endParaRPr lang="en-US" dirty="0">
              <a:solidFill>
                <a:schemeClr val="accent2"/>
              </a:solidFill>
            </a:endParaRPr>
          </a:p>
        </p:txBody>
      </p:sp>
      <p:sp>
        <p:nvSpPr>
          <p:cNvPr id="4" name="Content Placeholder 3">
            <a:extLst>
              <a:ext uri="{FF2B5EF4-FFF2-40B4-BE49-F238E27FC236}">
                <a16:creationId xmlns:a16="http://schemas.microsoft.com/office/drawing/2014/main" id="{3B41F02F-4702-4AA7-94CD-FB136E344085}"/>
              </a:ext>
            </a:extLst>
          </p:cNvPr>
          <p:cNvSpPr>
            <a:spLocks noGrp="1"/>
          </p:cNvSpPr>
          <p:nvPr>
            <p:ph idx="1"/>
          </p:nvPr>
        </p:nvSpPr>
        <p:spPr/>
        <p:txBody>
          <a:bodyPr>
            <a:normAutofit/>
          </a:bodyPr>
          <a:lstStyle/>
          <a:p>
            <a:pPr marL="0" indent="0" algn="just">
              <a:buNone/>
            </a:pPr>
            <a:r>
              <a:rPr lang="en-GB" sz="2800" dirty="0"/>
              <a:t>The final stage for the researcher </a:t>
            </a:r>
            <a:r>
              <a:rPr lang="en-GB" sz="2800" b="1" dirty="0"/>
              <a:t>is often writing a report of the research findings and providing recommendations for future research</a:t>
            </a:r>
            <a:r>
              <a:rPr lang="en-GB" sz="2800" dirty="0"/>
              <a:t>. As part of a pure research project, it is unlikely </a:t>
            </a:r>
            <a:r>
              <a:rPr lang="en-GB" sz="2800" b="1" dirty="0"/>
              <a:t>that a presentation of the research will have to be given. </a:t>
            </a:r>
            <a:r>
              <a:rPr lang="en-GB" sz="2800" dirty="0"/>
              <a:t>Findings may be reported in a </a:t>
            </a:r>
            <a:r>
              <a:rPr lang="en-GB" sz="2800" b="1" dirty="0"/>
              <a:t>journal article or written up in a thesis and are therefore publicly available</a:t>
            </a:r>
            <a:r>
              <a:rPr lang="en-GB" sz="2800" dirty="0"/>
              <a:t>. The techniques for report writing and presentation are developed in Lecture 08.</a:t>
            </a:r>
            <a:endParaRPr lang="en-US" sz="3600" dirty="0"/>
          </a:p>
        </p:txBody>
      </p:sp>
    </p:spTree>
    <p:extLst>
      <p:ext uri="{BB962C8B-B14F-4D97-AF65-F5344CB8AC3E}">
        <p14:creationId xmlns:p14="http://schemas.microsoft.com/office/powerpoint/2010/main" val="112173549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D5E7B04-E28B-40D8-8759-072601B210E9}"/>
              </a:ext>
            </a:extLst>
          </p:cNvPr>
          <p:cNvGrpSpPr/>
          <p:nvPr/>
        </p:nvGrpSpPr>
        <p:grpSpPr>
          <a:xfrm>
            <a:off x="0" y="5341937"/>
            <a:ext cx="9144000" cy="1516063"/>
            <a:chOff x="0" y="5341937"/>
            <a:chExt cx="9144000" cy="1516063"/>
          </a:xfrm>
        </p:grpSpPr>
        <p:pic>
          <p:nvPicPr>
            <p:cNvPr id="19460" name="Picture 4" descr="ÐÐ¾ÑÐ¾Ð¶ÐµÐµ Ð¸Ð·Ð¾Ð±ÑÐ°Ð¶ÐµÐ½Ð¸Ðµ">
              <a:extLst>
                <a:ext uri="{FF2B5EF4-FFF2-40B4-BE49-F238E27FC236}">
                  <a16:creationId xmlns:a16="http://schemas.microsoft.com/office/drawing/2014/main" id="{E345F5EC-6646-4415-958B-E7AB268EEAD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5500" b="31981"/>
            <a:stretch/>
          </p:blipFill>
          <p:spPr bwMode="auto">
            <a:xfrm>
              <a:off x="4886325" y="5341937"/>
              <a:ext cx="4257675" cy="1516063"/>
            </a:xfrm>
            <a:prstGeom prst="rect">
              <a:avLst/>
            </a:prstGeom>
            <a:noFill/>
            <a:extLst>
              <a:ext uri="{909E8E84-426E-40DD-AFC4-6F175D3DCCD1}">
                <a14:hiddenFill xmlns:a14="http://schemas.microsoft.com/office/drawing/2010/main">
                  <a:solidFill>
                    <a:srgbClr val="FFFFFF"/>
                  </a:solidFill>
                </a14:hiddenFill>
              </a:ext>
            </a:extLst>
          </p:spPr>
        </p:pic>
        <p:pic>
          <p:nvPicPr>
            <p:cNvPr id="19458" name="Picture 2" descr="https://mir-s3-cdn-cf.behance.net/project_modules/disp/22f8fe33889697.5605ea4c1cb4e.jpg">
              <a:extLst>
                <a:ext uri="{FF2B5EF4-FFF2-40B4-BE49-F238E27FC236}">
                  <a16:creationId xmlns:a16="http://schemas.microsoft.com/office/drawing/2014/main" id="{58565EF9-57CB-4290-94D8-0072C9783D3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9955" b="38177"/>
            <a:stretch/>
          </p:blipFill>
          <p:spPr bwMode="auto">
            <a:xfrm>
              <a:off x="0" y="5480049"/>
              <a:ext cx="6283960" cy="137795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a:extLst>
              <a:ext uri="{FF2B5EF4-FFF2-40B4-BE49-F238E27FC236}">
                <a16:creationId xmlns:a16="http://schemas.microsoft.com/office/drawing/2014/main" id="{44DD41F0-F0F3-461F-8FB9-261E10982560}"/>
              </a:ext>
            </a:extLst>
          </p:cNvPr>
          <p:cNvSpPr>
            <a:spLocks noGrp="1"/>
          </p:cNvSpPr>
          <p:nvPr>
            <p:ph type="title"/>
          </p:nvPr>
        </p:nvSpPr>
        <p:spPr/>
        <p:txBody>
          <a:bodyPr>
            <a:normAutofit fontScale="90000"/>
          </a:bodyPr>
          <a:lstStyle/>
          <a:p>
            <a:r>
              <a:rPr lang="en-GB" dirty="0">
                <a:solidFill>
                  <a:schemeClr val="accent2"/>
                </a:solidFill>
              </a:rPr>
              <a:t>Illustration 3.16 Winter sports tourism research project – report and presentation preparation</a:t>
            </a:r>
            <a:endParaRPr lang="en-US" dirty="0">
              <a:solidFill>
                <a:schemeClr val="accent2"/>
              </a:solidFill>
            </a:endParaRPr>
          </a:p>
        </p:txBody>
      </p:sp>
      <p:sp>
        <p:nvSpPr>
          <p:cNvPr id="4" name="Content Placeholder 3">
            <a:extLst>
              <a:ext uri="{FF2B5EF4-FFF2-40B4-BE49-F238E27FC236}">
                <a16:creationId xmlns:a16="http://schemas.microsoft.com/office/drawing/2014/main" id="{3B41F02F-4702-4AA7-94CD-FB136E344085}"/>
              </a:ext>
            </a:extLst>
          </p:cNvPr>
          <p:cNvSpPr>
            <a:spLocks noGrp="1"/>
          </p:cNvSpPr>
          <p:nvPr>
            <p:ph idx="1"/>
          </p:nvPr>
        </p:nvSpPr>
        <p:spPr/>
        <p:txBody>
          <a:bodyPr>
            <a:normAutofit/>
          </a:bodyPr>
          <a:lstStyle/>
          <a:p>
            <a:pPr marL="0" indent="0" algn="just">
              <a:buNone/>
            </a:pPr>
            <a:r>
              <a:rPr lang="en-GB" sz="2800" dirty="0"/>
              <a:t>The final stage is to write up the findings of the study. As this project is an undergraduate dissertation, the findings will be presented in a report.</a:t>
            </a:r>
            <a:endParaRPr lang="en-US" sz="3600" dirty="0"/>
          </a:p>
        </p:txBody>
      </p:sp>
    </p:spTree>
    <p:extLst>
      <p:ext uri="{BB962C8B-B14F-4D97-AF65-F5344CB8AC3E}">
        <p14:creationId xmlns:p14="http://schemas.microsoft.com/office/powerpoint/2010/main" val="30118707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D5E7B04-E28B-40D8-8759-072601B210E9}"/>
              </a:ext>
            </a:extLst>
          </p:cNvPr>
          <p:cNvGrpSpPr/>
          <p:nvPr/>
        </p:nvGrpSpPr>
        <p:grpSpPr>
          <a:xfrm>
            <a:off x="0" y="5341937"/>
            <a:ext cx="9144000" cy="1516063"/>
            <a:chOff x="0" y="5341937"/>
            <a:chExt cx="9144000" cy="1516063"/>
          </a:xfrm>
        </p:grpSpPr>
        <p:pic>
          <p:nvPicPr>
            <p:cNvPr id="19460" name="Picture 4" descr="ÐÐ¾ÑÐ¾Ð¶ÐµÐµ Ð¸Ð·Ð¾Ð±ÑÐ°Ð¶ÐµÐ½Ð¸Ðµ">
              <a:extLst>
                <a:ext uri="{FF2B5EF4-FFF2-40B4-BE49-F238E27FC236}">
                  <a16:creationId xmlns:a16="http://schemas.microsoft.com/office/drawing/2014/main" id="{E345F5EC-6646-4415-958B-E7AB268EEAD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5500" b="31981"/>
            <a:stretch/>
          </p:blipFill>
          <p:spPr bwMode="auto">
            <a:xfrm>
              <a:off x="4886325" y="5341937"/>
              <a:ext cx="4257675" cy="1516063"/>
            </a:xfrm>
            <a:prstGeom prst="rect">
              <a:avLst/>
            </a:prstGeom>
            <a:noFill/>
            <a:extLst>
              <a:ext uri="{909E8E84-426E-40DD-AFC4-6F175D3DCCD1}">
                <a14:hiddenFill xmlns:a14="http://schemas.microsoft.com/office/drawing/2010/main">
                  <a:solidFill>
                    <a:srgbClr val="FFFFFF"/>
                  </a:solidFill>
                </a14:hiddenFill>
              </a:ext>
            </a:extLst>
          </p:spPr>
        </p:pic>
        <p:pic>
          <p:nvPicPr>
            <p:cNvPr id="19458" name="Picture 2" descr="https://mir-s3-cdn-cf.behance.net/project_modules/disp/22f8fe33889697.5605ea4c1cb4e.jpg">
              <a:extLst>
                <a:ext uri="{FF2B5EF4-FFF2-40B4-BE49-F238E27FC236}">
                  <a16:creationId xmlns:a16="http://schemas.microsoft.com/office/drawing/2014/main" id="{58565EF9-57CB-4290-94D8-0072C9783D3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9955" b="38177"/>
            <a:stretch/>
          </p:blipFill>
          <p:spPr bwMode="auto">
            <a:xfrm>
              <a:off x="0" y="5480049"/>
              <a:ext cx="6283960" cy="137795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a:extLst>
              <a:ext uri="{FF2B5EF4-FFF2-40B4-BE49-F238E27FC236}">
                <a16:creationId xmlns:a16="http://schemas.microsoft.com/office/drawing/2014/main" id="{44DD41F0-F0F3-461F-8FB9-261E10982560}"/>
              </a:ext>
            </a:extLst>
          </p:cNvPr>
          <p:cNvSpPr>
            <a:spLocks noGrp="1"/>
          </p:cNvSpPr>
          <p:nvPr>
            <p:ph type="title"/>
          </p:nvPr>
        </p:nvSpPr>
        <p:spPr/>
        <p:txBody>
          <a:bodyPr>
            <a:normAutofit/>
          </a:bodyPr>
          <a:lstStyle/>
          <a:p>
            <a:r>
              <a:rPr lang="en-US" dirty="0">
                <a:solidFill>
                  <a:schemeClr val="accent2"/>
                </a:solidFill>
              </a:rPr>
              <a:t>Expected learning outcomes</a:t>
            </a:r>
          </a:p>
        </p:txBody>
      </p:sp>
      <p:sp>
        <p:nvSpPr>
          <p:cNvPr id="4" name="Content Placeholder 3">
            <a:extLst>
              <a:ext uri="{FF2B5EF4-FFF2-40B4-BE49-F238E27FC236}">
                <a16:creationId xmlns:a16="http://schemas.microsoft.com/office/drawing/2014/main" id="{3B41F02F-4702-4AA7-94CD-FB136E344085}"/>
              </a:ext>
            </a:extLst>
          </p:cNvPr>
          <p:cNvSpPr>
            <a:spLocks noGrp="1"/>
          </p:cNvSpPr>
          <p:nvPr>
            <p:ph idx="1"/>
          </p:nvPr>
        </p:nvSpPr>
        <p:spPr/>
        <p:txBody>
          <a:bodyPr>
            <a:normAutofit fontScale="92500" lnSpcReduction="20000"/>
          </a:bodyPr>
          <a:lstStyle/>
          <a:p>
            <a:pPr algn="just"/>
            <a:r>
              <a:rPr lang="en-GB" sz="2800" dirty="0"/>
              <a:t>The intellectual and real-world value of a research topic.</a:t>
            </a:r>
          </a:p>
          <a:p>
            <a:pPr algn="just"/>
            <a:r>
              <a:rPr lang="en-GB" sz="2800" dirty="0"/>
              <a:t>Sources of research topics.</a:t>
            </a:r>
          </a:p>
          <a:p>
            <a:pPr algn="just"/>
            <a:r>
              <a:rPr lang="en-GB" sz="2800" dirty="0"/>
              <a:t>Choosing something of interest and value.</a:t>
            </a:r>
          </a:p>
          <a:p>
            <a:pPr algn="just"/>
            <a:r>
              <a:rPr lang="en-GB" sz="2800" dirty="0"/>
              <a:t>Limiting the conceptual and empirical aspects of the research topic to make it more manageable and feasible.</a:t>
            </a:r>
          </a:p>
          <a:p>
            <a:pPr algn="just"/>
            <a:r>
              <a:rPr lang="en-GB" sz="2800" dirty="0"/>
              <a:t>Considering the use of replicative studies. Developing the initial research question(s), aims and objectives to focus the work and state a clear outcome. Producing a research proposal. </a:t>
            </a:r>
          </a:p>
          <a:p>
            <a:pPr algn="just"/>
            <a:r>
              <a:rPr lang="en-GB" sz="2800" dirty="0"/>
              <a:t>How the research proposal relates to the research process. Ethical considerations.</a:t>
            </a:r>
          </a:p>
          <a:p>
            <a:pPr algn="just"/>
            <a:endParaRPr lang="en-US" sz="2800" dirty="0"/>
          </a:p>
        </p:txBody>
      </p:sp>
    </p:spTree>
    <p:extLst>
      <p:ext uri="{BB962C8B-B14F-4D97-AF65-F5344CB8AC3E}">
        <p14:creationId xmlns:p14="http://schemas.microsoft.com/office/powerpoint/2010/main" val="36965735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D5E7B04-E28B-40D8-8759-072601B210E9}"/>
              </a:ext>
            </a:extLst>
          </p:cNvPr>
          <p:cNvGrpSpPr/>
          <p:nvPr/>
        </p:nvGrpSpPr>
        <p:grpSpPr>
          <a:xfrm>
            <a:off x="0" y="5341937"/>
            <a:ext cx="9144000" cy="1516063"/>
            <a:chOff x="0" y="5341937"/>
            <a:chExt cx="9144000" cy="1516063"/>
          </a:xfrm>
        </p:grpSpPr>
        <p:pic>
          <p:nvPicPr>
            <p:cNvPr id="19460" name="Picture 4" descr="ÐÐ¾ÑÐ¾Ð¶ÐµÐµ Ð¸Ð·Ð¾Ð±ÑÐ°Ð¶ÐµÐ½Ð¸Ðµ">
              <a:extLst>
                <a:ext uri="{FF2B5EF4-FFF2-40B4-BE49-F238E27FC236}">
                  <a16:creationId xmlns:a16="http://schemas.microsoft.com/office/drawing/2014/main" id="{E345F5EC-6646-4415-958B-E7AB268EEAD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5500" b="31981"/>
            <a:stretch/>
          </p:blipFill>
          <p:spPr bwMode="auto">
            <a:xfrm>
              <a:off x="4886325" y="5341937"/>
              <a:ext cx="4257675" cy="1516063"/>
            </a:xfrm>
            <a:prstGeom prst="rect">
              <a:avLst/>
            </a:prstGeom>
            <a:noFill/>
            <a:extLst>
              <a:ext uri="{909E8E84-426E-40DD-AFC4-6F175D3DCCD1}">
                <a14:hiddenFill xmlns:a14="http://schemas.microsoft.com/office/drawing/2010/main">
                  <a:solidFill>
                    <a:srgbClr val="FFFFFF"/>
                  </a:solidFill>
                </a14:hiddenFill>
              </a:ext>
            </a:extLst>
          </p:spPr>
        </p:pic>
        <p:pic>
          <p:nvPicPr>
            <p:cNvPr id="19458" name="Picture 2" descr="https://mir-s3-cdn-cf.behance.net/project_modules/disp/22f8fe33889697.5605ea4c1cb4e.jpg">
              <a:extLst>
                <a:ext uri="{FF2B5EF4-FFF2-40B4-BE49-F238E27FC236}">
                  <a16:creationId xmlns:a16="http://schemas.microsoft.com/office/drawing/2014/main" id="{58565EF9-57CB-4290-94D8-0072C9783D3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9955" b="38177"/>
            <a:stretch/>
          </p:blipFill>
          <p:spPr bwMode="auto">
            <a:xfrm>
              <a:off x="0" y="5480049"/>
              <a:ext cx="6283960" cy="137795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a:extLst>
              <a:ext uri="{FF2B5EF4-FFF2-40B4-BE49-F238E27FC236}">
                <a16:creationId xmlns:a16="http://schemas.microsoft.com/office/drawing/2014/main" id="{44DD41F0-F0F3-461F-8FB9-261E10982560}"/>
              </a:ext>
            </a:extLst>
          </p:cNvPr>
          <p:cNvSpPr>
            <a:spLocks noGrp="1"/>
          </p:cNvSpPr>
          <p:nvPr>
            <p:ph type="title"/>
          </p:nvPr>
        </p:nvSpPr>
        <p:spPr/>
        <p:txBody>
          <a:bodyPr>
            <a:normAutofit/>
          </a:bodyPr>
          <a:lstStyle/>
          <a:p>
            <a:r>
              <a:rPr lang="en-GB" b="1" dirty="0">
                <a:solidFill>
                  <a:schemeClr val="accent2"/>
                </a:solidFill>
              </a:rPr>
              <a:t>Writing tenders for consultancy projects</a:t>
            </a:r>
            <a:endParaRPr lang="en-US" dirty="0">
              <a:solidFill>
                <a:schemeClr val="accent2"/>
              </a:solidFill>
            </a:endParaRPr>
          </a:p>
        </p:txBody>
      </p:sp>
      <p:sp>
        <p:nvSpPr>
          <p:cNvPr id="4" name="Content Placeholder 3">
            <a:extLst>
              <a:ext uri="{FF2B5EF4-FFF2-40B4-BE49-F238E27FC236}">
                <a16:creationId xmlns:a16="http://schemas.microsoft.com/office/drawing/2014/main" id="{3B41F02F-4702-4AA7-94CD-FB136E344085}"/>
              </a:ext>
            </a:extLst>
          </p:cNvPr>
          <p:cNvSpPr>
            <a:spLocks noGrp="1"/>
          </p:cNvSpPr>
          <p:nvPr>
            <p:ph idx="1"/>
          </p:nvPr>
        </p:nvSpPr>
        <p:spPr/>
        <p:txBody>
          <a:bodyPr>
            <a:normAutofit fontScale="92500" lnSpcReduction="20000"/>
          </a:bodyPr>
          <a:lstStyle/>
          <a:p>
            <a:pPr marL="0" indent="0" algn="just">
              <a:buNone/>
            </a:pPr>
            <a:r>
              <a:rPr lang="en-GB" sz="2800" b="1" dirty="0"/>
              <a:t>Commissioning consultants </a:t>
            </a:r>
            <a:r>
              <a:rPr lang="en-GB" sz="2800" dirty="0"/>
              <a:t>to undertake research is common practice both within and outside the tourism industry. </a:t>
            </a:r>
          </a:p>
          <a:p>
            <a:pPr marL="0" indent="0" algn="just">
              <a:buNone/>
            </a:pPr>
            <a:r>
              <a:rPr lang="en-GB" sz="2800" b="1" dirty="0"/>
              <a:t>Tender documents for consultancy projects involve </a:t>
            </a:r>
            <a:r>
              <a:rPr lang="en-GB" sz="2800" dirty="0"/>
              <a:t>the researcher/consultant outlining how they would plan </a:t>
            </a:r>
            <a:r>
              <a:rPr lang="en-GB" sz="2800" b="1" dirty="0"/>
              <a:t>to do the project </a:t>
            </a:r>
            <a:r>
              <a:rPr lang="en-GB" sz="2800" dirty="0"/>
              <a:t>and what he/she will charge if they are awarded the contract. It can be seen, therefore, that for this type of research project consultants need to be able to demonstrate the ability to plan projects clearly before any data collection takes place in anticipation of what the client will require. </a:t>
            </a:r>
          </a:p>
          <a:p>
            <a:pPr marL="0" indent="0" algn="just">
              <a:buNone/>
            </a:pPr>
            <a:r>
              <a:rPr lang="en-GB" sz="2800" dirty="0"/>
              <a:t>This is normally done in the form of a written statement called </a:t>
            </a:r>
            <a:r>
              <a:rPr lang="en-GB" sz="2800" b="1" dirty="0"/>
              <a:t>a tender document or proposal. </a:t>
            </a:r>
            <a:endParaRPr lang="en-US" sz="3600" b="1" dirty="0"/>
          </a:p>
        </p:txBody>
      </p:sp>
    </p:spTree>
    <p:extLst>
      <p:ext uri="{BB962C8B-B14F-4D97-AF65-F5344CB8AC3E}">
        <p14:creationId xmlns:p14="http://schemas.microsoft.com/office/powerpoint/2010/main" val="412777025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D5E7B04-E28B-40D8-8759-072601B210E9}"/>
              </a:ext>
            </a:extLst>
          </p:cNvPr>
          <p:cNvGrpSpPr/>
          <p:nvPr/>
        </p:nvGrpSpPr>
        <p:grpSpPr>
          <a:xfrm>
            <a:off x="0" y="5341937"/>
            <a:ext cx="9144000" cy="1516063"/>
            <a:chOff x="0" y="5341937"/>
            <a:chExt cx="9144000" cy="1516063"/>
          </a:xfrm>
        </p:grpSpPr>
        <p:pic>
          <p:nvPicPr>
            <p:cNvPr id="19460" name="Picture 4" descr="ÐÐ¾ÑÐ¾Ð¶ÐµÐµ Ð¸Ð·Ð¾Ð±ÑÐ°Ð¶ÐµÐ½Ð¸Ðµ">
              <a:extLst>
                <a:ext uri="{FF2B5EF4-FFF2-40B4-BE49-F238E27FC236}">
                  <a16:creationId xmlns:a16="http://schemas.microsoft.com/office/drawing/2014/main" id="{E345F5EC-6646-4415-958B-E7AB268EEAD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5500" b="31981"/>
            <a:stretch/>
          </p:blipFill>
          <p:spPr bwMode="auto">
            <a:xfrm>
              <a:off x="4886325" y="5341937"/>
              <a:ext cx="4257675" cy="1516063"/>
            </a:xfrm>
            <a:prstGeom prst="rect">
              <a:avLst/>
            </a:prstGeom>
            <a:noFill/>
            <a:extLst>
              <a:ext uri="{909E8E84-426E-40DD-AFC4-6F175D3DCCD1}">
                <a14:hiddenFill xmlns:a14="http://schemas.microsoft.com/office/drawing/2010/main">
                  <a:solidFill>
                    <a:srgbClr val="FFFFFF"/>
                  </a:solidFill>
                </a14:hiddenFill>
              </a:ext>
            </a:extLst>
          </p:spPr>
        </p:pic>
        <p:pic>
          <p:nvPicPr>
            <p:cNvPr id="19458" name="Picture 2" descr="https://mir-s3-cdn-cf.behance.net/project_modules/disp/22f8fe33889697.5605ea4c1cb4e.jpg">
              <a:extLst>
                <a:ext uri="{FF2B5EF4-FFF2-40B4-BE49-F238E27FC236}">
                  <a16:creationId xmlns:a16="http://schemas.microsoft.com/office/drawing/2014/main" id="{58565EF9-57CB-4290-94D8-0072C9783D3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9955" b="38177"/>
            <a:stretch/>
          </p:blipFill>
          <p:spPr bwMode="auto">
            <a:xfrm>
              <a:off x="0" y="5480049"/>
              <a:ext cx="6283960" cy="137795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a:extLst>
              <a:ext uri="{FF2B5EF4-FFF2-40B4-BE49-F238E27FC236}">
                <a16:creationId xmlns:a16="http://schemas.microsoft.com/office/drawing/2014/main" id="{44DD41F0-F0F3-461F-8FB9-261E10982560}"/>
              </a:ext>
            </a:extLst>
          </p:cNvPr>
          <p:cNvSpPr>
            <a:spLocks noGrp="1"/>
          </p:cNvSpPr>
          <p:nvPr>
            <p:ph type="title"/>
          </p:nvPr>
        </p:nvSpPr>
        <p:spPr/>
        <p:txBody>
          <a:bodyPr>
            <a:normAutofit/>
          </a:bodyPr>
          <a:lstStyle/>
          <a:p>
            <a:endParaRPr lang="en-US" dirty="0">
              <a:solidFill>
                <a:schemeClr val="accent2"/>
              </a:solidFill>
            </a:endParaRPr>
          </a:p>
        </p:txBody>
      </p:sp>
      <p:sp>
        <p:nvSpPr>
          <p:cNvPr id="4" name="Content Placeholder 3">
            <a:extLst>
              <a:ext uri="{FF2B5EF4-FFF2-40B4-BE49-F238E27FC236}">
                <a16:creationId xmlns:a16="http://schemas.microsoft.com/office/drawing/2014/main" id="{3B41F02F-4702-4AA7-94CD-FB136E344085}"/>
              </a:ext>
            </a:extLst>
          </p:cNvPr>
          <p:cNvSpPr>
            <a:spLocks noGrp="1"/>
          </p:cNvSpPr>
          <p:nvPr>
            <p:ph idx="1"/>
          </p:nvPr>
        </p:nvSpPr>
        <p:spPr/>
        <p:txBody>
          <a:bodyPr>
            <a:normAutofit/>
          </a:bodyPr>
          <a:lstStyle/>
          <a:p>
            <a:pPr marL="0" indent="0" algn="just">
              <a:buNone/>
            </a:pPr>
            <a:r>
              <a:rPr lang="en-GB" sz="2800" dirty="0"/>
              <a:t>Consultants tender for all kinds of research work and, as such, the nature of tender proposals varies accordingly. In the context of this book, where some kind of survey research may be specified, </a:t>
            </a:r>
            <a:r>
              <a:rPr lang="en-GB" sz="2800" b="1" dirty="0"/>
              <a:t>a typical proposal would normally have to demonstrate:</a:t>
            </a:r>
          </a:p>
          <a:p>
            <a:pPr marL="0" indent="0" algn="just">
              <a:buNone/>
            </a:pPr>
            <a:endParaRPr lang="en-US" sz="3600" b="1" dirty="0"/>
          </a:p>
        </p:txBody>
      </p:sp>
    </p:spTree>
    <p:extLst>
      <p:ext uri="{BB962C8B-B14F-4D97-AF65-F5344CB8AC3E}">
        <p14:creationId xmlns:p14="http://schemas.microsoft.com/office/powerpoint/2010/main" val="106238342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D5E7B04-E28B-40D8-8759-072601B210E9}"/>
              </a:ext>
            </a:extLst>
          </p:cNvPr>
          <p:cNvGrpSpPr/>
          <p:nvPr/>
        </p:nvGrpSpPr>
        <p:grpSpPr>
          <a:xfrm>
            <a:off x="0" y="5341937"/>
            <a:ext cx="9144000" cy="1516063"/>
            <a:chOff x="0" y="5341937"/>
            <a:chExt cx="9144000" cy="1516063"/>
          </a:xfrm>
        </p:grpSpPr>
        <p:pic>
          <p:nvPicPr>
            <p:cNvPr id="19460" name="Picture 4" descr="ÐÐ¾ÑÐ¾Ð¶ÐµÐµ Ð¸Ð·Ð¾Ð±ÑÐ°Ð¶ÐµÐ½Ð¸Ðµ">
              <a:extLst>
                <a:ext uri="{FF2B5EF4-FFF2-40B4-BE49-F238E27FC236}">
                  <a16:creationId xmlns:a16="http://schemas.microsoft.com/office/drawing/2014/main" id="{E345F5EC-6646-4415-958B-E7AB268EEAD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5500" b="31981"/>
            <a:stretch/>
          </p:blipFill>
          <p:spPr bwMode="auto">
            <a:xfrm>
              <a:off x="4886325" y="5341937"/>
              <a:ext cx="4257675" cy="1516063"/>
            </a:xfrm>
            <a:prstGeom prst="rect">
              <a:avLst/>
            </a:prstGeom>
            <a:noFill/>
            <a:extLst>
              <a:ext uri="{909E8E84-426E-40DD-AFC4-6F175D3DCCD1}">
                <a14:hiddenFill xmlns:a14="http://schemas.microsoft.com/office/drawing/2010/main">
                  <a:solidFill>
                    <a:srgbClr val="FFFFFF"/>
                  </a:solidFill>
                </a14:hiddenFill>
              </a:ext>
            </a:extLst>
          </p:spPr>
        </p:pic>
        <p:pic>
          <p:nvPicPr>
            <p:cNvPr id="19458" name="Picture 2" descr="https://mir-s3-cdn-cf.behance.net/project_modules/disp/22f8fe33889697.5605ea4c1cb4e.jpg">
              <a:extLst>
                <a:ext uri="{FF2B5EF4-FFF2-40B4-BE49-F238E27FC236}">
                  <a16:creationId xmlns:a16="http://schemas.microsoft.com/office/drawing/2014/main" id="{58565EF9-57CB-4290-94D8-0072C9783D3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9955" b="38177"/>
            <a:stretch/>
          </p:blipFill>
          <p:spPr bwMode="auto">
            <a:xfrm>
              <a:off x="0" y="5480049"/>
              <a:ext cx="6283960" cy="137795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a:extLst>
              <a:ext uri="{FF2B5EF4-FFF2-40B4-BE49-F238E27FC236}">
                <a16:creationId xmlns:a16="http://schemas.microsoft.com/office/drawing/2014/main" id="{44DD41F0-F0F3-461F-8FB9-261E10982560}"/>
              </a:ext>
            </a:extLst>
          </p:cNvPr>
          <p:cNvSpPr>
            <a:spLocks noGrp="1"/>
          </p:cNvSpPr>
          <p:nvPr>
            <p:ph type="title"/>
          </p:nvPr>
        </p:nvSpPr>
        <p:spPr/>
        <p:txBody>
          <a:bodyPr>
            <a:normAutofit/>
          </a:bodyPr>
          <a:lstStyle/>
          <a:p>
            <a:pPr algn="just"/>
            <a:r>
              <a:rPr lang="en-GB" dirty="0">
                <a:solidFill>
                  <a:schemeClr val="accent2"/>
                </a:solidFill>
              </a:rPr>
              <a:t>A typical proposal would normally have to demonstrate</a:t>
            </a:r>
            <a:endParaRPr lang="en-US" dirty="0">
              <a:solidFill>
                <a:schemeClr val="accent2"/>
              </a:solidFill>
            </a:endParaRPr>
          </a:p>
        </p:txBody>
      </p:sp>
      <p:sp>
        <p:nvSpPr>
          <p:cNvPr id="4" name="Content Placeholder 3">
            <a:extLst>
              <a:ext uri="{FF2B5EF4-FFF2-40B4-BE49-F238E27FC236}">
                <a16:creationId xmlns:a16="http://schemas.microsoft.com/office/drawing/2014/main" id="{3B41F02F-4702-4AA7-94CD-FB136E344085}"/>
              </a:ext>
            </a:extLst>
          </p:cNvPr>
          <p:cNvSpPr>
            <a:spLocks noGrp="1"/>
          </p:cNvSpPr>
          <p:nvPr>
            <p:ph idx="1"/>
          </p:nvPr>
        </p:nvSpPr>
        <p:spPr/>
        <p:txBody>
          <a:bodyPr numCol="1">
            <a:normAutofit fontScale="92500"/>
          </a:bodyPr>
          <a:lstStyle/>
          <a:p>
            <a:pPr algn="just"/>
            <a:r>
              <a:rPr lang="en-GB" sz="2400" dirty="0"/>
              <a:t>an understanding of the problem</a:t>
            </a:r>
          </a:p>
          <a:p>
            <a:pPr algn="just"/>
            <a:r>
              <a:rPr lang="en-GB" sz="2400" dirty="0"/>
              <a:t>an explanation of the methods to be used in collecting the data</a:t>
            </a:r>
          </a:p>
          <a:p>
            <a:pPr algn="just"/>
            <a:r>
              <a:rPr lang="en-GB" sz="2400" dirty="0"/>
              <a:t>an explanation of how the data will be analysed</a:t>
            </a:r>
          </a:p>
          <a:p>
            <a:pPr algn="just"/>
            <a:r>
              <a:rPr lang="en-GB" sz="2400" dirty="0"/>
              <a:t>details of who will be carrying out the work and of their credentials</a:t>
            </a:r>
          </a:p>
          <a:p>
            <a:pPr algn="just"/>
            <a:r>
              <a:rPr lang="en-GB" sz="2400" dirty="0"/>
              <a:t>the number of client meetings and the nature of interim reports</a:t>
            </a:r>
          </a:p>
          <a:p>
            <a:pPr algn="just"/>
            <a:r>
              <a:rPr lang="en-GB" sz="2400" dirty="0"/>
              <a:t>the presentation of results – a presentation, a report or perhaps a management plan</a:t>
            </a:r>
          </a:p>
          <a:p>
            <a:pPr algn="just"/>
            <a:r>
              <a:rPr lang="en-GB" sz="2400" dirty="0"/>
              <a:t>a clear schedule of the programme of work for the project</a:t>
            </a:r>
          </a:p>
        </p:txBody>
      </p:sp>
    </p:spTree>
    <p:extLst>
      <p:ext uri="{BB962C8B-B14F-4D97-AF65-F5344CB8AC3E}">
        <p14:creationId xmlns:p14="http://schemas.microsoft.com/office/powerpoint/2010/main" val="280744807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D5E7B04-E28B-40D8-8759-072601B210E9}"/>
              </a:ext>
            </a:extLst>
          </p:cNvPr>
          <p:cNvGrpSpPr/>
          <p:nvPr/>
        </p:nvGrpSpPr>
        <p:grpSpPr>
          <a:xfrm>
            <a:off x="0" y="5341937"/>
            <a:ext cx="9144000" cy="1516063"/>
            <a:chOff x="0" y="5341937"/>
            <a:chExt cx="9144000" cy="1516063"/>
          </a:xfrm>
        </p:grpSpPr>
        <p:pic>
          <p:nvPicPr>
            <p:cNvPr id="19460" name="Picture 4" descr="ÐÐ¾ÑÐ¾Ð¶ÐµÐµ Ð¸Ð·Ð¾Ð±ÑÐ°Ð¶ÐµÐ½Ð¸Ðµ">
              <a:extLst>
                <a:ext uri="{FF2B5EF4-FFF2-40B4-BE49-F238E27FC236}">
                  <a16:creationId xmlns:a16="http://schemas.microsoft.com/office/drawing/2014/main" id="{E345F5EC-6646-4415-958B-E7AB268EEAD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5500" b="31981"/>
            <a:stretch/>
          </p:blipFill>
          <p:spPr bwMode="auto">
            <a:xfrm>
              <a:off x="4886325" y="5341937"/>
              <a:ext cx="4257675" cy="1516063"/>
            </a:xfrm>
            <a:prstGeom prst="rect">
              <a:avLst/>
            </a:prstGeom>
            <a:noFill/>
            <a:extLst>
              <a:ext uri="{909E8E84-426E-40DD-AFC4-6F175D3DCCD1}">
                <a14:hiddenFill xmlns:a14="http://schemas.microsoft.com/office/drawing/2010/main">
                  <a:solidFill>
                    <a:srgbClr val="FFFFFF"/>
                  </a:solidFill>
                </a14:hiddenFill>
              </a:ext>
            </a:extLst>
          </p:spPr>
        </p:pic>
        <p:pic>
          <p:nvPicPr>
            <p:cNvPr id="19458" name="Picture 2" descr="https://mir-s3-cdn-cf.behance.net/project_modules/disp/22f8fe33889697.5605ea4c1cb4e.jpg">
              <a:extLst>
                <a:ext uri="{FF2B5EF4-FFF2-40B4-BE49-F238E27FC236}">
                  <a16:creationId xmlns:a16="http://schemas.microsoft.com/office/drawing/2014/main" id="{58565EF9-57CB-4290-94D8-0072C9783D3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9955" b="38177"/>
            <a:stretch/>
          </p:blipFill>
          <p:spPr bwMode="auto">
            <a:xfrm>
              <a:off x="0" y="5480049"/>
              <a:ext cx="6283960" cy="137795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a:extLst>
              <a:ext uri="{FF2B5EF4-FFF2-40B4-BE49-F238E27FC236}">
                <a16:creationId xmlns:a16="http://schemas.microsoft.com/office/drawing/2014/main" id="{44DD41F0-F0F3-461F-8FB9-261E10982560}"/>
              </a:ext>
            </a:extLst>
          </p:cNvPr>
          <p:cNvSpPr>
            <a:spLocks noGrp="1"/>
          </p:cNvSpPr>
          <p:nvPr>
            <p:ph type="title"/>
          </p:nvPr>
        </p:nvSpPr>
        <p:spPr/>
        <p:txBody>
          <a:bodyPr>
            <a:normAutofit/>
          </a:bodyPr>
          <a:lstStyle/>
          <a:p>
            <a:r>
              <a:rPr lang="en-GB" dirty="0">
                <a:solidFill>
                  <a:schemeClr val="accent2"/>
                </a:solidFill>
              </a:rPr>
              <a:t>A typical proposal would normally have to demonstrate</a:t>
            </a:r>
            <a:endParaRPr lang="en-US" dirty="0">
              <a:solidFill>
                <a:schemeClr val="accent2"/>
              </a:solidFill>
            </a:endParaRPr>
          </a:p>
        </p:txBody>
      </p:sp>
      <p:sp>
        <p:nvSpPr>
          <p:cNvPr id="4" name="Content Placeholder 3">
            <a:extLst>
              <a:ext uri="{FF2B5EF4-FFF2-40B4-BE49-F238E27FC236}">
                <a16:creationId xmlns:a16="http://schemas.microsoft.com/office/drawing/2014/main" id="{3B41F02F-4702-4AA7-94CD-FB136E344085}"/>
              </a:ext>
            </a:extLst>
          </p:cNvPr>
          <p:cNvSpPr>
            <a:spLocks noGrp="1"/>
          </p:cNvSpPr>
          <p:nvPr>
            <p:ph idx="1"/>
          </p:nvPr>
        </p:nvSpPr>
        <p:spPr/>
        <p:txBody>
          <a:bodyPr>
            <a:normAutofit fontScale="92500" lnSpcReduction="20000"/>
          </a:bodyPr>
          <a:lstStyle/>
          <a:p>
            <a:pPr algn="just"/>
            <a:r>
              <a:rPr lang="en-GB" sz="2800" dirty="0"/>
              <a:t>that the consultant has all the necessary facilities to run the project (e.g. computing equipment)</a:t>
            </a:r>
          </a:p>
          <a:p>
            <a:pPr algn="just"/>
            <a:r>
              <a:rPr lang="en-GB" sz="2800" dirty="0"/>
              <a:t>if a subcontractor is to be used, what credentials and experience are available (the proposal must provide information about the subcontractor on other aspects in as much depth as you would expect from a proposal to be completed solely in-house)</a:t>
            </a:r>
          </a:p>
          <a:p>
            <a:pPr algn="just"/>
            <a:r>
              <a:rPr lang="en-GB" sz="2800" dirty="0"/>
              <a:t>that the consultant’s resources are not over-committed</a:t>
            </a:r>
          </a:p>
          <a:p>
            <a:pPr algn="just"/>
            <a:r>
              <a:rPr lang="en-GB" sz="2800" dirty="0"/>
              <a:t>the costs to be paid by the client</a:t>
            </a:r>
          </a:p>
          <a:p>
            <a:pPr algn="just"/>
            <a:r>
              <a:rPr lang="en-GB" sz="2800" dirty="0"/>
              <a:t>the fees to be paid to the consultant.</a:t>
            </a:r>
          </a:p>
          <a:p>
            <a:pPr marL="0" indent="0" algn="just">
              <a:buNone/>
            </a:pPr>
            <a:endParaRPr lang="en-US" sz="2800" dirty="0"/>
          </a:p>
        </p:txBody>
      </p:sp>
    </p:spTree>
    <p:extLst>
      <p:ext uri="{BB962C8B-B14F-4D97-AF65-F5344CB8AC3E}">
        <p14:creationId xmlns:p14="http://schemas.microsoft.com/office/powerpoint/2010/main" val="332135224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D5E7B04-E28B-40D8-8759-072601B210E9}"/>
              </a:ext>
            </a:extLst>
          </p:cNvPr>
          <p:cNvGrpSpPr/>
          <p:nvPr/>
        </p:nvGrpSpPr>
        <p:grpSpPr>
          <a:xfrm>
            <a:off x="0" y="5341937"/>
            <a:ext cx="9144000" cy="1516063"/>
            <a:chOff x="0" y="5341937"/>
            <a:chExt cx="9144000" cy="1516063"/>
          </a:xfrm>
        </p:grpSpPr>
        <p:pic>
          <p:nvPicPr>
            <p:cNvPr id="19460" name="Picture 4" descr="ÐÐ¾ÑÐ¾Ð¶ÐµÐµ Ð¸Ð·Ð¾Ð±ÑÐ°Ð¶ÐµÐ½Ð¸Ðµ">
              <a:extLst>
                <a:ext uri="{FF2B5EF4-FFF2-40B4-BE49-F238E27FC236}">
                  <a16:creationId xmlns:a16="http://schemas.microsoft.com/office/drawing/2014/main" id="{E345F5EC-6646-4415-958B-E7AB268EEAD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5500" b="31981"/>
            <a:stretch/>
          </p:blipFill>
          <p:spPr bwMode="auto">
            <a:xfrm>
              <a:off x="4886325" y="5341937"/>
              <a:ext cx="4257675" cy="1516063"/>
            </a:xfrm>
            <a:prstGeom prst="rect">
              <a:avLst/>
            </a:prstGeom>
            <a:noFill/>
            <a:extLst>
              <a:ext uri="{909E8E84-426E-40DD-AFC4-6F175D3DCCD1}">
                <a14:hiddenFill xmlns:a14="http://schemas.microsoft.com/office/drawing/2010/main">
                  <a:solidFill>
                    <a:srgbClr val="FFFFFF"/>
                  </a:solidFill>
                </a14:hiddenFill>
              </a:ext>
            </a:extLst>
          </p:spPr>
        </p:pic>
        <p:pic>
          <p:nvPicPr>
            <p:cNvPr id="19458" name="Picture 2" descr="https://mir-s3-cdn-cf.behance.net/project_modules/disp/22f8fe33889697.5605ea4c1cb4e.jpg">
              <a:extLst>
                <a:ext uri="{FF2B5EF4-FFF2-40B4-BE49-F238E27FC236}">
                  <a16:creationId xmlns:a16="http://schemas.microsoft.com/office/drawing/2014/main" id="{58565EF9-57CB-4290-94D8-0072C9783D3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9955" b="38177"/>
            <a:stretch/>
          </p:blipFill>
          <p:spPr bwMode="auto">
            <a:xfrm>
              <a:off x="0" y="5480049"/>
              <a:ext cx="6283960" cy="137795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a:extLst>
              <a:ext uri="{FF2B5EF4-FFF2-40B4-BE49-F238E27FC236}">
                <a16:creationId xmlns:a16="http://schemas.microsoft.com/office/drawing/2014/main" id="{44DD41F0-F0F3-461F-8FB9-261E10982560}"/>
              </a:ext>
            </a:extLst>
          </p:cNvPr>
          <p:cNvSpPr>
            <a:spLocks noGrp="1"/>
          </p:cNvSpPr>
          <p:nvPr>
            <p:ph type="title"/>
          </p:nvPr>
        </p:nvSpPr>
        <p:spPr/>
        <p:txBody>
          <a:bodyPr>
            <a:normAutofit/>
          </a:bodyPr>
          <a:lstStyle/>
          <a:p>
            <a:endParaRPr lang="en-US" dirty="0">
              <a:solidFill>
                <a:schemeClr val="accent2"/>
              </a:solidFill>
            </a:endParaRPr>
          </a:p>
        </p:txBody>
      </p:sp>
      <p:sp>
        <p:nvSpPr>
          <p:cNvPr id="4" name="Content Placeholder 3">
            <a:extLst>
              <a:ext uri="{FF2B5EF4-FFF2-40B4-BE49-F238E27FC236}">
                <a16:creationId xmlns:a16="http://schemas.microsoft.com/office/drawing/2014/main" id="{3B41F02F-4702-4AA7-94CD-FB136E344085}"/>
              </a:ext>
            </a:extLst>
          </p:cNvPr>
          <p:cNvSpPr>
            <a:spLocks noGrp="1"/>
          </p:cNvSpPr>
          <p:nvPr>
            <p:ph idx="1"/>
          </p:nvPr>
        </p:nvSpPr>
        <p:spPr/>
        <p:txBody>
          <a:bodyPr>
            <a:normAutofit/>
          </a:bodyPr>
          <a:lstStyle/>
          <a:p>
            <a:pPr marL="0" indent="0" algn="just">
              <a:buNone/>
            </a:pPr>
            <a:r>
              <a:rPr lang="en-GB" sz="2800" b="1" dirty="0"/>
              <a:t>On these last aspects, that of costs/fees </a:t>
            </a:r>
            <a:r>
              <a:rPr lang="en-GB" sz="2800" dirty="0"/>
              <a:t>for the project, it is often the case that the available budget is only known to the client or contracting agency.</a:t>
            </a:r>
          </a:p>
          <a:p>
            <a:pPr marL="0" indent="0" algn="just">
              <a:buNone/>
            </a:pPr>
            <a:r>
              <a:rPr lang="en-GB" sz="2800" dirty="0"/>
              <a:t>Some contracting agencies </a:t>
            </a:r>
            <a:r>
              <a:rPr lang="en-GB" sz="2800" b="1" dirty="0"/>
              <a:t>will stipulate a maximum budget in the invitation to tender whilst others may be unsure of what their project should cost,</a:t>
            </a:r>
            <a:r>
              <a:rPr lang="en-GB" sz="2800" dirty="0"/>
              <a:t> and some may specifically decide not to indicate any financial information at all.</a:t>
            </a:r>
            <a:endParaRPr lang="en-US" sz="3600" dirty="0"/>
          </a:p>
        </p:txBody>
      </p:sp>
    </p:spTree>
    <p:extLst>
      <p:ext uri="{BB962C8B-B14F-4D97-AF65-F5344CB8AC3E}">
        <p14:creationId xmlns:p14="http://schemas.microsoft.com/office/powerpoint/2010/main" val="227734792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D5E7B04-E28B-40D8-8759-072601B210E9}"/>
              </a:ext>
            </a:extLst>
          </p:cNvPr>
          <p:cNvGrpSpPr/>
          <p:nvPr/>
        </p:nvGrpSpPr>
        <p:grpSpPr>
          <a:xfrm>
            <a:off x="0" y="5341937"/>
            <a:ext cx="9144000" cy="1516063"/>
            <a:chOff x="0" y="5341937"/>
            <a:chExt cx="9144000" cy="1516063"/>
          </a:xfrm>
        </p:grpSpPr>
        <p:pic>
          <p:nvPicPr>
            <p:cNvPr id="19460" name="Picture 4" descr="ÐÐ¾ÑÐ¾Ð¶ÐµÐµ Ð¸Ð·Ð¾Ð±ÑÐ°Ð¶ÐµÐ½Ð¸Ðµ">
              <a:extLst>
                <a:ext uri="{FF2B5EF4-FFF2-40B4-BE49-F238E27FC236}">
                  <a16:creationId xmlns:a16="http://schemas.microsoft.com/office/drawing/2014/main" id="{E345F5EC-6646-4415-958B-E7AB268EEAD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5500" b="31981"/>
            <a:stretch/>
          </p:blipFill>
          <p:spPr bwMode="auto">
            <a:xfrm>
              <a:off x="4886325" y="5341937"/>
              <a:ext cx="4257675" cy="1516063"/>
            </a:xfrm>
            <a:prstGeom prst="rect">
              <a:avLst/>
            </a:prstGeom>
            <a:noFill/>
            <a:extLst>
              <a:ext uri="{909E8E84-426E-40DD-AFC4-6F175D3DCCD1}">
                <a14:hiddenFill xmlns:a14="http://schemas.microsoft.com/office/drawing/2010/main">
                  <a:solidFill>
                    <a:srgbClr val="FFFFFF"/>
                  </a:solidFill>
                </a14:hiddenFill>
              </a:ext>
            </a:extLst>
          </p:spPr>
        </p:pic>
        <p:pic>
          <p:nvPicPr>
            <p:cNvPr id="19458" name="Picture 2" descr="https://mir-s3-cdn-cf.behance.net/project_modules/disp/22f8fe33889697.5605ea4c1cb4e.jpg">
              <a:extLst>
                <a:ext uri="{FF2B5EF4-FFF2-40B4-BE49-F238E27FC236}">
                  <a16:creationId xmlns:a16="http://schemas.microsoft.com/office/drawing/2014/main" id="{58565EF9-57CB-4290-94D8-0072C9783D3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9955" b="38177"/>
            <a:stretch/>
          </p:blipFill>
          <p:spPr bwMode="auto">
            <a:xfrm>
              <a:off x="0" y="5480049"/>
              <a:ext cx="6283960" cy="137795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a:extLst>
              <a:ext uri="{FF2B5EF4-FFF2-40B4-BE49-F238E27FC236}">
                <a16:creationId xmlns:a16="http://schemas.microsoft.com/office/drawing/2014/main" id="{44DD41F0-F0F3-461F-8FB9-261E10982560}"/>
              </a:ext>
            </a:extLst>
          </p:cNvPr>
          <p:cNvSpPr>
            <a:spLocks noGrp="1"/>
          </p:cNvSpPr>
          <p:nvPr>
            <p:ph type="title"/>
          </p:nvPr>
        </p:nvSpPr>
        <p:spPr/>
        <p:txBody>
          <a:bodyPr>
            <a:normAutofit/>
          </a:bodyPr>
          <a:lstStyle/>
          <a:p>
            <a:endParaRPr lang="en-US" dirty="0">
              <a:solidFill>
                <a:schemeClr val="accent2"/>
              </a:solidFill>
            </a:endParaRPr>
          </a:p>
        </p:txBody>
      </p:sp>
      <p:sp>
        <p:nvSpPr>
          <p:cNvPr id="4" name="Content Placeholder 3">
            <a:extLst>
              <a:ext uri="{FF2B5EF4-FFF2-40B4-BE49-F238E27FC236}">
                <a16:creationId xmlns:a16="http://schemas.microsoft.com/office/drawing/2014/main" id="{3B41F02F-4702-4AA7-94CD-FB136E344085}"/>
              </a:ext>
            </a:extLst>
          </p:cNvPr>
          <p:cNvSpPr>
            <a:spLocks noGrp="1"/>
          </p:cNvSpPr>
          <p:nvPr>
            <p:ph idx="1"/>
          </p:nvPr>
        </p:nvSpPr>
        <p:spPr/>
        <p:txBody>
          <a:bodyPr>
            <a:normAutofit/>
          </a:bodyPr>
          <a:lstStyle/>
          <a:p>
            <a:pPr marL="0" indent="0" algn="just">
              <a:buNone/>
            </a:pPr>
            <a:r>
              <a:rPr lang="en-GB" sz="2800" dirty="0"/>
              <a:t>If a budget is indicated in the tender, </a:t>
            </a:r>
            <a:r>
              <a:rPr lang="en-GB" sz="2800" b="1" dirty="0"/>
              <a:t>then it is unlikely that consultants will strive to offer a lower amount</a:t>
            </a:r>
            <a:r>
              <a:rPr lang="en-GB" sz="2800" dirty="0"/>
              <a:t> (assuming the budget indicated is acceptable). </a:t>
            </a:r>
          </a:p>
          <a:p>
            <a:pPr marL="0" indent="0" algn="just">
              <a:buNone/>
            </a:pPr>
            <a:r>
              <a:rPr lang="en-GB" sz="2800" dirty="0"/>
              <a:t>However, if the contracting agency does not outline what the maximum budget is, consultants may state </a:t>
            </a:r>
            <a:r>
              <a:rPr lang="en-GB" sz="2800" b="1" dirty="0"/>
              <a:t>a low fee in the hope of receiving further work from the client </a:t>
            </a:r>
            <a:r>
              <a:rPr lang="en-GB" sz="2800" dirty="0"/>
              <a:t>or a high fee as an ‘off-chance’. </a:t>
            </a:r>
            <a:endParaRPr lang="en-US" sz="3600" dirty="0"/>
          </a:p>
        </p:txBody>
      </p:sp>
    </p:spTree>
    <p:extLst>
      <p:ext uri="{BB962C8B-B14F-4D97-AF65-F5344CB8AC3E}">
        <p14:creationId xmlns:p14="http://schemas.microsoft.com/office/powerpoint/2010/main" val="4109735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D5E7B04-E28B-40D8-8759-072601B210E9}"/>
              </a:ext>
            </a:extLst>
          </p:cNvPr>
          <p:cNvGrpSpPr/>
          <p:nvPr/>
        </p:nvGrpSpPr>
        <p:grpSpPr>
          <a:xfrm>
            <a:off x="0" y="5341937"/>
            <a:ext cx="9144000" cy="1516063"/>
            <a:chOff x="0" y="5341937"/>
            <a:chExt cx="9144000" cy="1516063"/>
          </a:xfrm>
        </p:grpSpPr>
        <p:pic>
          <p:nvPicPr>
            <p:cNvPr id="19460" name="Picture 4" descr="ÐÐ¾ÑÐ¾Ð¶ÐµÐµ Ð¸Ð·Ð¾Ð±ÑÐ°Ð¶ÐµÐ½Ð¸Ðµ">
              <a:extLst>
                <a:ext uri="{FF2B5EF4-FFF2-40B4-BE49-F238E27FC236}">
                  <a16:creationId xmlns:a16="http://schemas.microsoft.com/office/drawing/2014/main" id="{E345F5EC-6646-4415-958B-E7AB268EEAD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5500" b="31981"/>
            <a:stretch/>
          </p:blipFill>
          <p:spPr bwMode="auto">
            <a:xfrm>
              <a:off x="4886325" y="5341937"/>
              <a:ext cx="4257675" cy="1516063"/>
            </a:xfrm>
            <a:prstGeom prst="rect">
              <a:avLst/>
            </a:prstGeom>
            <a:noFill/>
            <a:extLst>
              <a:ext uri="{909E8E84-426E-40DD-AFC4-6F175D3DCCD1}">
                <a14:hiddenFill xmlns:a14="http://schemas.microsoft.com/office/drawing/2010/main">
                  <a:solidFill>
                    <a:srgbClr val="FFFFFF"/>
                  </a:solidFill>
                </a14:hiddenFill>
              </a:ext>
            </a:extLst>
          </p:spPr>
        </p:pic>
        <p:pic>
          <p:nvPicPr>
            <p:cNvPr id="19458" name="Picture 2" descr="https://mir-s3-cdn-cf.behance.net/project_modules/disp/22f8fe33889697.5605ea4c1cb4e.jpg">
              <a:extLst>
                <a:ext uri="{FF2B5EF4-FFF2-40B4-BE49-F238E27FC236}">
                  <a16:creationId xmlns:a16="http://schemas.microsoft.com/office/drawing/2014/main" id="{58565EF9-57CB-4290-94D8-0072C9783D3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9955" b="38177"/>
            <a:stretch/>
          </p:blipFill>
          <p:spPr bwMode="auto">
            <a:xfrm>
              <a:off x="0" y="5480049"/>
              <a:ext cx="6283960" cy="137795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a:extLst>
              <a:ext uri="{FF2B5EF4-FFF2-40B4-BE49-F238E27FC236}">
                <a16:creationId xmlns:a16="http://schemas.microsoft.com/office/drawing/2014/main" id="{44DD41F0-F0F3-461F-8FB9-261E10982560}"/>
              </a:ext>
            </a:extLst>
          </p:cNvPr>
          <p:cNvSpPr>
            <a:spLocks noGrp="1"/>
          </p:cNvSpPr>
          <p:nvPr>
            <p:ph type="title"/>
          </p:nvPr>
        </p:nvSpPr>
        <p:spPr/>
        <p:txBody>
          <a:bodyPr>
            <a:normAutofit/>
          </a:bodyPr>
          <a:lstStyle/>
          <a:p>
            <a:endParaRPr lang="en-US" dirty="0">
              <a:solidFill>
                <a:schemeClr val="accent2"/>
              </a:solidFill>
            </a:endParaRPr>
          </a:p>
        </p:txBody>
      </p:sp>
      <p:sp>
        <p:nvSpPr>
          <p:cNvPr id="4" name="Content Placeholder 3">
            <a:extLst>
              <a:ext uri="{FF2B5EF4-FFF2-40B4-BE49-F238E27FC236}">
                <a16:creationId xmlns:a16="http://schemas.microsoft.com/office/drawing/2014/main" id="{3B41F02F-4702-4AA7-94CD-FB136E344085}"/>
              </a:ext>
            </a:extLst>
          </p:cNvPr>
          <p:cNvSpPr>
            <a:spLocks noGrp="1"/>
          </p:cNvSpPr>
          <p:nvPr>
            <p:ph idx="1"/>
          </p:nvPr>
        </p:nvSpPr>
        <p:spPr/>
        <p:txBody>
          <a:bodyPr>
            <a:normAutofit/>
          </a:bodyPr>
          <a:lstStyle/>
          <a:p>
            <a:pPr marL="0" indent="0" algn="just">
              <a:buNone/>
            </a:pPr>
            <a:r>
              <a:rPr lang="en-GB" sz="2800" dirty="0"/>
              <a:t>In the opinion of the authors, it is preferable for clients to indicate clearly what the maximum budget for a given project is. </a:t>
            </a:r>
            <a:endParaRPr lang="en-US" sz="3600" dirty="0"/>
          </a:p>
        </p:txBody>
      </p:sp>
    </p:spTree>
    <p:extLst>
      <p:ext uri="{BB962C8B-B14F-4D97-AF65-F5344CB8AC3E}">
        <p14:creationId xmlns:p14="http://schemas.microsoft.com/office/powerpoint/2010/main" val="16891180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D5E7B04-E28B-40D8-8759-072601B210E9}"/>
              </a:ext>
            </a:extLst>
          </p:cNvPr>
          <p:cNvGrpSpPr/>
          <p:nvPr/>
        </p:nvGrpSpPr>
        <p:grpSpPr>
          <a:xfrm>
            <a:off x="0" y="5341937"/>
            <a:ext cx="9144000" cy="1516063"/>
            <a:chOff x="0" y="5341937"/>
            <a:chExt cx="9144000" cy="1516063"/>
          </a:xfrm>
        </p:grpSpPr>
        <p:pic>
          <p:nvPicPr>
            <p:cNvPr id="19460" name="Picture 4" descr="ÐÐ¾ÑÐ¾Ð¶ÐµÐµ Ð¸Ð·Ð¾Ð±ÑÐ°Ð¶ÐµÐ½Ð¸Ðµ">
              <a:extLst>
                <a:ext uri="{FF2B5EF4-FFF2-40B4-BE49-F238E27FC236}">
                  <a16:creationId xmlns:a16="http://schemas.microsoft.com/office/drawing/2014/main" id="{E345F5EC-6646-4415-958B-E7AB268EEAD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5500" b="31981"/>
            <a:stretch/>
          </p:blipFill>
          <p:spPr bwMode="auto">
            <a:xfrm>
              <a:off x="4886325" y="5341937"/>
              <a:ext cx="4257675" cy="1516063"/>
            </a:xfrm>
            <a:prstGeom prst="rect">
              <a:avLst/>
            </a:prstGeom>
            <a:noFill/>
            <a:extLst>
              <a:ext uri="{909E8E84-426E-40DD-AFC4-6F175D3DCCD1}">
                <a14:hiddenFill xmlns:a14="http://schemas.microsoft.com/office/drawing/2010/main">
                  <a:solidFill>
                    <a:srgbClr val="FFFFFF"/>
                  </a:solidFill>
                </a14:hiddenFill>
              </a:ext>
            </a:extLst>
          </p:spPr>
        </p:pic>
        <p:pic>
          <p:nvPicPr>
            <p:cNvPr id="19458" name="Picture 2" descr="https://mir-s3-cdn-cf.behance.net/project_modules/disp/22f8fe33889697.5605ea4c1cb4e.jpg">
              <a:extLst>
                <a:ext uri="{FF2B5EF4-FFF2-40B4-BE49-F238E27FC236}">
                  <a16:creationId xmlns:a16="http://schemas.microsoft.com/office/drawing/2014/main" id="{58565EF9-57CB-4290-94D8-0072C9783D3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9955" b="38177"/>
            <a:stretch/>
          </p:blipFill>
          <p:spPr bwMode="auto">
            <a:xfrm>
              <a:off x="0" y="5480049"/>
              <a:ext cx="6283960" cy="137795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a:extLst>
              <a:ext uri="{FF2B5EF4-FFF2-40B4-BE49-F238E27FC236}">
                <a16:creationId xmlns:a16="http://schemas.microsoft.com/office/drawing/2014/main" id="{44DD41F0-F0F3-461F-8FB9-261E10982560}"/>
              </a:ext>
            </a:extLst>
          </p:cNvPr>
          <p:cNvSpPr>
            <a:spLocks noGrp="1"/>
          </p:cNvSpPr>
          <p:nvPr>
            <p:ph type="title"/>
          </p:nvPr>
        </p:nvSpPr>
        <p:spPr/>
        <p:txBody>
          <a:bodyPr>
            <a:normAutofit/>
          </a:bodyPr>
          <a:lstStyle/>
          <a:p>
            <a:r>
              <a:rPr lang="en-US" dirty="0">
                <a:solidFill>
                  <a:schemeClr val="accent2"/>
                </a:solidFill>
              </a:rPr>
              <a:t>3.5 Considerations for market research</a:t>
            </a:r>
          </a:p>
        </p:txBody>
      </p:sp>
      <p:sp>
        <p:nvSpPr>
          <p:cNvPr id="4" name="Content Placeholder 3">
            <a:extLst>
              <a:ext uri="{FF2B5EF4-FFF2-40B4-BE49-F238E27FC236}">
                <a16:creationId xmlns:a16="http://schemas.microsoft.com/office/drawing/2014/main" id="{3B41F02F-4702-4AA7-94CD-FB136E344085}"/>
              </a:ext>
            </a:extLst>
          </p:cNvPr>
          <p:cNvSpPr>
            <a:spLocks noGrp="1"/>
          </p:cNvSpPr>
          <p:nvPr>
            <p:ph idx="1"/>
          </p:nvPr>
        </p:nvSpPr>
        <p:spPr/>
        <p:txBody>
          <a:bodyPr>
            <a:normAutofit/>
          </a:bodyPr>
          <a:lstStyle/>
          <a:p>
            <a:pPr marL="0" indent="0" algn="just">
              <a:buNone/>
            </a:pPr>
            <a:r>
              <a:rPr lang="en-GB" sz="2800" b="1" dirty="0"/>
              <a:t>Market research differs significantly from academic research </a:t>
            </a:r>
            <a:r>
              <a:rPr lang="en-GB" sz="2800" dirty="0"/>
              <a:t>in terms of purpose, working relationships involved and the conducting of research. </a:t>
            </a:r>
            <a:r>
              <a:rPr lang="en-GB" sz="2800" b="1" dirty="0"/>
              <a:t>The following considerations will be discussed below:</a:t>
            </a:r>
          </a:p>
          <a:p>
            <a:pPr algn="just"/>
            <a:r>
              <a:rPr lang="en-GB" sz="2800" dirty="0"/>
              <a:t>the purpose of the market research</a:t>
            </a:r>
          </a:p>
          <a:p>
            <a:pPr algn="just"/>
            <a:r>
              <a:rPr lang="en-GB" sz="2800" dirty="0"/>
              <a:t>working with an employer</a:t>
            </a:r>
          </a:p>
          <a:p>
            <a:pPr algn="just"/>
            <a:r>
              <a:rPr lang="en-GB" sz="2800" dirty="0"/>
              <a:t>conducting market research.</a:t>
            </a:r>
          </a:p>
          <a:p>
            <a:pPr marL="0" indent="0" algn="just">
              <a:buNone/>
            </a:pPr>
            <a:endParaRPr lang="en-US" sz="3600" b="1" dirty="0"/>
          </a:p>
        </p:txBody>
      </p:sp>
    </p:spTree>
    <p:extLst>
      <p:ext uri="{BB962C8B-B14F-4D97-AF65-F5344CB8AC3E}">
        <p14:creationId xmlns:p14="http://schemas.microsoft.com/office/powerpoint/2010/main" val="172372216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D5E7B04-E28B-40D8-8759-072601B210E9}"/>
              </a:ext>
            </a:extLst>
          </p:cNvPr>
          <p:cNvGrpSpPr/>
          <p:nvPr/>
        </p:nvGrpSpPr>
        <p:grpSpPr>
          <a:xfrm>
            <a:off x="0" y="5341937"/>
            <a:ext cx="9144000" cy="1516063"/>
            <a:chOff x="0" y="5341937"/>
            <a:chExt cx="9144000" cy="1516063"/>
          </a:xfrm>
        </p:grpSpPr>
        <p:pic>
          <p:nvPicPr>
            <p:cNvPr id="19460" name="Picture 4" descr="ÐÐ¾ÑÐ¾Ð¶ÐµÐµ Ð¸Ð·Ð¾Ð±ÑÐ°Ð¶ÐµÐ½Ð¸Ðµ">
              <a:extLst>
                <a:ext uri="{FF2B5EF4-FFF2-40B4-BE49-F238E27FC236}">
                  <a16:creationId xmlns:a16="http://schemas.microsoft.com/office/drawing/2014/main" id="{E345F5EC-6646-4415-958B-E7AB268EEAD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5500" b="31981"/>
            <a:stretch/>
          </p:blipFill>
          <p:spPr bwMode="auto">
            <a:xfrm>
              <a:off x="4886325" y="5341937"/>
              <a:ext cx="4257675" cy="1516063"/>
            </a:xfrm>
            <a:prstGeom prst="rect">
              <a:avLst/>
            </a:prstGeom>
            <a:noFill/>
            <a:extLst>
              <a:ext uri="{909E8E84-426E-40DD-AFC4-6F175D3DCCD1}">
                <a14:hiddenFill xmlns:a14="http://schemas.microsoft.com/office/drawing/2010/main">
                  <a:solidFill>
                    <a:srgbClr val="FFFFFF"/>
                  </a:solidFill>
                </a14:hiddenFill>
              </a:ext>
            </a:extLst>
          </p:spPr>
        </p:pic>
        <p:pic>
          <p:nvPicPr>
            <p:cNvPr id="19458" name="Picture 2" descr="https://mir-s3-cdn-cf.behance.net/project_modules/disp/22f8fe33889697.5605ea4c1cb4e.jpg">
              <a:extLst>
                <a:ext uri="{FF2B5EF4-FFF2-40B4-BE49-F238E27FC236}">
                  <a16:creationId xmlns:a16="http://schemas.microsoft.com/office/drawing/2014/main" id="{58565EF9-57CB-4290-94D8-0072C9783D3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9955" b="38177"/>
            <a:stretch/>
          </p:blipFill>
          <p:spPr bwMode="auto">
            <a:xfrm>
              <a:off x="0" y="5480049"/>
              <a:ext cx="6283960" cy="137795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a:extLst>
              <a:ext uri="{FF2B5EF4-FFF2-40B4-BE49-F238E27FC236}">
                <a16:creationId xmlns:a16="http://schemas.microsoft.com/office/drawing/2014/main" id="{44DD41F0-F0F3-461F-8FB9-261E10982560}"/>
              </a:ext>
            </a:extLst>
          </p:cNvPr>
          <p:cNvSpPr>
            <a:spLocks noGrp="1"/>
          </p:cNvSpPr>
          <p:nvPr>
            <p:ph type="title"/>
          </p:nvPr>
        </p:nvSpPr>
        <p:spPr/>
        <p:txBody>
          <a:bodyPr>
            <a:normAutofit/>
          </a:bodyPr>
          <a:lstStyle/>
          <a:p>
            <a:r>
              <a:rPr lang="en-GB" dirty="0">
                <a:solidFill>
                  <a:schemeClr val="accent2"/>
                </a:solidFill>
              </a:rPr>
              <a:t>3.5.1 Purpose of the research</a:t>
            </a:r>
            <a:endParaRPr lang="en-US" dirty="0">
              <a:solidFill>
                <a:schemeClr val="accent2"/>
              </a:solidFill>
            </a:endParaRPr>
          </a:p>
        </p:txBody>
      </p:sp>
      <p:sp>
        <p:nvSpPr>
          <p:cNvPr id="4" name="Content Placeholder 3">
            <a:extLst>
              <a:ext uri="{FF2B5EF4-FFF2-40B4-BE49-F238E27FC236}">
                <a16:creationId xmlns:a16="http://schemas.microsoft.com/office/drawing/2014/main" id="{3B41F02F-4702-4AA7-94CD-FB136E344085}"/>
              </a:ext>
            </a:extLst>
          </p:cNvPr>
          <p:cNvSpPr>
            <a:spLocks noGrp="1"/>
          </p:cNvSpPr>
          <p:nvPr>
            <p:ph idx="1"/>
          </p:nvPr>
        </p:nvSpPr>
        <p:spPr/>
        <p:txBody>
          <a:bodyPr>
            <a:normAutofit fontScale="92500" lnSpcReduction="10000"/>
          </a:bodyPr>
          <a:lstStyle/>
          <a:p>
            <a:pPr marL="0" indent="0" algn="just">
              <a:buNone/>
            </a:pPr>
            <a:r>
              <a:rPr lang="en-GB" sz="2800" dirty="0"/>
              <a:t>When developing a market research project, it is important </a:t>
            </a:r>
            <a:r>
              <a:rPr lang="en-GB" sz="2800" b="1" dirty="0"/>
              <a:t>to recognise why the project is being undertaken.</a:t>
            </a:r>
            <a:r>
              <a:rPr lang="en-GB" sz="2800" dirty="0"/>
              <a:t> Market research is conducted in order </a:t>
            </a:r>
            <a:r>
              <a:rPr lang="en-GB" sz="2800" b="1" dirty="0"/>
              <a:t>to establish the market conditions</a:t>
            </a:r>
            <a:r>
              <a:rPr lang="en-GB" sz="2800" dirty="0"/>
              <a:t>, however there will be a further agenda prompting the research. For instance, market research is often conducted when </a:t>
            </a:r>
            <a:r>
              <a:rPr lang="en-GB" sz="2800" b="1" dirty="0"/>
              <a:t>a company is considering entering into a new market or developing a new product</a:t>
            </a:r>
            <a:r>
              <a:rPr lang="en-GB" sz="2800" dirty="0"/>
              <a:t>. Another situation which occasionally arises is that market research is carried out </a:t>
            </a:r>
            <a:r>
              <a:rPr lang="en-GB" sz="2800" b="1" dirty="0"/>
              <a:t>when the organisation is in a crisis</a:t>
            </a:r>
            <a:r>
              <a:rPr lang="en-GB" sz="2800" dirty="0"/>
              <a:t> as market research can be used to aid management decisions.</a:t>
            </a:r>
            <a:endParaRPr lang="en-US" sz="3600" dirty="0"/>
          </a:p>
        </p:txBody>
      </p:sp>
    </p:spTree>
    <p:extLst>
      <p:ext uri="{BB962C8B-B14F-4D97-AF65-F5344CB8AC3E}">
        <p14:creationId xmlns:p14="http://schemas.microsoft.com/office/powerpoint/2010/main" val="99905723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D5E7B04-E28B-40D8-8759-072601B210E9}"/>
              </a:ext>
            </a:extLst>
          </p:cNvPr>
          <p:cNvGrpSpPr/>
          <p:nvPr/>
        </p:nvGrpSpPr>
        <p:grpSpPr>
          <a:xfrm>
            <a:off x="0" y="5341937"/>
            <a:ext cx="9144000" cy="1516063"/>
            <a:chOff x="0" y="5341937"/>
            <a:chExt cx="9144000" cy="1516063"/>
          </a:xfrm>
        </p:grpSpPr>
        <p:pic>
          <p:nvPicPr>
            <p:cNvPr id="19460" name="Picture 4" descr="ÐÐ¾ÑÐ¾Ð¶ÐµÐµ Ð¸Ð·Ð¾Ð±ÑÐ°Ð¶ÐµÐ½Ð¸Ðµ">
              <a:extLst>
                <a:ext uri="{FF2B5EF4-FFF2-40B4-BE49-F238E27FC236}">
                  <a16:creationId xmlns:a16="http://schemas.microsoft.com/office/drawing/2014/main" id="{E345F5EC-6646-4415-958B-E7AB268EEAD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5500" b="31981"/>
            <a:stretch/>
          </p:blipFill>
          <p:spPr bwMode="auto">
            <a:xfrm>
              <a:off x="4886325" y="5341937"/>
              <a:ext cx="4257675" cy="1516063"/>
            </a:xfrm>
            <a:prstGeom prst="rect">
              <a:avLst/>
            </a:prstGeom>
            <a:noFill/>
            <a:extLst>
              <a:ext uri="{909E8E84-426E-40DD-AFC4-6F175D3DCCD1}">
                <a14:hiddenFill xmlns:a14="http://schemas.microsoft.com/office/drawing/2010/main">
                  <a:solidFill>
                    <a:srgbClr val="FFFFFF"/>
                  </a:solidFill>
                </a14:hiddenFill>
              </a:ext>
            </a:extLst>
          </p:spPr>
        </p:pic>
        <p:pic>
          <p:nvPicPr>
            <p:cNvPr id="19458" name="Picture 2" descr="https://mir-s3-cdn-cf.behance.net/project_modules/disp/22f8fe33889697.5605ea4c1cb4e.jpg">
              <a:extLst>
                <a:ext uri="{FF2B5EF4-FFF2-40B4-BE49-F238E27FC236}">
                  <a16:creationId xmlns:a16="http://schemas.microsoft.com/office/drawing/2014/main" id="{58565EF9-57CB-4290-94D8-0072C9783D3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9955" b="38177"/>
            <a:stretch/>
          </p:blipFill>
          <p:spPr bwMode="auto">
            <a:xfrm>
              <a:off x="0" y="5480049"/>
              <a:ext cx="6283960" cy="137795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a:extLst>
              <a:ext uri="{FF2B5EF4-FFF2-40B4-BE49-F238E27FC236}">
                <a16:creationId xmlns:a16="http://schemas.microsoft.com/office/drawing/2014/main" id="{44DD41F0-F0F3-461F-8FB9-261E10982560}"/>
              </a:ext>
            </a:extLst>
          </p:cNvPr>
          <p:cNvSpPr>
            <a:spLocks noGrp="1"/>
          </p:cNvSpPr>
          <p:nvPr>
            <p:ph type="title"/>
          </p:nvPr>
        </p:nvSpPr>
        <p:spPr/>
        <p:txBody>
          <a:bodyPr>
            <a:normAutofit/>
          </a:bodyPr>
          <a:lstStyle/>
          <a:p>
            <a:endParaRPr lang="en-US" dirty="0">
              <a:solidFill>
                <a:schemeClr val="accent2"/>
              </a:solidFill>
            </a:endParaRPr>
          </a:p>
        </p:txBody>
      </p:sp>
      <p:sp>
        <p:nvSpPr>
          <p:cNvPr id="4" name="Content Placeholder 3">
            <a:extLst>
              <a:ext uri="{FF2B5EF4-FFF2-40B4-BE49-F238E27FC236}">
                <a16:creationId xmlns:a16="http://schemas.microsoft.com/office/drawing/2014/main" id="{3B41F02F-4702-4AA7-94CD-FB136E344085}"/>
              </a:ext>
            </a:extLst>
          </p:cNvPr>
          <p:cNvSpPr>
            <a:spLocks noGrp="1"/>
          </p:cNvSpPr>
          <p:nvPr>
            <p:ph idx="1"/>
          </p:nvPr>
        </p:nvSpPr>
        <p:spPr/>
        <p:txBody>
          <a:bodyPr>
            <a:normAutofit/>
          </a:bodyPr>
          <a:lstStyle/>
          <a:p>
            <a:pPr marL="0" indent="0" algn="just">
              <a:buNone/>
            </a:pPr>
            <a:r>
              <a:rPr lang="en-GB" sz="2800" dirty="0"/>
              <a:t>It is important that the research requested can meet the purpose for which it is meant. In some situations, </a:t>
            </a:r>
            <a:r>
              <a:rPr lang="en-GB" sz="2800" b="1" dirty="0"/>
              <a:t>it is unrealistic to expect that the results of a market research exercise can provide the answers desired</a:t>
            </a:r>
            <a:r>
              <a:rPr lang="en-GB" sz="2800" dirty="0"/>
              <a:t>. For a research budget to be justifiably allocated, there must be </a:t>
            </a:r>
            <a:r>
              <a:rPr lang="en-GB" sz="2800" b="1" dirty="0"/>
              <a:t>initial confidence in the validity of the research that has been requested and this requires communication between the employer and the researcher.</a:t>
            </a:r>
            <a:endParaRPr lang="en-US" sz="3600" b="1" dirty="0"/>
          </a:p>
        </p:txBody>
      </p:sp>
    </p:spTree>
    <p:extLst>
      <p:ext uri="{BB962C8B-B14F-4D97-AF65-F5344CB8AC3E}">
        <p14:creationId xmlns:p14="http://schemas.microsoft.com/office/powerpoint/2010/main" val="204629072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626</TotalTime>
  <Words>6798</Words>
  <Application>Microsoft Office PowerPoint</Application>
  <PresentationFormat>On-screen Show (4:3)</PresentationFormat>
  <Paragraphs>346</Paragraphs>
  <Slides>109</Slides>
  <Notes>0</Notes>
  <HiddenSlides>0</HiddenSlides>
  <MMClips>1</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109</vt:i4>
      </vt:variant>
    </vt:vector>
  </HeadingPairs>
  <TitlesOfParts>
    <vt:vector size="112" baseType="lpstr">
      <vt:lpstr>Arial</vt:lpstr>
      <vt:lpstr>Calibri</vt:lpstr>
      <vt:lpstr>Office Theme</vt:lpstr>
      <vt:lpstr>南宁师范大学 Nanning Normal University Department of Tourism &amp; Culture</vt:lpstr>
      <vt:lpstr>Is Anything Real?</vt:lpstr>
      <vt:lpstr>POEM</vt:lpstr>
      <vt:lpstr>Positivism (significant part)</vt:lpstr>
      <vt:lpstr>Interpretivism (significant part)</vt:lpstr>
      <vt:lpstr>Post-positivism (significant part)</vt:lpstr>
      <vt:lpstr>PowerPoint Presentation</vt:lpstr>
      <vt:lpstr>Lecture 04  Developing the Research Proposal and Plan</vt:lpstr>
      <vt:lpstr>Expected learning outcomes</vt:lpstr>
      <vt:lpstr>The ‘blank page syndrome</vt:lpstr>
      <vt:lpstr>Guide</vt:lpstr>
      <vt:lpstr>Let the journey begin</vt:lpstr>
      <vt:lpstr>Finding and Refining a Topic Choosing a topic with potential value</vt:lpstr>
      <vt:lpstr>Finding and Refining a Topic</vt:lpstr>
      <vt:lpstr>PowerPoint Presentation</vt:lpstr>
      <vt:lpstr>PowerPoint Presentation</vt:lpstr>
      <vt:lpstr>Planning a project</vt:lpstr>
      <vt:lpstr>Why is it being done?</vt:lpstr>
      <vt:lpstr>Forms of research</vt:lpstr>
      <vt:lpstr>Pure research</vt:lpstr>
      <vt:lpstr>Pure research</vt:lpstr>
      <vt:lpstr>Overview of the planning stages</vt:lpstr>
      <vt:lpstr>Planning a research project</vt:lpstr>
      <vt:lpstr>Planning a research project</vt:lpstr>
      <vt:lpstr>The stages explained</vt:lpstr>
      <vt:lpstr>PowerPoint Presentation</vt:lpstr>
      <vt:lpstr>Definition of the problem</vt:lpstr>
      <vt:lpstr>The type of thinking necessary at this stage (and throughout the initial stages) will be developed in the following hypothetical example </vt:lpstr>
      <vt:lpstr>After initial work in defining the problem, it was possible to develop some research questions – that is, to turn the initial statements or topics into the form of questions or research. In the case study, this might conceivably include:</vt:lpstr>
      <vt:lpstr>Hence, the general statement has begun to be broken down into smaller, more achievable, parts or research questions.</vt:lpstr>
      <vt:lpstr>Stage 2: Identification of information needs</vt:lpstr>
      <vt:lpstr>(a) Literature review</vt:lpstr>
      <vt:lpstr>PowerPoint Presentation</vt:lpstr>
      <vt:lpstr>PowerPoint Presentation</vt:lpstr>
      <vt:lpstr>Illustration 3.2 Winter sports tourism research project – literature search</vt:lpstr>
      <vt:lpstr>Sources investigated include articles from journals such as:</vt:lpstr>
      <vt:lpstr>(b) Secondary sources of data</vt:lpstr>
      <vt:lpstr>(b) Secondary sources of data</vt:lpstr>
      <vt:lpstr>Internal secondary sources</vt:lpstr>
      <vt:lpstr>External secondary sources</vt:lpstr>
      <vt:lpstr>(i) Official statistics</vt:lpstr>
      <vt:lpstr>(i) Official statistics</vt:lpstr>
      <vt:lpstr>(i) Official statistics</vt:lpstr>
      <vt:lpstr>(ii) Commercial Sources</vt:lpstr>
      <vt:lpstr>(ii) Commercial Sources</vt:lpstr>
      <vt:lpstr>Illustration 3.3 Winter sports tourism research project – secondary sources</vt:lpstr>
      <vt:lpstr>Illustration 3.3 Winter sports tourism research project – secondary sources</vt:lpstr>
      <vt:lpstr>(c) Primary data requirements</vt:lpstr>
      <vt:lpstr>Illustration 3.4 Winter sports tourism research project – primary data</vt:lpstr>
      <vt:lpstr>(d) Data collection methods</vt:lpstr>
      <vt:lpstr>Illustration 3.5 Winter sports tourism research project – data collection methods</vt:lpstr>
      <vt:lpstr>(e) Sampling frame</vt:lpstr>
      <vt:lpstr>Illustration 3.6 Winter sports tourism research project – sampling frame</vt:lpstr>
      <vt:lpstr>(f) Fieldwork arrangements</vt:lpstr>
      <vt:lpstr>Fieldwork to organise</vt:lpstr>
      <vt:lpstr>Illustration 3.7 Winter sports tourism research project – fieldwork arrangements</vt:lpstr>
      <vt:lpstr>(g) Analysis requirements</vt:lpstr>
      <vt:lpstr>Statistical tests could include:</vt:lpstr>
      <vt:lpstr>Analysing the data</vt:lpstr>
      <vt:lpstr>Illustration 3.8 Winter sports tourism research project – analysis requirements</vt:lpstr>
      <vt:lpstr>(h) Budget implications</vt:lpstr>
      <vt:lpstr>Illustration 3.9 Winter sports tourism research project – budget implications</vt:lpstr>
      <vt:lpstr>Stage 3: Redefinition of the problem</vt:lpstr>
      <vt:lpstr>Redefinition of the problem</vt:lpstr>
      <vt:lpstr>Time is crucial</vt:lpstr>
      <vt:lpstr>Stage 4: Statement of aims and objectives</vt:lpstr>
      <vt:lpstr>Illustration 3.11 Winter sports tourism – aims and objectives</vt:lpstr>
      <vt:lpstr>Stage 5: Development of a research programme</vt:lpstr>
      <vt:lpstr>The preliminary work of stage 2, if largely unchanged, will be developed at this stage. This entails:</vt:lpstr>
      <vt:lpstr>Illustration 3.12 Winter sports tourism research project – develop a research programme</vt:lpstr>
      <vt:lpstr>Stage 6: The pilot stage</vt:lpstr>
      <vt:lpstr>PowerPoint Presentation</vt:lpstr>
      <vt:lpstr>This is called a pilot survey, which highlights:</vt:lpstr>
      <vt:lpstr>Pilot study is not the main study!</vt:lpstr>
      <vt:lpstr>Pilot study is not the main study!</vt:lpstr>
      <vt:lpstr>Illustration 3.13 Winter sports tourism research project – the pilot stage</vt:lpstr>
      <vt:lpstr>Stage 7: Data collection</vt:lpstr>
      <vt:lpstr>PowerPoint Presentation</vt:lpstr>
      <vt:lpstr>PowerPoint Presentation</vt:lpstr>
      <vt:lpstr>Illustration 3.14 Winter sports tourism research project – data collection</vt:lpstr>
      <vt:lpstr>Stage 8: Data coding and analysis</vt:lpstr>
      <vt:lpstr>PowerPoint Presentation</vt:lpstr>
      <vt:lpstr>PowerPoint Presentation</vt:lpstr>
      <vt:lpstr>PowerPoint Presentation</vt:lpstr>
      <vt:lpstr>PowerPoint Presentation</vt:lpstr>
      <vt:lpstr>Illustration 3.15 Winter sports tourism research project – data coding and analysis</vt:lpstr>
      <vt:lpstr>27-03-2019</vt:lpstr>
      <vt:lpstr>Stage 9: Report and presentation preparation</vt:lpstr>
      <vt:lpstr>Illustration 3.16 Winter sports tourism research project – report and presentation preparation</vt:lpstr>
      <vt:lpstr>Writing tenders for consultancy projects</vt:lpstr>
      <vt:lpstr>PowerPoint Presentation</vt:lpstr>
      <vt:lpstr>A typical proposal would normally have to demonstrate</vt:lpstr>
      <vt:lpstr>A typical proposal would normally have to demonstrate</vt:lpstr>
      <vt:lpstr>PowerPoint Presentation</vt:lpstr>
      <vt:lpstr>PowerPoint Presentation</vt:lpstr>
      <vt:lpstr>PowerPoint Presentation</vt:lpstr>
      <vt:lpstr>3.5 Considerations for market research</vt:lpstr>
      <vt:lpstr>3.5.1 Purpose of the research</vt:lpstr>
      <vt:lpstr>PowerPoint Presentation</vt:lpstr>
      <vt:lpstr>3.5.2 Working with an employer</vt:lpstr>
      <vt:lpstr>PowerPoint Presentation</vt:lpstr>
      <vt:lpstr>PowerPoint Presentation</vt:lpstr>
      <vt:lpstr>3.5.3 Conducting market reseach</vt:lpstr>
      <vt:lpstr>PowerPoint Presentation</vt:lpstr>
      <vt:lpstr>PowerPoint Presentation</vt:lpstr>
      <vt:lpstr>PowerPoint Presentation</vt:lpstr>
      <vt:lpstr>3.6 Summary &amp; Exercises</vt:lpstr>
      <vt:lpstr>3.6 Summary &amp; Exercises</vt:lpstr>
      <vt:lpstr>Further reading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南宁师范大学 Nanning Normal University Department of tourism &amp; culture</dc:title>
  <dc:creator>Ivan Monich</dc:creator>
  <cp:lastModifiedBy>Ivan Monich</cp:lastModifiedBy>
  <cp:revision>75</cp:revision>
  <dcterms:created xsi:type="dcterms:W3CDTF">2019-03-06T13:20:58Z</dcterms:created>
  <dcterms:modified xsi:type="dcterms:W3CDTF">2019-05-19T00:27:00Z</dcterms:modified>
</cp:coreProperties>
</file>