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0"/>
  </p:notesMasterIdLst>
  <p:sldIdLst>
    <p:sldId id="289" r:id="rId2"/>
    <p:sldId id="452" r:id="rId3"/>
    <p:sldId id="453" r:id="rId4"/>
    <p:sldId id="366" r:id="rId5"/>
    <p:sldId id="451" r:id="rId6"/>
    <p:sldId id="292" r:id="rId7"/>
    <p:sldId id="262" r:id="rId8"/>
    <p:sldId id="368" r:id="rId9"/>
    <p:sldId id="386" r:id="rId10"/>
    <p:sldId id="385" r:id="rId11"/>
    <p:sldId id="455" r:id="rId12"/>
    <p:sldId id="457" r:id="rId13"/>
    <p:sldId id="459" r:id="rId14"/>
    <p:sldId id="464" r:id="rId15"/>
    <p:sldId id="461" r:id="rId16"/>
    <p:sldId id="460" r:id="rId17"/>
    <p:sldId id="462" r:id="rId18"/>
    <p:sldId id="463" r:id="rId19"/>
    <p:sldId id="639" r:id="rId20"/>
    <p:sldId id="641" r:id="rId21"/>
    <p:sldId id="642" r:id="rId22"/>
    <p:sldId id="643" r:id="rId23"/>
    <p:sldId id="646" r:id="rId24"/>
    <p:sldId id="649" r:id="rId25"/>
    <p:sldId id="651" r:id="rId26"/>
    <p:sldId id="648" r:id="rId27"/>
    <p:sldId id="650" r:id="rId28"/>
    <p:sldId id="647" r:id="rId29"/>
    <p:sldId id="388" r:id="rId30"/>
    <p:sldId id="406" r:id="rId31"/>
    <p:sldId id="389" r:id="rId32"/>
    <p:sldId id="644" r:id="rId33"/>
    <p:sldId id="465" r:id="rId34"/>
    <p:sldId id="652" r:id="rId35"/>
    <p:sldId id="645" r:id="rId36"/>
    <p:sldId id="390" r:id="rId37"/>
    <p:sldId id="408" r:id="rId38"/>
    <p:sldId id="407"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653" r:id="rId54"/>
    <p:sldId id="426" r:id="rId55"/>
    <p:sldId id="423"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439" r:id="rId69"/>
    <p:sldId id="443" r:id="rId70"/>
    <p:sldId id="450" r:id="rId71"/>
    <p:sldId id="440" r:id="rId72"/>
    <p:sldId id="441" r:id="rId73"/>
    <p:sldId id="442" r:id="rId74"/>
    <p:sldId id="424" r:id="rId75"/>
    <p:sldId id="425" r:id="rId76"/>
    <p:sldId id="445" r:id="rId77"/>
    <p:sldId id="444" r:id="rId78"/>
    <p:sldId id="446"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Monich" initials="IM" lastIdx="1" clrIdx="0">
    <p:extLst>
      <p:ext uri="{19B8F6BF-5375-455C-9EA6-DF929625EA0E}">
        <p15:presenceInfo xmlns:p15="http://schemas.microsoft.com/office/powerpoint/2012/main" userId="df37b809a69399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BF616-2DF5-4628-B57E-77499DCF30D7}" v="31" dt="2019-09-08T14:57:37.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06" autoAdjust="0"/>
  </p:normalViewPr>
  <p:slideViewPr>
    <p:cSldViewPr snapToGrid="0" snapToObjects="1">
      <p:cViewPr varScale="1">
        <p:scale>
          <a:sx n="66" d="100"/>
          <a:sy n="66" d="100"/>
        </p:scale>
        <p:origin x="1304"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7T22:54:42.475"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813C7-7086-4CA3-9510-F3E936312B4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8EE97D7-A745-4986-A022-499297637715}">
      <dgm:prSet/>
      <dgm:spPr/>
      <dgm:t>
        <a:bodyPr/>
        <a:lstStyle/>
        <a:p>
          <a:r>
            <a:rPr lang="en-GB"/>
            <a:t>Contents</a:t>
          </a:r>
          <a:endParaRPr lang="en-US"/>
        </a:p>
      </dgm:t>
    </dgm:pt>
    <dgm:pt modelId="{6FEE7872-C39A-4F65-9B23-1077EF032B1F}" type="parTrans" cxnId="{A26118FE-6520-4AB5-84EF-453D16D8942E}">
      <dgm:prSet/>
      <dgm:spPr/>
      <dgm:t>
        <a:bodyPr/>
        <a:lstStyle/>
        <a:p>
          <a:endParaRPr lang="en-US"/>
        </a:p>
      </dgm:t>
    </dgm:pt>
    <dgm:pt modelId="{3ADAB406-5D72-4584-AFAA-F3184835A72B}" type="sibTrans" cxnId="{A26118FE-6520-4AB5-84EF-453D16D8942E}">
      <dgm:prSet/>
      <dgm:spPr/>
      <dgm:t>
        <a:bodyPr/>
        <a:lstStyle/>
        <a:p>
          <a:endParaRPr lang="en-US"/>
        </a:p>
      </dgm:t>
    </dgm:pt>
    <dgm:pt modelId="{18FE8870-5569-4430-81DD-3198282B52E4}">
      <dgm:prSet/>
      <dgm:spPr/>
      <dgm:t>
        <a:bodyPr/>
        <a:lstStyle/>
        <a:p>
          <a:r>
            <a:rPr lang="en-GB"/>
            <a:t>Understanding Ecotourism </a:t>
          </a:r>
          <a:endParaRPr lang="en-US"/>
        </a:p>
      </dgm:t>
    </dgm:pt>
    <dgm:pt modelId="{B1A2551E-B6E6-4538-968F-F14E3A32355C}" type="parTrans" cxnId="{CA4AC295-2B85-407D-B7A1-49F5DDBF27A4}">
      <dgm:prSet/>
      <dgm:spPr/>
      <dgm:t>
        <a:bodyPr/>
        <a:lstStyle/>
        <a:p>
          <a:endParaRPr lang="en-US"/>
        </a:p>
      </dgm:t>
    </dgm:pt>
    <dgm:pt modelId="{BF675888-2BBD-4FE4-A4B3-9FB4359C11A7}" type="sibTrans" cxnId="{CA4AC295-2B85-407D-B7A1-49F5DDBF27A4}">
      <dgm:prSet/>
      <dgm:spPr/>
      <dgm:t>
        <a:bodyPr/>
        <a:lstStyle/>
        <a:p>
          <a:endParaRPr lang="en-US"/>
        </a:p>
      </dgm:t>
    </dgm:pt>
    <dgm:pt modelId="{F1F59D2C-4A32-41B4-A8E8-2E8C55E4F661}">
      <dgm:prSet/>
      <dgm:spPr/>
      <dgm:t>
        <a:bodyPr/>
        <a:lstStyle/>
        <a:p>
          <a:r>
            <a:rPr lang="en-GB"/>
            <a:t>Sustainable Business: Building and Operating Your Business </a:t>
          </a:r>
          <a:endParaRPr lang="en-US"/>
        </a:p>
      </dgm:t>
    </dgm:pt>
    <dgm:pt modelId="{1696FD37-C12F-45E6-9717-5D495E3905A3}" type="parTrans" cxnId="{E1B94128-E913-44C5-A87B-5FA893B9C645}">
      <dgm:prSet/>
      <dgm:spPr/>
      <dgm:t>
        <a:bodyPr/>
        <a:lstStyle/>
        <a:p>
          <a:endParaRPr lang="en-US"/>
        </a:p>
      </dgm:t>
    </dgm:pt>
    <dgm:pt modelId="{8E024E94-34D5-4FC8-971D-DAF30A9B19E1}" type="sibTrans" cxnId="{E1B94128-E913-44C5-A87B-5FA893B9C645}">
      <dgm:prSet/>
      <dgm:spPr/>
      <dgm:t>
        <a:bodyPr/>
        <a:lstStyle/>
        <a:p>
          <a:endParaRPr lang="en-US"/>
        </a:p>
      </dgm:t>
    </dgm:pt>
    <dgm:pt modelId="{EB2C8DD8-FD50-43F3-B21E-F7650660AF1B}">
      <dgm:prSet/>
      <dgm:spPr/>
      <dgm:t>
        <a:bodyPr/>
        <a:lstStyle/>
        <a:p>
          <a:r>
            <a:rPr lang="en-GB"/>
            <a:t>Community Development </a:t>
          </a:r>
          <a:endParaRPr lang="en-US"/>
        </a:p>
      </dgm:t>
    </dgm:pt>
    <dgm:pt modelId="{08150C53-57BE-40BC-9E7E-4434C2972532}" type="parTrans" cxnId="{F46CF27A-4E90-453C-98A8-C27988C4F73D}">
      <dgm:prSet/>
      <dgm:spPr/>
      <dgm:t>
        <a:bodyPr/>
        <a:lstStyle/>
        <a:p>
          <a:endParaRPr lang="en-US"/>
        </a:p>
      </dgm:t>
    </dgm:pt>
    <dgm:pt modelId="{A87EE4C2-725F-40FF-961F-44D3D0CDC000}" type="sibTrans" cxnId="{F46CF27A-4E90-453C-98A8-C27988C4F73D}">
      <dgm:prSet/>
      <dgm:spPr/>
      <dgm:t>
        <a:bodyPr/>
        <a:lstStyle/>
        <a:p>
          <a:endParaRPr lang="en-US"/>
        </a:p>
      </dgm:t>
    </dgm:pt>
    <dgm:pt modelId="{34D8CE7D-7C86-4D8E-8D40-D2A69B5C3065}">
      <dgm:prSet/>
      <dgm:spPr/>
      <dgm:t>
        <a:bodyPr/>
        <a:lstStyle/>
        <a:p>
          <a:r>
            <a:rPr lang="en-GB"/>
            <a:t>Environmental Stewardship </a:t>
          </a:r>
          <a:endParaRPr lang="en-US"/>
        </a:p>
      </dgm:t>
    </dgm:pt>
    <dgm:pt modelId="{43DB8858-1AD4-4B86-8825-60951E3C5466}" type="parTrans" cxnId="{A987B38E-2390-4723-9564-3A8F0DEFD1D4}">
      <dgm:prSet/>
      <dgm:spPr/>
      <dgm:t>
        <a:bodyPr/>
        <a:lstStyle/>
        <a:p>
          <a:endParaRPr lang="en-US"/>
        </a:p>
      </dgm:t>
    </dgm:pt>
    <dgm:pt modelId="{4A8AB81D-FB85-4C31-B58C-AC451322DD3E}" type="sibTrans" cxnId="{A987B38E-2390-4723-9564-3A8F0DEFD1D4}">
      <dgm:prSet/>
      <dgm:spPr/>
      <dgm:t>
        <a:bodyPr/>
        <a:lstStyle/>
        <a:p>
          <a:endParaRPr lang="en-US"/>
        </a:p>
      </dgm:t>
    </dgm:pt>
    <dgm:pt modelId="{34EBBDFF-3B22-4FE6-B26E-08C65AF4E025}">
      <dgm:prSet/>
      <dgm:spPr/>
      <dgm:t>
        <a:bodyPr/>
        <a:lstStyle/>
        <a:p>
          <a:r>
            <a:rPr lang="en-GB"/>
            <a:t>Developing an Ecotourism Business Plan</a:t>
          </a:r>
          <a:endParaRPr lang="en-US"/>
        </a:p>
      </dgm:t>
    </dgm:pt>
    <dgm:pt modelId="{C818C1F8-FF40-4E42-BAC6-754CF7C9379F}" type="parTrans" cxnId="{FA6B1134-4528-4B53-A6DF-BB58377D4B30}">
      <dgm:prSet/>
      <dgm:spPr/>
      <dgm:t>
        <a:bodyPr/>
        <a:lstStyle/>
        <a:p>
          <a:endParaRPr lang="en-US"/>
        </a:p>
      </dgm:t>
    </dgm:pt>
    <dgm:pt modelId="{CD2CE45B-B9BA-4ED1-8194-9FB21EA4CD34}" type="sibTrans" cxnId="{FA6B1134-4528-4B53-A6DF-BB58377D4B30}">
      <dgm:prSet/>
      <dgm:spPr/>
      <dgm:t>
        <a:bodyPr/>
        <a:lstStyle/>
        <a:p>
          <a:endParaRPr lang="en-US"/>
        </a:p>
      </dgm:t>
    </dgm:pt>
    <dgm:pt modelId="{37133F23-8B40-4D5A-8FF2-88CB22E0494B}">
      <dgm:prSet/>
      <dgm:spPr/>
      <dgm:t>
        <a:bodyPr/>
        <a:lstStyle/>
        <a:p>
          <a:r>
            <a:rPr lang="en-GB"/>
            <a:t>Ecotourism Marketing Basics</a:t>
          </a:r>
          <a:endParaRPr lang="en-US"/>
        </a:p>
      </dgm:t>
    </dgm:pt>
    <dgm:pt modelId="{F1EF1E4F-1C25-4305-85E4-BF59F53CCCB7}" type="parTrans" cxnId="{90324003-812C-4A6B-9122-652BD770B9A1}">
      <dgm:prSet/>
      <dgm:spPr/>
      <dgm:t>
        <a:bodyPr/>
        <a:lstStyle/>
        <a:p>
          <a:endParaRPr lang="en-US"/>
        </a:p>
      </dgm:t>
    </dgm:pt>
    <dgm:pt modelId="{D4DC5886-C97B-4704-A55F-DC71A4A3FB92}" type="sibTrans" cxnId="{90324003-812C-4A6B-9122-652BD770B9A1}">
      <dgm:prSet/>
      <dgm:spPr/>
      <dgm:t>
        <a:bodyPr/>
        <a:lstStyle/>
        <a:p>
          <a:endParaRPr lang="en-US"/>
        </a:p>
      </dgm:t>
    </dgm:pt>
    <dgm:pt modelId="{927B0288-DFBC-48E3-BE4C-B42A60F9A85B}">
      <dgm:prSet/>
      <dgm:spPr/>
      <dgm:t>
        <a:bodyPr/>
        <a:lstStyle/>
        <a:p>
          <a:r>
            <a:rPr lang="en-GB"/>
            <a:t>Conclusion</a:t>
          </a:r>
          <a:endParaRPr lang="en-US"/>
        </a:p>
      </dgm:t>
    </dgm:pt>
    <dgm:pt modelId="{BC1D465F-29F5-49BE-AFA0-B814237FF59F}" type="parTrans" cxnId="{FD429CCC-BE60-4FEE-8881-B8672C1553D4}">
      <dgm:prSet/>
      <dgm:spPr/>
      <dgm:t>
        <a:bodyPr/>
        <a:lstStyle/>
        <a:p>
          <a:endParaRPr lang="en-US"/>
        </a:p>
      </dgm:t>
    </dgm:pt>
    <dgm:pt modelId="{967DAE04-BDE7-4920-AEDB-E8043F3EA74B}" type="sibTrans" cxnId="{FD429CCC-BE60-4FEE-8881-B8672C1553D4}">
      <dgm:prSet/>
      <dgm:spPr/>
      <dgm:t>
        <a:bodyPr/>
        <a:lstStyle/>
        <a:p>
          <a:endParaRPr lang="en-US"/>
        </a:p>
      </dgm:t>
    </dgm:pt>
    <dgm:pt modelId="{9536273E-3AE5-433A-BE9D-97ABA93DD534}">
      <dgm:prSet/>
      <dgm:spPr/>
      <dgm:t>
        <a:bodyPr/>
        <a:lstStyle/>
        <a:p>
          <a:r>
            <a:rPr lang="en-GB"/>
            <a:t>Products Suggestions Resources</a:t>
          </a:r>
          <a:endParaRPr lang="en-US"/>
        </a:p>
      </dgm:t>
    </dgm:pt>
    <dgm:pt modelId="{981A6CEE-7F78-4EA4-887C-30632A1B233E}" type="parTrans" cxnId="{023A12AF-66D0-4F76-AB4D-3D3B23E1A356}">
      <dgm:prSet/>
      <dgm:spPr/>
      <dgm:t>
        <a:bodyPr/>
        <a:lstStyle/>
        <a:p>
          <a:endParaRPr lang="en-US"/>
        </a:p>
      </dgm:t>
    </dgm:pt>
    <dgm:pt modelId="{5768AE04-07CC-4576-B2EB-E500A5F80136}" type="sibTrans" cxnId="{023A12AF-66D0-4F76-AB4D-3D3B23E1A356}">
      <dgm:prSet/>
      <dgm:spPr/>
      <dgm:t>
        <a:bodyPr/>
        <a:lstStyle/>
        <a:p>
          <a:endParaRPr lang="en-US"/>
        </a:p>
      </dgm:t>
    </dgm:pt>
    <dgm:pt modelId="{D8D0D5EC-434C-4525-A691-B89F4FED80D2}" type="pres">
      <dgm:prSet presAssocID="{8FE813C7-7086-4CA3-9510-F3E936312B4D}" presName="linear" presStyleCnt="0">
        <dgm:presLayoutVars>
          <dgm:animLvl val="lvl"/>
          <dgm:resizeHandles val="exact"/>
        </dgm:presLayoutVars>
      </dgm:prSet>
      <dgm:spPr/>
    </dgm:pt>
    <dgm:pt modelId="{B3E3159A-918E-4640-93B5-E6AEB0AECD78}" type="pres">
      <dgm:prSet presAssocID="{98EE97D7-A745-4986-A022-499297637715}" presName="parentText" presStyleLbl="node1" presStyleIdx="0" presStyleCnt="3">
        <dgm:presLayoutVars>
          <dgm:chMax val="0"/>
          <dgm:bulletEnabled val="1"/>
        </dgm:presLayoutVars>
      </dgm:prSet>
      <dgm:spPr/>
    </dgm:pt>
    <dgm:pt modelId="{9D3928EF-5397-4580-8311-588AB3E7F253}" type="pres">
      <dgm:prSet presAssocID="{98EE97D7-A745-4986-A022-499297637715}" presName="childText" presStyleLbl="revTx" presStyleIdx="0" presStyleCnt="1">
        <dgm:presLayoutVars>
          <dgm:bulletEnabled val="1"/>
        </dgm:presLayoutVars>
      </dgm:prSet>
      <dgm:spPr/>
    </dgm:pt>
    <dgm:pt modelId="{E2C817E2-DC15-4887-90BD-CBFD38A0F809}" type="pres">
      <dgm:prSet presAssocID="{927B0288-DFBC-48E3-BE4C-B42A60F9A85B}" presName="parentText" presStyleLbl="node1" presStyleIdx="1" presStyleCnt="3">
        <dgm:presLayoutVars>
          <dgm:chMax val="0"/>
          <dgm:bulletEnabled val="1"/>
        </dgm:presLayoutVars>
      </dgm:prSet>
      <dgm:spPr/>
    </dgm:pt>
    <dgm:pt modelId="{8E858AA2-2C67-47A2-9CB6-C47A6F25A81A}" type="pres">
      <dgm:prSet presAssocID="{967DAE04-BDE7-4920-AEDB-E8043F3EA74B}" presName="spacer" presStyleCnt="0"/>
      <dgm:spPr/>
    </dgm:pt>
    <dgm:pt modelId="{E3759018-17A8-4AB2-993F-C48E827FFB29}" type="pres">
      <dgm:prSet presAssocID="{9536273E-3AE5-433A-BE9D-97ABA93DD534}" presName="parentText" presStyleLbl="node1" presStyleIdx="2" presStyleCnt="3">
        <dgm:presLayoutVars>
          <dgm:chMax val="0"/>
          <dgm:bulletEnabled val="1"/>
        </dgm:presLayoutVars>
      </dgm:prSet>
      <dgm:spPr/>
    </dgm:pt>
  </dgm:ptLst>
  <dgm:cxnLst>
    <dgm:cxn modelId="{40D7FF00-C77D-4B86-8E34-B1559168761C}" type="presOf" srcId="{98EE97D7-A745-4986-A022-499297637715}" destId="{B3E3159A-918E-4640-93B5-E6AEB0AECD78}" srcOrd="0" destOrd="0" presId="urn:microsoft.com/office/officeart/2005/8/layout/vList2"/>
    <dgm:cxn modelId="{90324003-812C-4A6B-9122-652BD770B9A1}" srcId="{98EE97D7-A745-4986-A022-499297637715}" destId="{37133F23-8B40-4D5A-8FF2-88CB22E0494B}" srcOrd="5" destOrd="0" parTransId="{F1EF1E4F-1C25-4305-85E4-BF59F53CCCB7}" sibTransId="{D4DC5886-C97B-4704-A55F-DC71A4A3FB92}"/>
    <dgm:cxn modelId="{F516FE05-310F-4C78-9BE9-9ECBF338C50E}" type="presOf" srcId="{18FE8870-5569-4430-81DD-3198282B52E4}" destId="{9D3928EF-5397-4580-8311-588AB3E7F253}" srcOrd="0" destOrd="0" presId="urn:microsoft.com/office/officeart/2005/8/layout/vList2"/>
    <dgm:cxn modelId="{AA1ACB09-091A-423D-902C-1AD48145FB5B}" type="presOf" srcId="{34D8CE7D-7C86-4D8E-8D40-D2A69B5C3065}" destId="{9D3928EF-5397-4580-8311-588AB3E7F253}" srcOrd="0" destOrd="3" presId="urn:microsoft.com/office/officeart/2005/8/layout/vList2"/>
    <dgm:cxn modelId="{13FD5D25-5EC1-4FBA-BF7E-BFF236573FE1}" type="presOf" srcId="{F1F59D2C-4A32-41B4-A8E8-2E8C55E4F661}" destId="{9D3928EF-5397-4580-8311-588AB3E7F253}" srcOrd="0" destOrd="1" presId="urn:microsoft.com/office/officeart/2005/8/layout/vList2"/>
    <dgm:cxn modelId="{E1B94128-E913-44C5-A87B-5FA893B9C645}" srcId="{98EE97D7-A745-4986-A022-499297637715}" destId="{F1F59D2C-4A32-41B4-A8E8-2E8C55E4F661}" srcOrd="1" destOrd="0" parTransId="{1696FD37-C12F-45E6-9717-5D495E3905A3}" sibTransId="{8E024E94-34D5-4FC8-971D-DAF30A9B19E1}"/>
    <dgm:cxn modelId="{FA6B1134-4528-4B53-A6DF-BB58377D4B30}" srcId="{98EE97D7-A745-4986-A022-499297637715}" destId="{34EBBDFF-3B22-4FE6-B26E-08C65AF4E025}" srcOrd="4" destOrd="0" parTransId="{C818C1F8-FF40-4E42-BAC6-754CF7C9379F}" sibTransId="{CD2CE45B-B9BA-4ED1-8194-9FB21EA4CD34}"/>
    <dgm:cxn modelId="{18840474-8351-4FD5-8576-587DAEA75EC7}" type="presOf" srcId="{37133F23-8B40-4D5A-8FF2-88CB22E0494B}" destId="{9D3928EF-5397-4580-8311-588AB3E7F253}" srcOrd="0" destOrd="5" presId="urn:microsoft.com/office/officeart/2005/8/layout/vList2"/>
    <dgm:cxn modelId="{4ED78577-375B-4049-9C8F-2FB75689981A}" type="presOf" srcId="{9536273E-3AE5-433A-BE9D-97ABA93DD534}" destId="{E3759018-17A8-4AB2-993F-C48E827FFB29}" srcOrd="0" destOrd="0" presId="urn:microsoft.com/office/officeart/2005/8/layout/vList2"/>
    <dgm:cxn modelId="{F46CF27A-4E90-453C-98A8-C27988C4F73D}" srcId="{98EE97D7-A745-4986-A022-499297637715}" destId="{EB2C8DD8-FD50-43F3-B21E-F7650660AF1B}" srcOrd="2" destOrd="0" parTransId="{08150C53-57BE-40BC-9E7E-4434C2972532}" sibTransId="{A87EE4C2-725F-40FF-961F-44D3D0CDC000}"/>
    <dgm:cxn modelId="{34D2EC85-4BA9-4EB7-B65D-DD0FF3F93451}" type="presOf" srcId="{EB2C8DD8-FD50-43F3-B21E-F7650660AF1B}" destId="{9D3928EF-5397-4580-8311-588AB3E7F253}" srcOrd="0" destOrd="2" presId="urn:microsoft.com/office/officeart/2005/8/layout/vList2"/>
    <dgm:cxn modelId="{A987B38E-2390-4723-9564-3A8F0DEFD1D4}" srcId="{98EE97D7-A745-4986-A022-499297637715}" destId="{34D8CE7D-7C86-4D8E-8D40-D2A69B5C3065}" srcOrd="3" destOrd="0" parTransId="{43DB8858-1AD4-4B86-8825-60951E3C5466}" sibTransId="{4A8AB81D-FB85-4C31-B58C-AC451322DD3E}"/>
    <dgm:cxn modelId="{CA4AC295-2B85-407D-B7A1-49F5DDBF27A4}" srcId="{98EE97D7-A745-4986-A022-499297637715}" destId="{18FE8870-5569-4430-81DD-3198282B52E4}" srcOrd="0" destOrd="0" parTransId="{B1A2551E-B6E6-4538-968F-F14E3A32355C}" sibTransId="{BF675888-2BBD-4FE4-A4B3-9FB4359C11A7}"/>
    <dgm:cxn modelId="{04F3E399-387A-415C-A008-AE3C0B91CE05}" type="presOf" srcId="{34EBBDFF-3B22-4FE6-B26E-08C65AF4E025}" destId="{9D3928EF-5397-4580-8311-588AB3E7F253}" srcOrd="0" destOrd="4" presId="urn:microsoft.com/office/officeart/2005/8/layout/vList2"/>
    <dgm:cxn modelId="{574F89A5-E6AE-4E12-AC59-9A0A8CBC5AAD}" type="presOf" srcId="{8FE813C7-7086-4CA3-9510-F3E936312B4D}" destId="{D8D0D5EC-434C-4525-A691-B89F4FED80D2}" srcOrd="0" destOrd="0" presId="urn:microsoft.com/office/officeart/2005/8/layout/vList2"/>
    <dgm:cxn modelId="{AB0F0AA6-FAFE-4B87-9872-9A1EC8E63A27}" type="presOf" srcId="{927B0288-DFBC-48E3-BE4C-B42A60F9A85B}" destId="{E2C817E2-DC15-4887-90BD-CBFD38A0F809}" srcOrd="0" destOrd="0" presId="urn:microsoft.com/office/officeart/2005/8/layout/vList2"/>
    <dgm:cxn modelId="{023A12AF-66D0-4F76-AB4D-3D3B23E1A356}" srcId="{8FE813C7-7086-4CA3-9510-F3E936312B4D}" destId="{9536273E-3AE5-433A-BE9D-97ABA93DD534}" srcOrd="2" destOrd="0" parTransId="{981A6CEE-7F78-4EA4-887C-30632A1B233E}" sibTransId="{5768AE04-07CC-4576-B2EB-E500A5F80136}"/>
    <dgm:cxn modelId="{FD429CCC-BE60-4FEE-8881-B8672C1553D4}" srcId="{8FE813C7-7086-4CA3-9510-F3E936312B4D}" destId="{927B0288-DFBC-48E3-BE4C-B42A60F9A85B}" srcOrd="1" destOrd="0" parTransId="{BC1D465F-29F5-49BE-AFA0-B814237FF59F}" sibTransId="{967DAE04-BDE7-4920-AEDB-E8043F3EA74B}"/>
    <dgm:cxn modelId="{A26118FE-6520-4AB5-84EF-453D16D8942E}" srcId="{8FE813C7-7086-4CA3-9510-F3E936312B4D}" destId="{98EE97D7-A745-4986-A022-499297637715}" srcOrd="0" destOrd="0" parTransId="{6FEE7872-C39A-4F65-9B23-1077EF032B1F}" sibTransId="{3ADAB406-5D72-4584-AFAA-F3184835A72B}"/>
    <dgm:cxn modelId="{B4AFA827-03D7-4EE7-B891-E1F31E9356A0}" type="presParOf" srcId="{D8D0D5EC-434C-4525-A691-B89F4FED80D2}" destId="{B3E3159A-918E-4640-93B5-E6AEB0AECD78}" srcOrd="0" destOrd="0" presId="urn:microsoft.com/office/officeart/2005/8/layout/vList2"/>
    <dgm:cxn modelId="{D7EA75F9-84CD-45CC-83D8-26CF950497A5}" type="presParOf" srcId="{D8D0D5EC-434C-4525-A691-B89F4FED80D2}" destId="{9D3928EF-5397-4580-8311-588AB3E7F253}" srcOrd="1" destOrd="0" presId="urn:microsoft.com/office/officeart/2005/8/layout/vList2"/>
    <dgm:cxn modelId="{30862AE8-6F62-49D3-B388-2AC42B0C8E92}" type="presParOf" srcId="{D8D0D5EC-434C-4525-A691-B89F4FED80D2}" destId="{E2C817E2-DC15-4887-90BD-CBFD38A0F809}" srcOrd="2" destOrd="0" presId="urn:microsoft.com/office/officeart/2005/8/layout/vList2"/>
    <dgm:cxn modelId="{64D19D05-07FE-47BE-BCA2-60A82AE25CE1}" type="presParOf" srcId="{D8D0D5EC-434C-4525-A691-B89F4FED80D2}" destId="{8E858AA2-2C67-47A2-9CB6-C47A6F25A81A}" srcOrd="3" destOrd="0" presId="urn:microsoft.com/office/officeart/2005/8/layout/vList2"/>
    <dgm:cxn modelId="{24B368BE-9792-4C2E-9A99-2CD4019D6AD9}" type="presParOf" srcId="{D8D0D5EC-434C-4525-A691-B89F4FED80D2}" destId="{E3759018-17A8-4AB2-993F-C48E827FFB2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3159A-918E-4640-93B5-E6AEB0AECD78}">
      <dsp:nvSpPr>
        <dsp:cNvPr id="0" name=""/>
        <dsp:cNvSpPr/>
      </dsp:nvSpPr>
      <dsp:spPr>
        <a:xfrm>
          <a:off x="0" y="50405"/>
          <a:ext cx="4885203" cy="10266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Contents</a:t>
          </a:r>
          <a:endParaRPr lang="en-US" sz="2700" kern="1200"/>
        </a:p>
      </dsp:txBody>
      <dsp:txXfrm>
        <a:off x="50118" y="100523"/>
        <a:ext cx="4784967" cy="926439"/>
      </dsp:txXfrm>
    </dsp:sp>
    <dsp:sp modelId="{9D3928EF-5397-4580-8311-588AB3E7F253}">
      <dsp:nvSpPr>
        <dsp:cNvPr id="0" name=""/>
        <dsp:cNvSpPr/>
      </dsp:nvSpPr>
      <dsp:spPr>
        <a:xfrm>
          <a:off x="0" y="1077080"/>
          <a:ext cx="4885203" cy="262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Understanding Ecotourism </a:t>
          </a:r>
          <a:endParaRPr lang="en-US" sz="2100" kern="1200"/>
        </a:p>
        <a:p>
          <a:pPr marL="228600" lvl="1" indent="-228600" algn="l" defTabSz="933450">
            <a:lnSpc>
              <a:spcPct val="90000"/>
            </a:lnSpc>
            <a:spcBef>
              <a:spcPct val="0"/>
            </a:spcBef>
            <a:spcAft>
              <a:spcPct val="20000"/>
            </a:spcAft>
            <a:buChar char="•"/>
          </a:pPr>
          <a:r>
            <a:rPr lang="en-GB" sz="2100" kern="1200"/>
            <a:t>Sustainable Business: Building and Operating Your Business </a:t>
          </a:r>
          <a:endParaRPr lang="en-US" sz="2100" kern="1200"/>
        </a:p>
        <a:p>
          <a:pPr marL="228600" lvl="1" indent="-228600" algn="l" defTabSz="933450">
            <a:lnSpc>
              <a:spcPct val="90000"/>
            </a:lnSpc>
            <a:spcBef>
              <a:spcPct val="0"/>
            </a:spcBef>
            <a:spcAft>
              <a:spcPct val="20000"/>
            </a:spcAft>
            <a:buChar char="•"/>
          </a:pPr>
          <a:r>
            <a:rPr lang="en-GB" sz="2100" kern="1200"/>
            <a:t>Community Development </a:t>
          </a:r>
          <a:endParaRPr lang="en-US" sz="2100" kern="1200"/>
        </a:p>
        <a:p>
          <a:pPr marL="228600" lvl="1" indent="-228600" algn="l" defTabSz="933450">
            <a:lnSpc>
              <a:spcPct val="90000"/>
            </a:lnSpc>
            <a:spcBef>
              <a:spcPct val="0"/>
            </a:spcBef>
            <a:spcAft>
              <a:spcPct val="20000"/>
            </a:spcAft>
            <a:buChar char="•"/>
          </a:pPr>
          <a:r>
            <a:rPr lang="en-GB" sz="2100" kern="1200"/>
            <a:t>Environmental Stewardship </a:t>
          </a:r>
          <a:endParaRPr lang="en-US" sz="2100" kern="1200"/>
        </a:p>
        <a:p>
          <a:pPr marL="228600" lvl="1" indent="-228600" algn="l" defTabSz="933450">
            <a:lnSpc>
              <a:spcPct val="90000"/>
            </a:lnSpc>
            <a:spcBef>
              <a:spcPct val="0"/>
            </a:spcBef>
            <a:spcAft>
              <a:spcPct val="20000"/>
            </a:spcAft>
            <a:buChar char="•"/>
          </a:pPr>
          <a:r>
            <a:rPr lang="en-GB" sz="2100" kern="1200"/>
            <a:t>Developing an Ecotourism Business Plan</a:t>
          </a:r>
          <a:endParaRPr lang="en-US" sz="2100" kern="1200"/>
        </a:p>
        <a:p>
          <a:pPr marL="228600" lvl="1" indent="-228600" algn="l" defTabSz="933450">
            <a:lnSpc>
              <a:spcPct val="90000"/>
            </a:lnSpc>
            <a:spcBef>
              <a:spcPct val="0"/>
            </a:spcBef>
            <a:spcAft>
              <a:spcPct val="20000"/>
            </a:spcAft>
            <a:buChar char="•"/>
          </a:pPr>
          <a:r>
            <a:rPr lang="en-GB" sz="2100" kern="1200"/>
            <a:t>Ecotourism Marketing Basics</a:t>
          </a:r>
          <a:endParaRPr lang="en-US" sz="2100" kern="1200"/>
        </a:p>
      </dsp:txBody>
      <dsp:txXfrm>
        <a:off x="0" y="1077080"/>
        <a:ext cx="4885203" cy="2626829"/>
      </dsp:txXfrm>
    </dsp:sp>
    <dsp:sp modelId="{E2C817E2-DC15-4887-90BD-CBFD38A0F809}">
      <dsp:nvSpPr>
        <dsp:cNvPr id="0" name=""/>
        <dsp:cNvSpPr/>
      </dsp:nvSpPr>
      <dsp:spPr>
        <a:xfrm>
          <a:off x="0" y="3703910"/>
          <a:ext cx="4885203" cy="1026675"/>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Conclusion</a:t>
          </a:r>
          <a:endParaRPr lang="en-US" sz="2700" kern="1200"/>
        </a:p>
      </dsp:txBody>
      <dsp:txXfrm>
        <a:off x="50118" y="3754028"/>
        <a:ext cx="4784967" cy="926439"/>
      </dsp:txXfrm>
    </dsp:sp>
    <dsp:sp modelId="{E3759018-17A8-4AB2-993F-C48E827FFB29}">
      <dsp:nvSpPr>
        <dsp:cNvPr id="0" name=""/>
        <dsp:cNvSpPr/>
      </dsp:nvSpPr>
      <dsp:spPr>
        <a:xfrm>
          <a:off x="0" y="4808345"/>
          <a:ext cx="4885203" cy="102667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Products Suggestions Resources</a:t>
          </a:r>
          <a:endParaRPr lang="en-US" sz="2700" kern="1200"/>
        </a:p>
      </dsp:txBody>
      <dsp:txXfrm>
        <a:off x="50118" y="4858463"/>
        <a:ext cx="4784967" cy="926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12/20/2019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not make such a cold place artificially. It is even colder than in the fridge.</a:t>
            </a:r>
            <a:endParaRPr lang="en-US" dirty="0"/>
          </a:p>
        </p:txBody>
      </p:sp>
      <p:sp>
        <p:nvSpPr>
          <p:cNvPr id="4" name="Slide Number Placeholder 3"/>
          <p:cNvSpPr>
            <a:spLocks noGrp="1"/>
          </p:cNvSpPr>
          <p:nvPr>
            <p:ph type="sldNum" sz="quarter" idx="5"/>
          </p:nvPr>
        </p:nvSpPr>
        <p:spPr/>
        <p:txBody>
          <a:bodyPr/>
          <a:lstStyle/>
          <a:p>
            <a:fld id="{66A1AFE2-7714-4CD1-A817-56424F45A055}" type="slidenum">
              <a:rPr lang="en-US" smtClean="0"/>
              <a:t>7</a:t>
            </a:fld>
            <a:endParaRPr lang="en-US"/>
          </a:p>
        </p:txBody>
      </p:sp>
    </p:spTree>
    <p:extLst>
      <p:ext uri="{BB962C8B-B14F-4D97-AF65-F5344CB8AC3E}">
        <p14:creationId xmlns:p14="http://schemas.microsoft.com/office/powerpoint/2010/main" val="25984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45219" y="1827823"/>
            <a:ext cx="6653560" cy="3883202"/>
          </a:xfrm>
        </p:spPr>
        <p:txBody>
          <a:bodyPr/>
          <a:lstStyle>
            <a:lvl1pPr>
              <a:defRPr baseline="0"/>
            </a:lvl1pPr>
            <a:lvl4pPr>
              <a:defRPr/>
            </a:lvl4pPr>
          </a:lstStyle>
          <a:p>
            <a:pPr lvl="0"/>
            <a:r>
              <a:rPr lang="sv-SE" dirty="0" err="1"/>
              <a:t>Type</a:t>
            </a:r>
            <a:r>
              <a:rPr lang="sv-SE" dirty="0"/>
              <a:t> </a:t>
            </a:r>
            <a:r>
              <a:rPr lang="sv-SE" dirty="0" err="1"/>
              <a:t>your</a:t>
            </a:r>
            <a:r>
              <a:rPr lang="sv-SE" dirty="0"/>
              <a:t> text </a:t>
            </a:r>
            <a:r>
              <a:rPr lang="sv-SE" dirty="0" err="1"/>
              <a:t>here</a:t>
            </a:r>
            <a:endParaRPr lang="sv-SE" dirty="0"/>
          </a:p>
          <a:p>
            <a:pPr lvl="1"/>
            <a:r>
              <a:rPr lang="sv-SE" dirty="0" err="1"/>
              <a:t>Level</a:t>
            </a:r>
            <a:r>
              <a:rPr lang="sv-SE" dirty="0"/>
              <a:t> </a:t>
            </a:r>
            <a:r>
              <a:rPr lang="sv-SE" dirty="0" err="1"/>
              <a:t>two</a:t>
            </a:r>
            <a:endParaRPr lang="sv-SE" dirty="0"/>
          </a:p>
          <a:p>
            <a:pPr lvl="2"/>
            <a:r>
              <a:rPr lang="sv-SE" dirty="0" err="1"/>
              <a:t>Level</a:t>
            </a:r>
            <a:r>
              <a:rPr lang="sv-SE" dirty="0"/>
              <a:t> </a:t>
            </a:r>
            <a:r>
              <a:rPr lang="sv-SE" dirty="0" err="1"/>
              <a:t>three</a:t>
            </a:r>
            <a:endParaRPr lang="sv-SE" dirty="0"/>
          </a:p>
          <a:p>
            <a:pPr lvl="3"/>
            <a:r>
              <a:rPr lang="sv-SE" dirty="0" err="1"/>
              <a:t>Level</a:t>
            </a:r>
            <a:r>
              <a:rPr lang="sv-SE" dirty="0"/>
              <a:t> </a:t>
            </a:r>
            <a:r>
              <a:rPr lang="sv-SE" dirty="0" err="1"/>
              <a:t>four</a:t>
            </a:r>
            <a:endParaRPr lang="sv-SE" dirty="0"/>
          </a:p>
          <a:p>
            <a:pPr lvl="4"/>
            <a:r>
              <a:rPr lang="sv-SE" dirty="0" err="1"/>
              <a:t>Level</a:t>
            </a:r>
            <a:r>
              <a:rPr lang="sv-SE" dirty="0"/>
              <a:t> </a:t>
            </a:r>
            <a:r>
              <a:rPr lang="sv-SE" dirty="0" err="1"/>
              <a:t>five</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t>2019-12-20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ED0E79-C485-4358-AA6A-241A5ED8242A}" type="slidenum">
              <a:rPr lang="sv-SE" smtClean="0"/>
              <a:t>‹#›</a:t>
            </a:fld>
            <a:endParaRPr lang="sv-SE"/>
          </a:p>
        </p:txBody>
      </p:sp>
      <p:sp>
        <p:nvSpPr>
          <p:cNvPr id="7" name="textruta 6"/>
          <p:cNvSpPr txBox="1"/>
          <p:nvPr userDrawn="1"/>
        </p:nvSpPr>
        <p:spPr>
          <a:xfrm>
            <a:off x="-525538" y="773761"/>
            <a:ext cx="184666" cy="369332"/>
          </a:xfrm>
          <a:prstGeom prst="rect">
            <a:avLst/>
          </a:prstGeom>
          <a:noFill/>
        </p:spPr>
        <p:txBody>
          <a:bodyPr wrap="none" rtlCol="0">
            <a:spAutoFit/>
          </a:bodyPr>
          <a:lstStyle/>
          <a:p>
            <a:endParaRPr lang="sv-SE" dirty="0"/>
          </a:p>
        </p:txBody>
      </p:sp>
      <p:sp>
        <p:nvSpPr>
          <p:cNvPr id="8" name="Title Placeholder 1"/>
          <p:cNvSpPr>
            <a:spLocks noGrp="1"/>
          </p:cNvSpPr>
          <p:nvPr>
            <p:ph type="title" hasCustomPrompt="1"/>
          </p:nvPr>
        </p:nvSpPr>
        <p:spPr>
          <a:xfrm>
            <a:off x="1245221" y="465210"/>
            <a:ext cx="6647364" cy="1080468"/>
          </a:xfrm>
          <a:prstGeom prst="rect">
            <a:avLst/>
          </a:prstGeom>
        </p:spPr>
        <p:txBody>
          <a:bodyPr vert="horz" lIns="0" tIns="0" rIns="0" bIns="0" rtlCol="0" anchor="ctr">
            <a:normAutofit/>
          </a:bodyPr>
          <a:lstStyle>
            <a:lvl1pPr>
              <a:defRPr/>
            </a:lvl1pPr>
          </a:lstStyle>
          <a:p>
            <a:r>
              <a:rPr lang="sv-SE" dirty="0" err="1"/>
              <a:t>Click</a:t>
            </a:r>
            <a:r>
              <a:rPr lang="sv-SE" dirty="0"/>
              <a:t> </a:t>
            </a:r>
            <a:r>
              <a:rPr lang="sv-SE" dirty="0" err="1"/>
              <a:t>to</a:t>
            </a:r>
            <a:r>
              <a:rPr lang="sv-SE" dirty="0"/>
              <a:t> </a:t>
            </a:r>
            <a:r>
              <a:rPr lang="sv-SE" dirty="0" err="1"/>
              <a:t>add</a:t>
            </a:r>
            <a:r>
              <a:rPr lang="sv-SE" dirty="0"/>
              <a:t> a </a:t>
            </a:r>
            <a:r>
              <a:rPr lang="sv-SE" dirty="0" err="1"/>
              <a:t>headline</a:t>
            </a:r>
            <a:endParaRPr lang="en-US" dirty="0"/>
          </a:p>
        </p:txBody>
      </p:sp>
    </p:spTree>
    <p:extLst>
      <p:ext uri="{BB962C8B-B14F-4D97-AF65-F5344CB8AC3E}">
        <p14:creationId xmlns:p14="http://schemas.microsoft.com/office/powerpoint/2010/main" val="230997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12/20/2019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en.wikipedia.org/wiki/Evaporation" TargetMode="External"/><Relationship Id="rId3" Type="http://schemas.microsoft.com/office/2007/relationships/hdphoto" Target="../media/hdphoto1.wdp"/><Relationship Id="rId7" Type="http://schemas.openxmlformats.org/officeDocument/2006/relationships/hyperlink" Target="https://en.wikipedia.org/wiki/Boiling_point"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en.wikipedia.org/wiki/Room_temperature" TargetMode="External"/><Relationship Id="rId5" Type="http://schemas.openxmlformats.org/officeDocument/2006/relationships/hyperlink" Target="https://en.wikipedia.org/wiki/Vapour_pressure" TargetMode="External"/><Relationship Id="rId4" Type="http://schemas.openxmlformats.org/officeDocument/2006/relationships/hyperlink" Target="https://en.wikipedia.org/wiki/Organic_compound" TargetMode="External"/><Relationship Id="rId9" Type="http://schemas.openxmlformats.org/officeDocument/2006/relationships/hyperlink" Target="https://en.wikipedia.org/wiki/Sublimation_(phase_transition)" TargetMode="Externa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p>
          <a:p>
            <a:pPr marL="0" indent="0" algn="ctr">
              <a:buNone/>
            </a:pPr>
            <a:r>
              <a:rPr lang="en-US" sz="3200" dirty="0">
                <a:solidFill>
                  <a:schemeClr val="accent6"/>
                </a:solidFill>
              </a:rPr>
              <a:t>Tourism for a Small Planet</a:t>
            </a:r>
          </a:p>
          <a:p>
            <a:pPr marL="0" indent="0" algn="ctr">
              <a:buNone/>
            </a:pPr>
            <a:r>
              <a:rPr lang="en-US" sz="3200" dirty="0">
                <a:solidFill>
                  <a:schemeClr val="accent6"/>
                </a:solidFill>
              </a:rPr>
              <a:t>(Sustainable Tourism)</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8949-493B-4EDD-B16E-63991C387AE1}"/>
              </a:ext>
            </a:extLst>
          </p:cNvPr>
          <p:cNvSpPr>
            <a:spLocks noGrp="1"/>
          </p:cNvSpPr>
          <p:nvPr>
            <p:ph type="title"/>
          </p:nvPr>
        </p:nvSpPr>
        <p:spPr/>
        <p:txBody>
          <a:bodyPr/>
          <a:lstStyle/>
          <a:p>
            <a:pPr algn="r"/>
            <a:r>
              <a:rPr lang="en-GB" dirty="0"/>
              <a:t>Real Winter!</a:t>
            </a:r>
            <a:endParaRPr lang="en-US" dirty="0"/>
          </a:p>
        </p:txBody>
      </p:sp>
      <p:graphicFrame>
        <p:nvGraphicFramePr>
          <p:cNvPr id="3" name="Object 2">
            <a:extLst>
              <a:ext uri="{FF2B5EF4-FFF2-40B4-BE49-F238E27FC236}">
                <a16:creationId xmlns:a16="http://schemas.microsoft.com/office/drawing/2014/main" id="{5AB9B487-0507-447D-AF9A-F8A3035DAFD5}"/>
              </a:ext>
            </a:extLst>
          </p:cNvPr>
          <p:cNvGraphicFramePr>
            <a:graphicFrameLocks noChangeAspect="1"/>
          </p:cNvGraphicFramePr>
          <p:nvPr/>
        </p:nvGraphicFramePr>
        <p:xfrm>
          <a:off x="0" y="0"/>
          <a:ext cx="3526155" cy="6889678"/>
        </p:xfrm>
        <a:graphic>
          <a:graphicData uri="http://schemas.openxmlformats.org/presentationml/2006/ole">
            <mc:AlternateContent xmlns:mc="http://schemas.openxmlformats.org/markup-compatibility/2006">
              <mc:Choice xmlns:v="urn:schemas-microsoft-com:vml" Requires="v">
                <p:oleObj spid="_x0000_s3075" name="Image" r:id="rId3" imgW="6018840" imgH="11745720" progId="Photoshop.Image.11">
                  <p:embed/>
                </p:oleObj>
              </mc:Choice>
              <mc:Fallback>
                <p:oleObj name="Image" r:id="rId3" imgW="6018840" imgH="11745720" progId="Photoshop.Image.11">
                  <p:embed/>
                  <p:pic>
                    <p:nvPicPr>
                      <p:cNvPr id="3" name="Object 2">
                        <a:extLst>
                          <a:ext uri="{FF2B5EF4-FFF2-40B4-BE49-F238E27FC236}">
                            <a16:creationId xmlns:a16="http://schemas.microsoft.com/office/drawing/2014/main" id="{5AB9B487-0507-447D-AF9A-F8A3035DAFD5}"/>
                          </a:ext>
                        </a:extLst>
                      </p:cNvPr>
                      <p:cNvPicPr/>
                      <p:nvPr/>
                    </p:nvPicPr>
                    <p:blipFill>
                      <a:blip r:embed="rId4"/>
                      <a:stretch>
                        <a:fillRect/>
                      </a:stretch>
                    </p:blipFill>
                    <p:spPr>
                      <a:xfrm>
                        <a:off x="0" y="0"/>
                        <a:ext cx="3526155" cy="6889678"/>
                      </a:xfrm>
                      <a:prstGeom prst="rect">
                        <a:avLst/>
                      </a:prstGeom>
                    </p:spPr>
                  </p:pic>
                </p:oleObj>
              </mc:Fallback>
            </mc:AlternateContent>
          </a:graphicData>
        </a:graphic>
      </p:graphicFrame>
    </p:spTree>
    <p:extLst>
      <p:ext uri="{BB962C8B-B14F-4D97-AF65-F5344CB8AC3E}">
        <p14:creationId xmlns:p14="http://schemas.microsoft.com/office/powerpoint/2010/main" val="236948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teaching process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During the semester we are going to have:</a:t>
            </a:r>
          </a:p>
          <a:p>
            <a:pPr algn="just"/>
            <a:r>
              <a:rPr lang="en-GB" sz="2800" dirty="0"/>
              <a:t>seminars with case-studies</a:t>
            </a:r>
          </a:p>
          <a:p>
            <a:pPr algn="just"/>
            <a:r>
              <a:rPr lang="en-GB" sz="2800" dirty="0"/>
              <a:t>lectures on the main course topics</a:t>
            </a:r>
          </a:p>
          <a:p>
            <a:pPr algn="just"/>
            <a:r>
              <a:rPr lang="en-GB" sz="2800" dirty="0"/>
              <a:t>mixed classes</a:t>
            </a:r>
          </a:p>
          <a:p>
            <a:pPr algn="just"/>
            <a:r>
              <a:rPr lang="en-GB" sz="2800" dirty="0"/>
              <a:t>Research work</a:t>
            </a:r>
          </a:p>
          <a:p>
            <a:pPr marL="0" indent="0" algn="just">
              <a:buNone/>
            </a:pPr>
            <a:r>
              <a:rPr lang="en-GB" sz="2800" dirty="0"/>
              <a:t>It is mandatory to attend the lectures and seminars, otherwise you will be not allowed to take the final exam!</a:t>
            </a:r>
          </a:p>
          <a:p>
            <a:pPr algn="just"/>
            <a:endParaRPr lang="en-US" sz="2800" dirty="0"/>
          </a:p>
        </p:txBody>
      </p:sp>
    </p:spTree>
    <p:extLst>
      <p:ext uri="{BB962C8B-B14F-4D97-AF65-F5344CB8AC3E}">
        <p14:creationId xmlns:p14="http://schemas.microsoft.com/office/powerpoint/2010/main" val="285071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US" dirty="0">
                <a:solidFill>
                  <a:schemeClr val="accent6"/>
                </a:solidFill>
              </a:rPr>
              <a:t>Case-studies from the book</a:t>
            </a:r>
            <a:br>
              <a:rPr lang="en-US" dirty="0">
                <a:solidFill>
                  <a:schemeClr val="accent6"/>
                </a:solidFill>
              </a:rPr>
            </a:br>
            <a:br>
              <a:rPr lang="en-US" dirty="0">
                <a:solidFill>
                  <a:schemeClr val="accent6"/>
                </a:solidFill>
              </a:rPr>
            </a:br>
            <a:r>
              <a:rPr lang="en-US" dirty="0">
                <a:solidFill>
                  <a:schemeClr val="accent6"/>
                </a:solidFill>
              </a:rPr>
              <a:t>The </a:t>
            </a:r>
            <a:r>
              <a:rPr lang="en-US" dirty="0" err="1">
                <a:solidFill>
                  <a:schemeClr val="accent6"/>
                </a:solidFill>
              </a:rPr>
              <a:t>Kimpton</a:t>
            </a:r>
            <a:r>
              <a:rPr lang="en-US" dirty="0">
                <a:solidFill>
                  <a:schemeClr val="accent6"/>
                </a:solidFill>
              </a:rPr>
              <a:t> hotels’ green approach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endParaRPr lang="en-US" sz="2800" dirty="0"/>
          </a:p>
        </p:txBody>
      </p:sp>
      <p:pic>
        <p:nvPicPr>
          <p:cNvPr id="1026" name="Picture 2" descr="https://www.nevistas.com/ul/4/2017/01/05/08.jpg">
            <a:extLst>
              <a:ext uri="{FF2B5EF4-FFF2-40B4-BE49-F238E27FC236}">
                <a16:creationId xmlns:a16="http://schemas.microsoft.com/office/drawing/2014/main" id="{2C18A8FB-35F7-4433-9286-5B3F09DBF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86001"/>
            <a:ext cx="9143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8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C710-B3F6-489B-AD7C-73CDA771AF8D}"/>
              </a:ext>
            </a:extLst>
          </p:cNvPr>
          <p:cNvSpPr>
            <a:spLocks noGrp="1"/>
          </p:cNvSpPr>
          <p:nvPr>
            <p:ph type="title"/>
          </p:nvPr>
        </p:nvSpPr>
        <p:spPr/>
        <p:txBody>
          <a:bodyPr>
            <a:normAutofit fontScale="90000"/>
          </a:bodyPr>
          <a:lstStyle/>
          <a:p>
            <a:r>
              <a:rPr lang="en-US" dirty="0"/>
              <a:t>Real and modern case –studies based on my own experience</a:t>
            </a:r>
            <a:br>
              <a:rPr lang="en-US" dirty="0">
                <a:solidFill>
                  <a:schemeClr val="accent6">
                    <a:lumMod val="75000"/>
                  </a:schemeClr>
                </a:solidFill>
              </a:rPr>
            </a:br>
            <a:r>
              <a:rPr lang="en-US" dirty="0">
                <a:solidFill>
                  <a:schemeClr val="accent6">
                    <a:lumMod val="75000"/>
                  </a:schemeClr>
                </a:solidFill>
              </a:rPr>
              <a:t>Saami indigenous people living in Sweden, Finland and Northern Russia</a:t>
            </a:r>
          </a:p>
        </p:txBody>
      </p:sp>
      <p:sp>
        <p:nvSpPr>
          <p:cNvPr id="3" name="Content Placeholder 2">
            <a:extLst>
              <a:ext uri="{FF2B5EF4-FFF2-40B4-BE49-F238E27FC236}">
                <a16:creationId xmlns:a16="http://schemas.microsoft.com/office/drawing/2014/main" id="{9EDDB483-D7F9-4309-B65C-ADACF4AC7A5C}"/>
              </a:ext>
            </a:extLst>
          </p:cNvPr>
          <p:cNvSpPr>
            <a:spLocks noGrp="1"/>
          </p:cNvSpPr>
          <p:nvPr>
            <p:ph idx="1"/>
          </p:nvPr>
        </p:nvSpPr>
        <p:spPr>
          <a:xfrm>
            <a:off x="628650" y="1514475"/>
            <a:ext cx="7886700" cy="4662488"/>
          </a:xfrm>
        </p:spPr>
        <p:txBody>
          <a:bodyPr/>
          <a:lstStyle/>
          <a:p>
            <a:pPr marL="0" indent="0">
              <a:buNone/>
            </a:pPr>
            <a:endParaRPr lang="en-US" dirty="0"/>
          </a:p>
          <a:p>
            <a:pPr marL="0" indent="0">
              <a:buNone/>
            </a:pPr>
            <a:r>
              <a:rPr lang="en-US" dirty="0" err="1"/>
              <a:t>Umeå</a:t>
            </a:r>
            <a:r>
              <a:rPr lang="en-US" dirty="0"/>
              <a:t>, Northern Sweden, Saami week March 04-09, 2019</a:t>
            </a:r>
          </a:p>
        </p:txBody>
      </p:sp>
      <p:pic>
        <p:nvPicPr>
          <p:cNvPr id="5" name="Picture 4" descr="A tent with people in the snow&#10;&#10;Description automatically generated">
            <a:extLst>
              <a:ext uri="{FF2B5EF4-FFF2-40B4-BE49-F238E27FC236}">
                <a16:creationId xmlns:a16="http://schemas.microsoft.com/office/drawing/2014/main" id="{BA1EC433-11BE-408F-A360-38DF5ED8679F}"/>
              </a:ext>
            </a:extLst>
          </p:cNvPr>
          <p:cNvPicPr>
            <a:picLocks noChangeAspect="1"/>
          </p:cNvPicPr>
          <p:nvPr/>
        </p:nvPicPr>
        <p:blipFill rotWithShape="1">
          <a:blip r:embed="rId2"/>
          <a:srcRect l="8285" t="15107" r="1319" b="12576"/>
          <a:stretch/>
        </p:blipFill>
        <p:spPr>
          <a:xfrm>
            <a:off x="852487" y="2394585"/>
            <a:ext cx="7439025" cy="4463415"/>
          </a:xfrm>
          <a:prstGeom prst="rect">
            <a:avLst/>
          </a:prstGeom>
        </p:spPr>
      </p:pic>
    </p:spTree>
    <p:extLst>
      <p:ext uri="{BB962C8B-B14F-4D97-AF65-F5344CB8AC3E}">
        <p14:creationId xmlns:p14="http://schemas.microsoft.com/office/powerpoint/2010/main" val="29727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WeChat Group and WeChat (QQ) cloud for the shared files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Please, note that all Power point presentations will be stored on </a:t>
            </a:r>
            <a:r>
              <a:rPr lang="en-GB" sz="2800" dirty="0">
                <a:solidFill>
                  <a:schemeClr val="accent6">
                    <a:lumMod val="75000"/>
                  </a:schemeClr>
                </a:solidFill>
              </a:rPr>
              <a:t>WeChat (QQ) cloud</a:t>
            </a:r>
            <a:r>
              <a:rPr lang="en-GB" sz="2800" dirty="0"/>
              <a:t>, so you have the access to all needed files.</a:t>
            </a:r>
          </a:p>
          <a:p>
            <a:pPr marL="0" indent="0" algn="just">
              <a:buNone/>
            </a:pPr>
            <a:endParaRPr lang="en-US" sz="2800" dirty="0"/>
          </a:p>
        </p:txBody>
      </p:sp>
      <p:pic>
        <p:nvPicPr>
          <p:cNvPr id="5" name="Picture 4">
            <a:extLst>
              <a:ext uri="{FF2B5EF4-FFF2-40B4-BE49-F238E27FC236}">
                <a16:creationId xmlns:a16="http://schemas.microsoft.com/office/drawing/2014/main" id="{4BE4BFE1-3F43-467A-B989-8A3D97075F74}"/>
              </a:ext>
            </a:extLst>
          </p:cNvPr>
          <p:cNvPicPr>
            <a:picLocks noChangeAspect="1"/>
          </p:cNvPicPr>
          <p:nvPr/>
        </p:nvPicPr>
        <p:blipFill rotWithShape="1">
          <a:blip r:embed="rId4"/>
          <a:srcRect r="17981"/>
          <a:stretch/>
        </p:blipFill>
        <p:spPr>
          <a:xfrm>
            <a:off x="628649" y="3358356"/>
            <a:ext cx="8503920" cy="2235994"/>
          </a:xfrm>
          <a:prstGeom prst="rect">
            <a:avLst/>
          </a:prstGeom>
        </p:spPr>
      </p:pic>
    </p:spTree>
    <p:extLst>
      <p:ext uri="{BB962C8B-B14F-4D97-AF65-F5344CB8AC3E}">
        <p14:creationId xmlns:p14="http://schemas.microsoft.com/office/powerpoint/2010/main" val="153369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evaluation procedure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Next week you will be given the Exam plan file containing the information about the course evaluation process.</a:t>
            </a:r>
            <a:endParaRPr lang="en-US" sz="2800" dirty="0"/>
          </a:p>
        </p:txBody>
      </p:sp>
      <p:pic>
        <p:nvPicPr>
          <p:cNvPr id="5" name="Picture 4">
            <a:extLst>
              <a:ext uri="{FF2B5EF4-FFF2-40B4-BE49-F238E27FC236}">
                <a16:creationId xmlns:a16="http://schemas.microsoft.com/office/drawing/2014/main" id="{87057820-08B6-4D3F-8470-23736CCE8D56}"/>
              </a:ext>
            </a:extLst>
          </p:cNvPr>
          <p:cNvPicPr>
            <a:picLocks noChangeAspect="1"/>
          </p:cNvPicPr>
          <p:nvPr/>
        </p:nvPicPr>
        <p:blipFill>
          <a:blip r:embed="rId4"/>
          <a:stretch>
            <a:fillRect/>
          </a:stretch>
        </p:blipFill>
        <p:spPr>
          <a:xfrm>
            <a:off x="0" y="3166508"/>
            <a:ext cx="9144000" cy="2292906"/>
          </a:xfrm>
          <a:prstGeom prst="rect">
            <a:avLst/>
          </a:prstGeom>
        </p:spPr>
      </p:pic>
    </p:spTree>
    <p:extLst>
      <p:ext uri="{BB962C8B-B14F-4D97-AF65-F5344CB8AC3E}">
        <p14:creationId xmlns:p14="http://schemas.microsoft.com/office/powerpoint/2010/main" val="13476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evaluation procedure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7" name="Picture 6">
            <a:extLst>
              <a:ext uri="{FF2B5EF4-FFF2-40B4-BE49-F238E27FC236}">
                <a16:creationId xmlns:a16="http://schemas.microsoft.com/office/drawing/2014/main" id="{6D108CF5-DD23-4DBD-89B8-177EBF79D5F7}"/>
              </a:ext>
            </a:extLst>
          </p:cNvPr>
          <p:cNvPicPr>
            <a:picLocks noChangeAspect="1"/>
          </p:cNvPicPr>
          <p:nvPr/>
        </p:nvPicPr>
        <p:blipFill>
          <a:blip r:embed="rId4"/>
          <a:stretch>
            <a:fillRect/>
          </a:stretch>
        </p:blipFill>
        <p:spPr>
          <a:xfrm>
            <a:off x="0" y="1690689"/>
            <a:ext cx="9144000" cy="1817441"/>
          </a:xfrm>
          <a:prstGeom prst="rect">
            <a:avLst/>
          </a:prstGeom>
        </p:spPr>
      </p:pic>
    </p:spTree>
    <p:extLst>
      <p:ext uri="{BB962C8B-B14F-4D97-AF65-F5344CB8AC3E}">
        <p14:creationId xmlns:p14="http://schemas.microsoft.com/office/powerpoint/2010/main" val="175593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evaluation procedure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5" name="Picture 4">
            <a:extLst>
              <a:ext uri="{FF2B5EF4-FFF2-40B4-BE49-F238E27FC236}">
                <a16:creationId xmlns:a16="http://schemas.microsoft.com/office/drawing/2014/main" id="{DF19D633-FD02-4E5D-BB0E-2DA4EFB69DF3}"/>
              </a:ext>
            </a:extLst>
          </p:cNvPr>
          <p:cNvPicPr>
            <a:picLocks noChangeAspect="1"/>
          </p:cNvPicPr>
          <p:nvPr/>
        </p:nvPicPr>
        <p:blipFill>
          <a:blip r:embed="rId4"/>
          <a:stretch>
            <a:fillRect/>
          </a:stretch>
        </p:blipFill>
        <p:spPr>
          <a:xfrm>
            <a:off x="0" y="1466219"/>
            <a:ext cx="9144000" cy="4487537"/>
          </a:xfrm>
          <a:prstGeom prst="rect">
            <a:avLst/>
          </a:prstGeom>
        </p:spPr>
      </p:pic>
    </p:spTree>
    <p:extLst>
      <p:ext uri="{BB962C8B-B14F-4D97-AF65-F5344CB8AC3E}">
        <p14:creationId xmlns:p14="http://schemas.microsoft.com/office/powerpoint/2010/main" val="428204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628650" y="39690"/>
            <a:ext cx="7886700" cy="625474"/>
          </a:xfrm>
        </p:spPr>
        <p:txBody>
          <a:bodyPr/>
          <a:lstStyle/>
          <a:p>
            <a:r>
              <a:rPr lang="en-GB" dirty="0">
                <a:solidFill>
                  <a:schemeClr val="accent6">
                    <a:lumMod val="75000"/>
                  </a:schemeClr>
                </a:solidFill>
              </a:rPr>
              <a:t>Grading scheme </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6" name="Picture 5">
            <a:extLst>
              <a:ext uri="{FF2B5EF4-FFF2-40B4-BE49-F238E27FC236}">
                <a16:creationId xmlns:a16="http://schemas.microsoft.com/office/drawing/2014/main" id="{81655B31-BAB5-413C-B10D-DD41D7F23BF4}"/>
              </a:ext>
            </a:extLst>
          </p:cNvPr>
          <p:cNvPicPr>
            <a:picLocks noChangeAspect="1"/>
          </p:cNvPicPr>
          <p:nvPr/>
        </p:nvPicPr>
        <p:blipFill>
          <a:blip r:embed="rId4"/>
          <a:stretch>
            <a:fillRect/>
          </a:stretch>
        </p:blipFill>
        <p:spPr>
          <a:xfrm>
            <a:off x="0" y="624629"/>
            <a:ext cx="9144000" cy="5552334"/>
          </a:xfrm>
          <a:prstGeom prst="rect">
            <a:avLst/>
          </a:prstGeom>
        </p:spPr>
      </p:pic>
    </p:spTree>
    <p:extLst>
      <p:ext uri="{BB962C8B-B14F-4D97-AF65-F5344CB8AC3E}">
        <p14:creationId xmlns:p14="http://schemas.microsoft.com/office/powerpoint/2010/main" val="181821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352425" y="365126"/>
            <a:ext cx="8162925" cy="1325563"/>
          </a:xfrm>
        </p:spPr>
        <p:txBody>
          <a:bodyPr>
            <a:normAutofit/>
          </a:bodyPr>
          <a:lstStyle/>
          <a:p>
            <a:r>
              <a:rPr lang="en-GB" dirty="0">
                <a:solidFill>
                  <a:schemeClr val="accent2"/>
                </a:solidFill>
              </a:rPr>
              <a:t>Conducting the Survey</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a:xfrm>
            <a:off x="161925" y="1901825"/>
            <a:ext cx="7886700" cy="4351338"/>
          </a:xfrm>
        </p:spPr>
        <p:txBody>
          <a:bodyPr>
            <a:normAutofit/>
          </a:bodyPr>
          <a:lstStyle/>
          <a:p>
            <a:pPr marL="514350" indent="-514350" algn="just">
              <a:buFont typeface="+mj-lt"/>
              <a:buAutoNum type="arabicPeriod"/>
            </a:pPr>
            <a:r>
              <a:rPr lang="en-GB" sz="2800" dirty="0"/>
              <a:t>Design the questionnaire</a:t>
            </a:r>
          </a:p>
          <a:p>
            <a:pPr marL="0" indent="0" algn="just">
              <a:buNone/>
            </a:pPr>
            <a:r>
              <a:rPr lang="en-GB" sz="2800" dirty="0"/>
              <a:t>     - via Literature review</a:t>
            </a:r>
          </a:p>
          <a:p>
            <a:pPr marL="0" indent="0" algn="just">
              <a:buNone/>
            </a:pPr>
            <a:r>
              <a:rPr lang="en-GB" sz="2800" dirty="0"/>
              <a:t>     - coding scheme</a:t>
            </a:r>
          </a:p>
          <a:p>
            <a:pPr marL="0" indent="0" algn="just">
              <a:buNone/>
            </a:pPr>
            <a:r>
              <a:rPr lang="en-GB" sz="2800" dirty="0"/>
              <a:t>     - feedback from colleagues </a:t>
            </a:r>
          </a:p>
          <a:p>
            <a:pPr marL="0" indent="0" algn="just">
              <a:buNone/>
            </a:pPr>
            <a:r>
              <a:rPr lang="en-GB" sz="2800" dirty="0"/>
              <a:t>2. Translate the questionnaire</a:t>
            </a:r>
          </a:p>
          <a:p>
            <a:pPr marL="0" indent="0" algn="just">
              <a:buNone/>
            </a:pPr>
            <a:r>
              <a:rPr lang="en-GB" sz="2800" dirty="0"/>
              <a:t>    - native speakers</a:t>
            </a:r>
          </a:p>
          <a:p>
            <a:pPr marL="0" indent="0" algn="just">
              <a:buNone/>
            </a:pPr>
            <a:r>
              <a:rPr lang="en-GB" sz="2800" dirty="0"/>
              <a:t>    - </a:t>
            </a:r>
            <a:r>
              <a:rPr lang="en-GB" sz="2800" strike="sngStrike" dirty="0"/>
              <a:t>online translators</a:t>
            </a:r>
          </a:p>
          <a:p>
            <a:pPr marL="0" indent="0" algn="just">
              <a:buNone/>
            </a:pPr>
            <a:r>
              <a:rPr lang="en-GB" sz="2800" dirty="0"/>
              <a:t>3. Test the questionnaire</a:t>
            </a:r>
          </a:p>
          <a:p>
            <a:pPr marL="0" indent="0" algn="just">
              <a:buNone/>
            </a:pPr>
            <a:endParaRPr lang="en-US" sz="2800" dirty="0"/>
          </a:p>
        </p:txBody>
      </p:sp>
      <p:pic>
        <p:nvPicPr>
          <p:cNvPr id="12" name="Picture 11" descr="A close up of text on a white background&#10;&#10;Description automatically generated">
            <a:extLst>
              <a:ext uri="{FF2B5EF4-FFF2-40B4-BE49-F238E27FC236}">
                <a16:creationId xmlns:a16="http://schemas.microsoft.com/office/drawing/2014/main" id="{BA8CE790-AD3F-4DF8-A9EA-391B68C6B32A}"/>
              </a:ext>
            </a:extLst>
          </p:cNvPr>
          <p:cNvPicPr>
            <a:picLocks noChangeAspect="1"/>
          </p:cNvPicPr>
          <p:nvPr/>
        </p:nvPicPr>
        <p:blipFill>
          <a:blip r:embed="rId4"/>
          <a:stretch>
            <a:fillRect/>
          </a:stretch>
        </p:blipFill>
        <p:spPr>
          <a:xfrm>
            <a:off x="5278322" y="0"/>
            <a:ext cx="3865678" cy="6858000"/>
          </a:xfrm>
          <a:prstGeom prst="rect">
            <a:avLst/>
          </a:prstGeom>
        </p:spPr>
      </p:pic>
    </p:spTree>
    <p:extLst>
      <p:ext uri="{BB962C8B-B14F-4D97-AF65-F5344CB8AC3E}">
        <p14:creationId xmlns:p14="http://schemas.microsoft.com/office/powerpoint/2010/main" val="415943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A747-B3E5-4C23-9DF7-3B8C847D28EB}"/>
              </a:ext>
            </a:extLst>
          </p:cNvPr>
          <p:cNvSpPr>
            <a:spLocks noGrp="1"/>
          </p:cNvSpPr>
          <p:nvPr>
            <p:ph type="title"/>
          </p:nvPr>
        </p:nvSpPr>
        <p:spPr/>
        <p:txBody>
          <a:bodyPr/>
          <a:lstStyle/>
          <a:p>
            <a:r>
              <a:rPr lang="en-GB" dirty="0">
                <a:solidFill>
                  <a:schemeClr val="accent6"/>
                </a:solidFill>
              </a:rPr>
              <a:t>The structure of the lecture</a:t>
            </a:r>
            <a:endParaRPr lang="en-US" dirty="0">
              <a:solidFill>
                <a:schemeClr val="accent6"/>
              </a:solidFill>
            </a:endParaRPr>
          </a:p>
        </p:txBody>
      </p:sp>
      <p:sp>
        <p:nvSpPr>
          <p:cNvPr id="3" name="Content Placeholder 2">
            <a:extLst>
              <a:ext uri="{FF2B5EF4-FFF2-40B4-BE49-F238E27FC236}">
                <a16:creationId xmlns:a16="http://schemas.microsoft.com/office/drawing/2014/main" id="{D62B1419-0BAF-4D58-B943-17257B363E6A}"/>
              </a:ext>
            </a:extLst>
          </p:cNvPr>
          <p:cNvSpPr>
            <a:spLocks noGrp="1"/>
          </p:cNvSpPr>
          <p:nvPr>
            <p:ph idx="1"/>
          </p:nvPr>
        </p:nvSpPr>
        <p:spPr/>
        <p:txBody>
          <a:bodyPr>
            <a:normAutofit/>
          </a:bodyPr>
          <a:lstStyle/>
          <a:p>
            <a:pPr marL="514350" indent="-514350">
              <a:buAutoNum type="arabicPeriod"/>
            </a:pPr>
            <a:r>
              <a:rPr lang="en-GB" sz="2800" dirty="0"/>
              <a:t>Teacher introducing</a:t>
            </a:r>
          </a:p>
          <a:p>
            <a:pPr marL="514350" indent="-514350">
              <a:buAutoNum type="arabicPeriod"/>
            </a:pPr>
            <a:r>
              <a:rPr lang="en-GB" sz="2800" dirty="0"/>
              <a:t>The structure of the course and main objectives</a:t>
            </a:r>
          </a:p>
          <a:p>
            <a:pPr marL="514350" indent="-514350">
              <a:buAutoNum type="arabicPeriod"/>
            </a:pPr>
            <a:r>
              <a:rPr lang="en-GB" sz="2800" dirty="0"/>
              <a:t>The teaching process, exams and evaluation procedures.</a:t>
            </a:r>
          </a:p>
          <a:p>
            <a:pPr marL="514350" indent="-514350">
              <a:buAutoNum type="arabicPeriod"/>
            </a:pPr>
            <a:r>
              <a:rPr lang="en-GB" sz="2800" dirty="0"/>
              <a:t>The first lecture of the course.</a:t>
            </a:r>
          </a:p>
          <a:p>
            <a:pPr marL="514350" indent="-514350">
              <a:buAutoNum type="arabicPeriod"/>
            </a:pPr>
            <a:r>
              <a:rPr lang="en-GB" sz="2800" dirty="0"/>
              <a:t>The Nanning Urban Parks survey outcomes made by students Y16.</a:t>
            </a:r>
          </a:p>
          <a:p>
            <a:pPr marL="514350" indent="-514350">
              <a:buAutoNum type="arabicPeriod"/>
            </a:pPr>
            <a:endParaRPr lang="en-US" sz="2800" dirty="0"/>
          </a:p>
        </p:txBody>
      </p:sp>
    </p:spTree>
    <p:extLst>
      <p:ext uri="{BB962C8B-B14F-4D97-AF65-F5344CB8AC3E}">
        <p14:creationId xmlns:p14="http://schemas.microsoft.com/office/powerpoint/2010/main" val="2939250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Our questionnaire</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Dear students. We have designed the questionnaire together.</a:t>
            </a:r>
          </a:p>
          <a:p>
            <a:pPr marL="0" indent="0" algn="just">
              <a:buNone/>
            </a:pPr>
            <a:r>
              <a:rPr lang="en-GB" sz="2800" dirty="0"/>
              <a:t>It is not just a questionnaire, it is a  book consisting of 4 pages with built in coding scheme and interviewer instructions. It is the survey manual or survey kit!</a:t>
            </a:r>
          </a:p>
          <a:p>
            <a:pPr marL="0" indent="0" algn="just">
              <a:buNone/>
            </a:pPr>
            <a:r>
              <a:rPr lang="en-GB" sz="2800" dirty="0"/>
              <a:t>Now it is time to get the skills of how to use the coding scheme, how to approach the respondents and how to select the spot for the interview. </a:t>
            </a:r>
            <a:endParaRPr lang="en-US" sz="2800" dirty="0"/>
          </a:p>
        </p:txBody>
      </p:sp>
    </p:spTree>
    <p:extLst>
      <p:ext uri="{BB962C8B-B14F-4D97-AF65-F5344CB8AC3E}">
        <p14:creationId xmlns:p14="http://schemas.microsoft.com/office/powerpoint/2010/main" val="38751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The structure of the questionnaire: Introduction</a:t>
            </a:r>
            <a:endParaRPr lang="en-US" dirty="0">
              <a:solidFill>
                <a:schemeClr val="accent2"/>
              </a:solidFill>
            </a:endParaRPr>
          </a:p>
        </p:txBody>
      </p:sp>
      <p:pic>
        <p:nvPicPr>
          <p:cNvPr id="4" name="Content Placeholder 3">
            <a:extLst>
              <a:ext uri="{FF2B5EF4-FFF2-40B4-BE49-F238E27FC236}">
                <a16:creationId xmlns:a16="http://schemas.microsoft.com/office/drawing/2014/main" id="{007DA5CB-D695-4C53-AD32-AD313E4BE63E}"/>
              </a:ext>
            </a:extLst>
          </p:cNvPr>
          <p:cNvPicPr>
            <a:picLocks noGrp="1" noChangeAspect="1"/>
          </p:cNvPicPr>
          <p:nvPr>
            <p:ph idx="1"/>
          </p:nvPr>
        </p:nvPicPr>
        <p:blipFill>
          <a:blip r:embed="rId4"/>
          <a:stretch>
            <a:fillRect/>
          </a:stretch>
        </p:blipFill>
        <p:spPr>
          <a:xfrm>
            <a:off x="174030" y="1828800"/>
            <a:ext cx="8795939" cy="31813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2348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The structure of the questionnaire:</a:t>
            </a:r>
            <a:endParaRPr lang="en-US" dirty="0">
              <a:solidFill>
                <a:schemeClr val="accent2"/>
              </a:solidFill>
            </a:endParaRPr>
          </a:p>
        </p:txBody>
      </p:sp>
      <p:sp>
        <p:nvSpPr>
          <p:cNvPr id="5" name="Content Placeholder 4">
            <a:extLst>
              <a:ext uri="{FF2B5EF4-FFF2-40B4-BE49-F238E27FC236}">
                <a16:creationId xmlns:a16="http://schemas.microsoft.com/office/drawing/2014/main" id="{48B37508-1094-4138-9E69-32D03D0B4F16}"/>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C56F2300-0E83-45B0-88C5-0418BD982906}"/>
              </a:ext>
            </a:extLst>
          </p:cNvPr>
          <p:cNvPicPr>
            <a:picLocks noChangeAspect="1"/>
          </p:cNvPicPr>
          <p:nvPr/>
        </p:nvPicPr>
        <p:blipFill>
          <a:blip r:embed="rId4"/>
          <a:stretch>
            <a:fillRect/>
          </a:stretch>
        </p:blipFill>
        <p:spPr>
          <a:xfrm>
            <a:off x="50201" y="3248173"/>
            <a:ext cx="8986484" cy="2920851"/>
          </a:xfrm>
          <a:prstGeom prst="rect">
            <a:avLst/>
          </a:prstGeom>
        </p:spPr>
      </p:pic>
      <p:sp>
        <p:nvSpPr>
          <p:cNvPr id="8" name="Speech Bubble: Oval 7">
            <a:extLst>
              <a:ext uri="{FF2B5EF4-FFF2-40B4-BE49-F238E27FC236}">
                <a16:creationId xmlns:a16="http://schemas.microsoft.com/office/drawing/2014/main" id="{190F9E2A-7A45-49F4-AF3F-323B7055CB2B}"/>
              </a:ext>
            </a:extLst>
          </p:cNvPr>
          <p:cNvSpPr/>
          <p:nvPr/>
        </p:nvSpPr>
        <p:spPr>
          <a:xfrm>
            <a:off x="4572000" y="4067444"/>
            <a:ext cx="3095625" cy="1641874"/>
          </a:xfrm>
          <a:prstGeom prst="wedgeEllipseCallout">
            <a:avLst>
              <a:gd name="adj1" fmla="val -70064"/>
              <a:gd name="adj2" fmla="val 42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4000" dirty="0"/>
              <a:t>Coding Scheme</a:t>
            </a:r>
            <a:endParaRPr lang="en-US" sz="4000" dirty="0"/>
          </a:p>
        </p:txBody>
      </p:sp>
      <p:sp>
        <p:nvSpPr>
          <p:cNvPr id="11" name="Right Brace 10">
            <a:extLst>
              <a:ext uri="{FF2B5EF4-FFF2-40B4-BE49-F238E27FC236}">
                <a16:creationId xmlns:a16="http://schemas.microsoft.com/office/drawing/2014/main" id="{3D3A1AE1-D5F5-4911-BAAC-07ADA27D09C5}"/>
              </a:ext>
            </a:extLst>
          </p:cNvPr>
          <p:cNvSpPr/>
          <p:nvPr/>
        </p:nvSpPr>
        <p:spPr>
          <a:xfrm>
            <a:off x="3313430" y="3922565"/>
            <a:ext cx="419100" cy="1982785"/>
          </a:xfrm>
          <a:prstGeom prst="rightBrace">
            <a:avLst>
              <a:gd name="adj1" fmla="val 8333"/>
              <a:gd name="adj2" fmla="val 49039"/>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D5A18AE6-C769-4F17-BBF9-F1B6CE0442EE}"/>
              </a:ext>
            </a:extLst>
          </p:cNvPr>
          <p:cNvSpPr/>
          <p:nvPr/>
        </p:nvSpPr>
        <p:spPr>
          <a:xfrm>
            <a:off x="3906202" y="1378688"/>
            <a:ext cx="4427220" cy="1641874"/>
          </a:xfrm>
          <a:prstGeom prst="wedgeEllipseCallout">
            <a:avLst>
              <a:gd name="adj1" fmla="val 38551"/>
              <a:gd name="adj2" fmla="val 72362"/>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4000" dirty="0"/>
              <a:t>Hints and instructions</a:t>
            </a:r>
            <a:endParaRPr lang="en-US" sz="4000" dirty="0"/>
          </a:p>
        </p:txBody>
      </p:sp>
    </p:spTree>
    <p:extLst>
      <p:ext uri="{BB962C8B-B14F-4D97-AF65-F5344CB8AC3E}">
        <p14:creationId xmlns:p14="http://schemas.microsoft.com/office/powerpoint/2010/main" val="217544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2F5E-3248-4DEE-8E61-84B83DA3DF58}"/>
              </a:ext>
            </a:extLst>
          </p:cNvPr>
          <p:cNvSpPr>
            <a:spLocks noGrp="1"/>
          </p:cNvSpPr>
          <p:nvPr>
            <p:ph type="title"/>
          </p:nvPr>
        </p:nvSpPr>
        <p:spPr/>
        <p:txBody>
          <a:bodyPr/>
          <a:lstStyle/>
          <a:p>
            <a:r>
              <a:rPr lang="en-GB" dirty="0"/>
              <a:t>What is your favourite Nanning Park</a:t>
            </a:r>
            <a:br>
              <a:rPr lang="en-GB" dirty="0"/>
            </a:br>
            <a:r>
              <a:rPr lang="zh-CN" altLang="en-US" dirty="0"/>
              <a:t>您最喜欢南宁的公园是哪一个？</a:t>
            </a:r>
            <a:endParaRPr lang="en-US" dirty="0"/>
          </a:p>
        </p:txBody>
      </p:sp>
      <p:sp>
        <p:nvSpPr>
          <p:cNvPr id="3" name="Content Placeholder 2">
            <a:extLst>
              <a:ext uri="{FF2B5EF4-FFF2-40B4-BE49-F238E27FC236}">
                <a16:creationId xmlns:a16="http://schemas.microsoft.com/office/drawing/2014/main" id="{C659A542-8593-4454-973E-F5492491D889}"/>
              </a:ext>
            </a:extLst>
          </p:cNvPr>
          <p:cNvSpPr>
            <a:spLocks noGrp="1"/>
          </p:cNvSpPr>
          <p:nvPr>
            <p:ph idx="1"/>
          </p:nvPr>
        </p:nvSpPr>
        <p:spPr/>
        <p:txBody>
          <a:bodyPr/>
          <a:lstStyle/>
          <a:p>
            <a:endParaRPr lang="en-US" dirty="0"/>
          </a:p>
        </p:txBody>
      </p:sp>
      <p:graphicFrame>
        <p:nvGraphicFramePr>
          <p:cNvPr id="4" name="Table 3">
            <a:extLst>
              <a:ext uri="{FF2B5EF4-FFF2-40B4-BE49-F238E27FC236}">
                <a16:creationId xmlns:a16="http://schemas.microsoft.com/office/drawing/2014/main" id="{816024C3-FF5F-422A-8D4E-E2CAE9AF0AC4}"/>
              </a:ext>
            </a:extLst>
          </p:cNvPr>
          <p:cNvGraphicFramePr>
            <a:graphicFrameLocks noGrp="1"/>
          </p:cNvGraphicFramePr>
          <p:nvPr>
            <p:extLst>
              <p:ext uri="{D42A27DB-BD31-4B8C-83A1-F6EECF244321}">
                <p14:modId xmlns:p14="http://schemas.microsoft.com/office/powerpoint/2010/main" val="3125269726"/>
              </p:ext>
            </p:extLst>
          </p:nvPr>
        </p:nvGraphicFramePr>
        <p:xfrm>
          <a:off x="0" y="2289810"/>
          <a:ext cx="9144000" cy="28956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795208641"/>
                    </a:ext>
                  </a:extLst>
                </a:gridCol>
                <a:gridCol w="6515100">
                  <a:extLst>
                    <a:ext uri="{9D8B030D-6E8A-4147-A177-3AD203B41FA5}">
                      <a16:colId xmlns:a16="http://schemas.microsoft.com/office/drawing/2014/main" val="2706695965"/>
                    </a:ext>
                  </a:extLst>
                </a:gridCol>
              </a:tblGrid>
              <a:tr h="393716">
                <a:tc>
                  <a:txBody>
                    <a:bodyPr/>
                    <a:lstStyle/>
                    <a:p>
                      <a:r>
                        <a:rPr lang="zh-CN" altLang="en-US" sz="2400" dirty="0"/>
                        <a:t>公园</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t>公园</a:t>
                      </a:r>
                      <a:endParaRPr lang="en-US" sz="2400" dirty="0"/>
                    </a:p>
                  </a:txBody>
                  <a:tcPr/>
                </a:tc>
                <a:extLst>
                  <a:ext uri="{0D108BD9-81ED-4DB2-BD59-A6C34878D82A}">
                    <a16:rowId xmlns:a16="http://schemas.microsoft.com/office/drawing/2014/main" val="1117924211"/>
                  </a:ext>
                </a:extLst>
              </a:tr>
              <a:tr h="393716">
                <a:tc>
                  <a:txBody>
                    <a:bodyPr/>
                    <a:lstStyle/>
                    <a:p>
                      <a:r>
                        <a:rPr lang="zh-CN" altLang="en-US" sz="2800" dirty="0"/>
                        <a:t>南湖公园</a:t>
                      </a:r>
                      <a:endParaRPr lang="en-US" sz="2800" dirty="0"/>
                    </a:p>
                  </a:txBody>
                  <a:tcPr/>
                </a:tc>
                <a:tc>
                  <a:txBody>
                    <a:bodyPr/>
                    <a:lstStyle/>
                    <a:p>
                      <a:r>
                        <a:rPr lang="zh-CN" altLang="en-US" sz="2800" dirty="0"/>
                        <a:t>狮山公园</a:t>
                      </a:r>
                      <a:endParaRPr lang="en-US" sz="2800" dirty="0"/>
                    </a:p>
                  </a:txBody>
                  <a:tcPr/>
                </a:tc>
                <a:extLst>
                  <a:ext uri="{0D108BD9-81ED-4DB2-BD59-A6C34878D82A}">
                    <a16:rowId xmlns:a16="http://schemas.microsoft.com/office/drawing/2014/main" val="720745047"/>
                  </a:ext>
                </a:extLst>
              </a:tr>
              <a:tr h="393716">
                <a:tc>
                  <a:txBody>
                    <a:bodyPr/>
                    <a:lstStyle/>
                    <a:p>
                      <a:r>
                        <a:rPr lang="zh-CN" altLang="en-US" sz="2800" dirty="0"/>
                        <a:t>花卉公园</a:t>
                      </a:r>
                      <a:endParaRPr lang="en-US" sz="2800" dirty="0"/>
                    </a:p>
                  </a:txBody>
                  <a:tcPr/>
                </a:tc>
                <a:tc>
                  <a:txBody>
                    <a:bodyPr/>
                    <a:lstStyle/>
                    <a:p>
                      <a:r>
                        <a:rPr lang="zh-CN" altLang="en-US" sz="2800" dirty="0"/>
                        <a:t>石门公园</a:t>
                      </a:r>
                      <a:endParaRPr lang="en-US" sz="2800" dirty="0"/>
                    </a:p>
                  </a:txBody>
                  <a:tcPr/>
                </a:tc>
                <a:extLst>
                  <a:ext uri="{0D108BD9-81ED-4DB2-BD59-A6C34878D82A}">
                    <a16:rowId xmlns:a16="http://schemas.microsoft.com/office/drawing/2014/main" val="1554209580"/>
                  </a:ext>
                </a:extLst>
              </a:tr>
              <a:tr h="393716">
                <a:tc>
                  <a:txBody>
                    <a:bodyPr/>
                    <a:lstStyle/>
                    <a:p>
                      <a:r>
                        <a:rPr lang="zh-CN" altLang="en-US" sz="2800" dirty="0"/>
                        <a:t>人民公园</a:t>
                      </a:r>
                      <a:endParaRPr lang="en-US" sz="2800" dirty="0"/>
                    </a:p>
                  </a:txBody>
                  <a:tcPr/>
                </a:tc>
                <a:tc>
                  <a:txBody>
                    <a:bodyPr/>
                    <a:lstStyle/>
                    <a:p>
                      <a:r>
                        <a:rPr lang="zh-CN" altLang="en-US" sz="2800" dirty="0"/>
                        <a:t>金花茶园</a:t>
                      </a:r>
                      <a:endParaRPr lang="en-US" sz="2800" dirty="0"/>
                    </a:p>
                  </a:txBody>
                  <a:tcPr/>
                </a:tc>
                <a:extLst>
                  <a:ext uri="{0D108BD9-81ED-4DB2-BD59-A6C34878D82A}">
                    <a16:rowId xmlns:a16="http://schemas.microsoft.com/office/drawing/2014/main" val="1524281048"/>
                  </a:ext>
                </a:extLst>
              </a:tr>
              <a:tr h="393716">
                <a:tc>
                  <a:txBody>
                    <a:bodyPr/>
                    <a:lstStyle/>
                    <a:p>
                      <a:r>
                        <a:rPr lang="zh-CN" altLang="en-US" sz="2800" dirty="0"/>
                        <a:t>药用植物园</a:t>
                      </a:r>
                      <a:endParaRPr lang="en-US" sz="2800" dirty="0"/>
                    </a:p>
                  </a:txBody>
                  <a:tcPr/>
                </a:tc>
                <a:tc>
                  <a:txBody>
                    <a:bodyPr/>
                    <a:lstStyle/>
                    <a:p>
                      <a:r>
                        <a:rPr lang="zh-CN" altLang="en-US" sz="2800" dirty="0"/>
                        <a:t>青秀山公园</a:t>
                      </a:r>
                      <a:endParaRPr lang="en-US" sz="2800" dirty="0"/>
                    </a:p>
                  </a:txBody>
                  <a:tcPr/>
                </a:tc>
                <a:extLst>
                  <a:ext uri="{0D108BD9-81ED-4DB2-BD59-A6C34878D82A}">
                    <a16:rowId xmlns:a16="http://schemas.microsoft.com/office/drawing/2014/main" val="3212624358"/>
                  </a:ext>
                </a:extLst>
              </a:tr>
              <a:tr h="332658">
                <a:tc gridSpan="2">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797470835"/>
                  </a:ext>
                </a:extLst>
              </a:tr>
            </a:tbl>
          </a:graphicData>
        </a:graphic>
      </p:graphicFrame>
    </p:spTree>
    <p:extLst>
      <p:ext uri="{BB962C8B-B14F-4D97-AF65-F5344CB8AC3E}">
        <p14:creationId xmlns:p14="http://schemas.microsoft.com/office/powerpoint/2010/main" val="410971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090E-7724-4672-8908-61360564D5E5}"/>
              </a:ext>
            </a:extLst>
          </p:cNvPr>
          <p:cNvSpPr>
            <a:spLocks noGrp="1"/>
          </p:cNvSpPr>
          <p:nvPr>
            <p:ph type="title"/>
          </p:nvPr>
        </p:nvSpPr>
        <p:spPr/>
        <p:txBody>
          <a:bodyPr/>
          <a:lstStyle/>
          <a:p>
            <a:r>
              <a:rPr lang="en-GB" dirty="0">
                <a:solidFill>
                  <a:schemeClr val="accent6"/>
                </a:solidFill>
              </a:rPr>
              <a:t>Research results</a:t>
            </a:r>
            <a:endParaRPr lang="en-US" dirty="0">
              <a:solidFill>
                <a:schemeClr val="accent6"/>
              </a:solidFill>
            </a:endParaRPr>
          </a:p>
        </p:txBody>
      </p:sp>
      <p:sp>
        <p:nvSpPr>
          <p:cNvPr id="3" name="Content Placeholder 2">
            <a:extLst>
              <a:ext uri="{FF2B5EF4-FFF2-40B4-BE49-F238E27FC236}">
                <a16:creationId xmlns:a16="http://schemas.microsoft.com/office/drawing/2014/main" id="{013EE640-5BA6-4514-9D72-FC2AAEB4B8AC}"/>
              </a:ext>
            </a:extLst>
          </p:cNvPr>
          <p:cNvSpPr>
            <a:spLocks noGrp="1"/>
          </p:cNvSpPr>
          <p:nvPr>
            <p:ph idx="1"/>
          </p:nvPr>
        </p:nvSpPr>
        <p:spPr/>
        <p:txBody>
          <a:bodyPr>
            <a:normAutofit/>
          </a:bodyPr>
          <a:lstStyle/>
          <a:p>
            <a:pPr algn="just"/>
            <a:r>
              <a:rPr lang="en-GB" sz="2800" dirty="0"/>
              <a:t>In May, our research group did a Survey in 8 Nanning Urban parks for the factors of attractiveness and the impact of the green parks on urban sustainability. We conducted 598 semi-structured interviews and got the filled questionnaires. We are assessing the data now. One of the questions was "What is your favourite urban park in Nanning". I'd like to show the answer results: </a:t>
            </a:r>
            <a:r>
              <a:rPr lang="en-GB" sz="2800" dirty="0" err="1"/>
              <a:t>Nanhu</a:t>
            </a:r>
            <a:r>
              <a:rPr lang="en-GB" sz="2800" dirty="0"/>
              <a:t> park (157 votes), </a:t>
            </a:r>
            <a:r>
              <a:rPr lang="en-GB" sz="2800" dirty="0" err="1"/>
              <a:t>Qingxiushan</a:t>
            </a:r>
            <a:r>
              <a:rPr lang="en-GB" sz="2800" dirty="0"/>
              <a:t> park (119), Renmin Park (117 votes), </a:t>
            </a:r>
            <a:r>
              <a:rPr lang="en-GB" sz="2800" dirty="0" err="1"/>
              <a:t>Shishan</a:t>
            </a:r>
            <a:r>
              <a:rPr lang="en-GB" sz="2800" dirty="0"/>
              <a:t> park (85 votes)...</a:t>
            </a:r>
            <a:endParaRPr lang="en-US" sz="2800" dirty="0"/>
          </a:p>
          <a:p>
            <a:pPr algn="just"/>
            <a:endParaRPr lang="en-US" sz="2800" dirty="0"/>
          </a:p>
        </p:txBody>
      </p:sp>
    </p:spTree>
    <p:extLst>
      <p:ext uri="{BB962C8B-B14F-4D97-AF65-F5344CB8AC3E}">
        <p14:creationId xmlns:p14="http://schemas.microsoft.com/office/powerpoint/2010/main" val="301096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BE01-74A8-4FDD-B339-344D8F83B9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43603D-C5B4-4583-86BD-D71FB1A6C85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642B822-8B73-4C1A-9DF1-971FA1EF27DD}"/>
              </a:ext>
            </a:extLst>
          </p:cNvPr>
          <p:cNvPicPr>
            <a:picLocks noChangeAspect="1"/>
          </p:cNvPicPr>
          <p:nvPr/>
        </p:nvPicPr>
        <p:blipFill rotWithShape="1">
          <a:blip r:embed="rId2"/>
          <a:srcRect l="24479" t="15401" r="24479" b="14569"/>
          <a:stretch/>
        </p:blipFill>
        <p:spPr>
          <a:xfrm>
            <a:off x="1422791" y="1463675"/>
            <a:ext cx="6298417" cy="4860925"/>
          </a:xfrm>
          <a:prstGeom prst="rect">
            <a:avLst/>
          </a:prstGeom>
        </p:spPr>
      </p:pic>
    </p:spTree>
    <p:extLst>
      <p:ext uri="{BB962C8B-B14F-4D97-AF65-F5344CB8AC3E}">
        <p14:creationId xmlns:p14="http://schemas.microsoft.com/office/powerpoint/2010/main" val="125104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C0E-A8A5-41D2-A09F-8FB5F0A3FC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1E5141-BEE6-4673-964A-424611998CBE}"/>
              </a:ext>
            </a:extLst>
          </p:cNvPr>
          <p:cNvSpPr>
            <a:spLocks noGrp="1"/>
          </p:cNvSpPr>
          <p:nvPr>
            <p:ph idx="1"/>
          </p:nvPr>
        </p:nvSpPr>
        <p:spPr/>
        <p:txBody>
          <a:bodyPr/>
          <a:lstStyle/>
          <a:p>
            <a:endParaRPr lang="en-US" dirty="0"/>
          </a:p>
        </p:txBody>
      </p:sp>
      <p:pic>
        <p:nvPicPr>
          <p:cNvPr id="5" name="Picture 4" descr="A screenshot of a cell phone&#10;&#10;Description automatically generated">
            <a:extLst>
              <a:ext uri="{FF2B5EF4-FFF2-40B4-BE49-F238E27FC236}">
                <a16:creationId xmlns:a16="http://schemas.microsoft.com/office/drawing/2014/main" id="{15F9C3ED-EE60-4357-8F43-57FD0B082141}"/>
              </a:ext>
            </a:extLst>
          </p:cNvPr>
          <p:cNvPicPr>
            <a:picLocks noChangeAspect="1"/>
          </p:cNvPicPr>
          <p:nvPr/>
        </p:nvPicPr>
        <p:blipFill>
          <a:blip r:embed="rId2"/>
          <a:stretch>
            <a:fillRect/>
          </a:stretch>
        </p:blipFill>
        <p:spPr>
          <a:xfrm>
            <a:off x="571500" y="1027907"/>
            <a:ext cx="6883754" cy="5569236"/>
          </a:xfrm>
          <a:prstGeom prst="rect">
            <a:avLst/>
          </a:prstGeom>
        </p:spPr>
      </p:pic>
    </p:spTree>
    <p:extLst>
      <p:ext uri="{BB962C8B-B14F-4D97-AF65-F5344CB8AC3E}">
        <p14:creationId xmlns:p14="http://schemas.microsoft.com/office/powerpoint/2010/main" val="195248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C0E-A8A5-41D2-A09F-8FB5F0A3FC1A}"/>
              </a:ext>
            </a:extLst>
          </p:cNvPr>
          <p:cNvSpPr>
            <a:spLocks noGrp="1"/>
          </p:cNvSpPr>
          <p:nvPr>
            <p:ph type="title"/>
          </p:nvPr>
        </p:nvSpPr>
        <p:spPr>
          <a:xfrm>
            <a:off x="409575" y="184151"/>
            <a:ext cx="8105775" cy="1501774"/>
          </a:xfrm>
        </p:spPr>
        <p:txBody>
          <a:bodyPr/>
          <a:lstStyle/>
          <a:p>
            <a:r>
              <a:rPr lang="zh-CN" altLang="en-US" dirty="0">
                <a:solidFill>
                  <a:schemeClr val="accent6"/>
                </a:solidFill>
              </a:rPr>
              <a:t>南您师范大学，旅游及文化学院研</a:t>
            </a:r>
            <a:endParaRPr lang="en-US" dirty="0">
              <a:solidFill>
                <a:schemeClr val="accent6"/>
              </a:solidFill>
            </a:endParaRPr>
          </a:p>
        </p:txBody>
      </p:sp>
      <p:pic>
        <p:nvPicPr>
          <p:cNvPr id="6" name="Content Placeholder 5" descr="A screenshot of a cell phone&#10;&#10;Description automatically generated">
            <a:extLst>
              <a:ext uri="{FF2B5EF4-FFF2-40B4-BE49-F238E27FC236}">
                <a16:creationId xmlns:a16="http://schemas.microsoft.com/office/drawing/2014/main" id="{2B21CA76-04E7-4CF3-AF0F-B55187B8CECD}"/>
              </a:ext>
            </a:extLst>
          </p:cNvPr>
          <p:cNvPicPr>
            <a:picLocks noGrp="1" noChangeAspect="1"/>
          </p:cNvPicPr>
          <p:nvPr>
            <p:ph idx="1"/>
          </p:nvPr>
        </p:nvPicPr>
        <p:blipFill>
          <a:blip r:embed="rId2"/>
          <a:stretch>
            <a:fillRect/>
          </a:stretch>
        </p:blipFill>
        <p:spPr>
          <a:xfrm>
            <a:off x="110958" y="1277023"/>
            <a:ext cx="8404392" cy="5580977"/>
          </a:xfrm>
        </p:spPr>
      </p:pic>
    </p:spTree>
    <p:extLst>
      <p:ext uri="{BB962C8B-B14F-4D97-AF65-F5344CB8AC3E}">
        <p14:creationId xmlns:p14="http://schemas.microsoft.com/office/powerpoint/2010/main" val="2147917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F51F-0A84-44D9-AA69-EF1AF9027B88}"/>
              </a:ext>
            </a:extLst>
          </p:cNvPr>
          <p:cNvSpPr>
            <a:spLocks noGrp="1"/>
          </p:cNvSpPr>
          <p:nvPr>
            <p:ph type="title"/>
          </p:nvPr>
        </p:nvSpPr>
        <p:spPr/>
        <p:txBody>
          <a:bodyPr/>
          <a:lstStyle/>
          <a:p>
            <a:r>
              <a:rPr lang="en-GB" dirty="0">
                <a:solidFill>
                  <a:schemeClr val="accent6"/>
                </a:solidFill>
              </a:rPr>
              <a:t>Start of a new content</a:t>
            </a:r>
            <a:endParaRPr lang="en-US" dirty="0">
              <a:solidFill>
                <a:schemeClr val="accent6"/>
              </a:solidFill>
            </a:endParaRPr>
          </a:p>
        </p:txBody>
      </p:sp>
      <p:sp>
        <p:nvSpPr>
          <p:cNvPr id="3" name="Content Placeholder 2">
            <a:extLst>
              <a:ext uri="{FF2B5EF4-FFF2-40B4-BE49-F238E27FC236}">
                <a16:creationId xmlns:a16="http://schemas.microsoft.com/office/drawing/2014/main" id="{61756F6C-BB96-4ADF-9708-8F38C06CD56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19204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4200" kern="1200">
                <a:solidFill>
                  <a:srgbClr val="FFFFFF"/>
                </a:solidFill>
                <a:latin typeface="+mj-lt"/>
                <a:ea typeface="+mj-ea"/>
                <a:cs typeface="+mj-cs"/>
              </a:rPr>
              <a:t>The main textbook </a:t>
            </a:r>
            <a:r>
              <a:rPr lang="en-US" sz="4200" kern="1200" baseline="-25000">
                <a:solidFill>
                  <a:srgbClr val="FFFFFF"/>
                </a:solidFill>
                <a:latin typeface="+mj-lt"/>
                <a:ea typeface="+mj-ea"/>
                <a:cs typeface="+mj-cs"/>
              </a:rPr>
              <a:t>SUSTAINABLE TOURISM</a:t>
            </a:r>
            <a:br>
              <a:rPr lang="en-US" sz="4200" kern="1200" baseline="-25000">
                <a:solidFill>
                  <a:srgbClr val="FFFFFF"/>
                </a:solidFill>
                <a:latin typeface="+mj-lt"/>
                <a:ea typeface="+mj-ea"/>
                <a:cs typeface="+mj-cs"/>
              </a:rPr>
            </a:br>
            <a:r>
              <a:rPr lang="en-US" sz="4200" kern="1200" baseline="-25000">
                <a:solidFill>
                  <a:srgbClr val="FFFFFF"/>
                </a:solidFill>
                <a:latin typeface="+mj-lt"/>
                <a:ea typeface="+mj-ea"/>
                <a:cs typeface="+mj-cs"/>
              </a:rPr>
              <a:t>Driving green investment and shared prosperity in developing countries</a:t>
            </a:r>
            <a:br>
              <a:rPr lang="en-US" sz="4200" kern="1200" baseline="-25000">
                <a:solidFill>
                  <a:srgbClr val="FFFFFF"/>
                </a:solidFill>
                <a:latin typeface="+mj-lt"/>
                <a:ea typeface="+mj-ea"/>
                <a:cs typeface="+mj-cs"/>
              </a:rPr>
            </a:br>
            <a:endParaRPr lang="en-US" sz="4200" kern="1200">
              <a:solidFill>
                <a:srgbClr val="FFFFFF"/>
              </a:solidFill>
              <a:latin typeface="+mj-lt"/>
              <a:ea typeface="+mj-ea"/>
              <a:cs typeface="+mj-cs"/>
            </a:endParaRPr>
          </a:p>
        </p:txBody>
      </p:sp>
      <p:pic>
        <p:nvPicPr>
          <p:cNvPr id="8" name="Content Placeholder 4">
            <a:extLst>
              <a:ext uri="{FF2B5EF4-FFF2-40B4-BE49-F238E27FC236}">
                <a16:creationId xmlns:a16="http://schemas.microsoft.com/office/drawing/2014/main" id="{518C3CEC-B596-491A-955A-AD1665D396F1}"/>
              </a:ext>
            </a:extLst>
          </p:cNvPr>
          <p:cNvPicPr>
            <a:picLocks noGrp="1" noChangeAspect="1"/>
          </p:cNvPicPr>
          <p:nvPr>
            <p:ph idx="1"/>
          </p:nvPr>
        </p:nvPicPr>
        <p:blipFill>
          <a:blip r:embed="rId2"/>
          <a:stretch>
            <a:fillRect/>
          </a:stretch>
        </p:blipFill>
        <p:spPr>
          <a:xfrm>
            <a:off x="4235263" y="492573"/>
            <a:ext cx="4175365" cy="5880796"/>
          </a:xfrm>
          <a:prstGeom prst="rect">
            <a:avLst/>
          </a:prstGeom>
        </p:spPr>
      </p:pic>
    </p:spTree>
    <p:extLst>
      <p:ext uri="{BB962C8B-B14F-4D97-AF65-F5344CB8AC3E}">
        <p14:creationId xmlns:p14="http://schemas.microsoft.com/office/powerpoint/2010/main" val="109015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72EA-4FA7-47C7-B133-8D3BA00FA82C}"/>
              </a:ext>
            </a:extLst>
          </p:cNvPr>
          <p:cNvSpPr>
            <a:spLocks noGrp="1"/>
          </p:cNvSpPr>
          <p:nvPr>
            <p:ph type="title"/>
          </p:nvPr>
        </p:nvSpPr>
        <p:spPr/>
        <p:txBody>
          <a:bodyPr/>
          <a:lstStyle/>
          <a:p>
            <a:r>
              <a:rPr lang="en-GB" dirty="0">
                <a:solidFill>
                  <a:schemeClr val="accent6"/>
                </a:solidFill>
              </a:rPr>
              <a:t>Welcome to a new course.</a:t>
            </a:r>
            <a:endParaRPr lang="en-US" dirty="0">
              <a:solidFill>
                <a:schemeClr val="accent6"/>
              </a:solidFill>
            </a:endParaRPr>
          </a:p>
        </p:txBody>
      </p:sp>
      <p:sp>
        <p:nvSpPr>
          <p:cNvPr id="3" name="Content Placeholder 2">
            <a:extLst>
              <a:ext uri="{FF2B5EF4-FFF2-40B4-BE49-F238E27FC236}">
                <a16:creationId xmlns:a16="http://schemas.microsoft.com/office/drawing/2014/main" id="{BE88B33A-CBE9-4BFC-AE89-40ECC7B35DB2}"/>
              </a:ext>
            </a:extLst>
          </p:cNvPr>
          <p:cNvSpPr>
            <a:spLocks noGrp="1"/>
          </p:cNvSpPr>
          <p:nvPr>
            <p:ph idx="1"/>
          </p:nvPr>
        </p:nvSpPr>
        <p:spPr/>
        <p:txBody>
          <a:bodyPr>
            <a:normAutofit/>
          </a:bodyPr>
          <a:lstStyle/>
          <a:p>
            <a:pPr marL="0" indent="0" algn="just">
              <a:buNone/>
            </a:pPr>
            <a:r>
              <a:rPr lang="en-US" sz="2800" dirty="0"/>
              <a:t>Tourism for a Small Planet (Sustainable Tourism) is one of the essential courses of your bachelor program in tourism management.</a:t>
            </a:r>
          </a:p>
          <a:p>
            <a:pPr marL="0" indent="0" algn="just">
              <a:buNone/>
            </a:pPr>
            <a:endParaRPr lang="en-US" sz="2800" dirty="0"/>
          </a:p>
        </p:txBody>
      </p:sp>
    </p:spTree>
    <p:extLst>
      <p:ext uri="{BB962C8B-B14F-4D97-AF65-F5344CB8AC3E}">
        <p14:creationId xmlns:p14="http://schemas.microsoft.com/office/powerpoint/2010/main" val="1317858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5059971" y="1783959"/>
            <a:ext cx="3483937" cy="2889114"/>
          </a:xfrm>
        </p:spPr>
        <p:txBody>
          <a:bodyPr vert="horz" lIns="91440" tIns="45720" rIns="91440" bIns="45720" rtlCol="0" anchor="b">
            <a:noAutofit/>
          </a:bodyPr>
          <a:lstStyle/>
          <a:p>
            <a:r>
              <a:rPr lang="en-US" dirty="0"/>
              <a:t>The main textbook </a:t>
            </a:r>
            <a:r>
              <a:rPr lang="en-GB" dirty="0"/>
              <a:t>Sustainable Tourism: A Small Business Handbook for Success</a:t>
            </a:r>
            <a:endParaRPr lang="en-US" dirty="0"/>
          </a:p>
        </p:txBody>
      </p:sp>
      <p:pic>
        <p:nvPicPr>
          <p:cNvPr id="8" name="Content Placeholder 4">
            <a:extLst>
              <a:ext uri="{FF2B5EF4-FFF2-40B4-BE49-F238E27FC236}">
                <a16:creationId xmlns:a16="http://schemas.microsoft.com/office/drawing/2014/main" id="{518C3CEC-B596-491A-955A-AD1665D396F1}"/>
              </a:ext>
            </a:extLst>
          </p:cNvPr>
          <p:cNvPicPr>
            <a:picLocks noGrp="1" noChangeAspect="1"/>
          </p:cNvPicPr>
          <p:nvPr>
            <p:ph idx="1"/>
          </p:nvPr>
        </p:nvPicPr>
        <p:blipFill rotWithShape="1">
          <a:blip r:embed="rId2"/>
          <a:srcRect l="4740" r="1480"/>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714316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60E82714-3231-413E-B09E-105651059A00}"/>
              </a:ext>
            </a:extLst>
          </p:cNvPr>
          <p:cNvGraphicFramePr>
            <a:graphicFrameLocks noGrp="1"/>
          </p:cNvGraphicFramePr>
          <p:nvPr>
            <p:ph idx="1"/>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647271" y="1012004"/>
            <a:ext cx="2562119" cy="4795408"/>
          </a:xfrm>
        </p:spPr>
        <p:txBody>
          <a:bodyPr>
            <a:normAutofit/>
          </a:bodyPr>
          <a:lstStyle/>
          <a:p>
            <a:r>
              <a:rPr lang="en-US">
                <a:solidFill>
                  <a:srgbClr val="FFFFFF"/>
                </a:solidFill>
              </a:rPr>
              <a:t>The structure of the course</a:t>
            </a:r>
          </a:p>
        </p:txBody>
      </p:sp>
    </p:spTree>
    <p:extLst>
      <p:ext uri="{BB962C8B-B14F-4D97-AF65-F5344CB8AC3E}">
        <p14:creationId xmlns:p14="http://schemas.microsoft.com/office/powerpoint/2010/main" val="2344366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B54B9900-5649-4D6E-BD94-1F569435F68E}"/>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C4BA82-392A-462B-A9D2-45C3DDAE37D0}"/>
              </a:ext>
            </a:extLst>
          </p:cNvPr>
          <p:cNvSpPr>
            <a:spLocks noGrp="1"/>
          </p:cNvSpPr>
          <p:nvPr>
            <p:ph type="title"/>
          </p:nvPr>
        </p:nvSpPr>
        <p:spPr/>
        <p:txBody>
          <a:bodyPr/>
          <a:lstStyle/>
          <a:p>
            <a:r>
              <a:rPr lang="en-US" dirty="0">
                <a:solidFill>
                  <a:schemeClr val="accent6"/>
                </a:solidFill>
              </a:rPr>
              <a:t>Introduction to the course</a:t>
            </a:r>
          </a:p>
        </p:txBody>
      </p:sp>
      <p:sp>
        <p:nvSpPr>
          <p:cNvPr id="3" name="Content Placeholder 2">
            <a:extLst>
              <a:ext uri="{FF2B5EF4-FFF2-40B4-BE49-F238E27FC236}">
                <a16:creationId xmlns:a16="http://schemas.microsoft.com/office/drawing/2014/main" id="{33EABFB7-89DE-42E7-9138-9B5BF19251EF}"/>
              </a:ext>
            </a:extLst>
          </p:cNvPr>
          <p:cNvSpPr>
            <a:spLocks noGrp="1"/>
          </p:cNvSpPr>
          <p:nvPr>
            <p:ph idx="1"/>
          </p:nvPr>
        </p:nvSpPr>
        <p:spPr/>
        <p:txBody>
          <a:bodyPr>
            <a:normAutofit fontScale="92500"/>
          </a:bodyPr>
          <a:lstStyle/>
          <a:p>
            <a:pPr algn="just"/>
            <a:r>
              <a:rPr lang="en-US" sz="2800" dirty="0"/>
              <a:t>Tourism normally has an important multiplier effect for local or national economies. Therefore, tourism can be </a:t>
            </a:r>
            <a:r>
              <a:rPr lang="en-US" sz="2800" dirty="0" err="1"/>
              <a:t>practised</a:t>
            </a:r>
            <a:r>
              <a:rPr lang="en-US" sz="2800" dirty="0"/>
              <a:t> in a </a:t>
            </a:r>
            <a:r>
              <a:rPr lang="en-US" sz="2800" b="1" dirty="0"/>
              <a:t>sustainable inclusive manner whereby it contributes to the wellbeing of the tourists and of the local people</a:t>
            </a:r>
            <a:r>
              <a:rPr lang="en-US" sz="2800" dirty="0"/>
              <a:t> it employs and who live in the areas tourists go. </a:t>
            </a:r>
          </a:p>
          <a:p>
            <a:pPr algn="just"/>
            <a:r>
              <a:rPr lang="en-US" sz="2800" dirty="0"/>
              <a:t>So if we want to develop </a:t>
            </a:r>
            <a:r>
              <a:rPr lang="en-US" sz="2800" b="1" dirty="0"/>
              <a:t>social and economic impacts we need to think about sustainability and sustainable tourism</a:t>
            </a:r>
            <a:r>
              <a:rPr lang="en-US" sz="2800" dirty="0"/>
              <a:t>: </a:t>
            </a:r>
            <a:r>
              <a:rPr lang="en-US" sz="2800" dirty="0">
                <a:highlight>
                  <a:srgbClr val="FFFF00"/>
                </a:highlight>
              </a:rPr>
              <a:t>Environmental sustainability, Economic and financial sustainability, Social and cultural sustainability</a:t>
            </a:r>
          </a:p>
          <a:p>
            <a:pPr algn="just"/>
            <a:endParaRPr lang="en-US" sz="2800" dirty="0"/>
          </a:p>
        </p:txBody>
      </p:sp>
    </p:spTree>
    <p:extLst>
      <p:ext uri="{BB962C8B-B14F-4D97-AF65-F5344CB8AC3E}">
        <p14:creationId xmlns:p14="http://schemas.microsoft.com/office/powerpoint/2010/main" val="2733480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61344326-5FC1-49FD-940B-1AB337CC9DEB}"/>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8DF9BC-AEB7-422A-82A6-5CD126464422}"/>
              </a:ext>
            </a:extLst>
          </p:cNvPr>
          <p:cNvSpPr>
            <a:spLocks noGrp="1"/>
          </p:cNvSpPr>
          <p:nvPr>
            <p:ph type="title"/>
          </p:nvPr>
        </p:nvSpPr>
        <p:spPr>
          <a:xfrm>
            <a:off x="628650" y="500062"/>
            <a:ext cx="7886700" cy="1325563"/>
          </a:xfrm>
        </p:spPr>
        <p:txBody>
          <a:bodyPr/>
          <a:lstStyle/>
          <a:p>
            <a:r>
              <a:rPr lang="en-US" dirty="0">
                <a:solidFill>
                  <a:schemeClr val="accent6"/>
                </a:solidFill>
              </a:rPr>
              <a:t>Introduction to the course part 2</a:t>
            </a:r>
          </a:p>
        </p:txBody>
      </p:sp>
      <p:sp>
        <p:nvSpPr>
          <p:cNvPr id="3" name="Content Placeholder 2">
            <a:extLst>
              <a:ext uri="{FF2B5EF4-FFF2-40B4-BE49-F238E27FC236}">
                <a16:creationId xmlns:a16="http://schemas.microsoft.com/office/drawing/2014/main" id="{FBB8602D-A020-4898-AFF7-BBDDEC39D7AC}"/>
              </a:ext>
            </a:extLst>
          </p:cNvPr>
          <p:cNvSpPr>
            <a:spLocks noGrp="1"/>
          </p:cNvSpPr>
          <p:nvPr>
            <p:ph idx="1"/>
          </p:nvPr>
        </p:nvSpPr>
        <p:spPr/>
        <p:txBody>
          <a:bodyPr>
            <a:normAutofit/>
          </a:bodyPr>
          <a:lstStyle/>
          <a:p>
            <a:pPr marL="0" indent="0" algn="just">
              <a:buNone/>
            </a:pPr>
            <a:r>
              <a:rPr lang="en-US" sz="2800" dirty="0"/>
              <a:t>Tourism is the largest growing industry on earth, It already represents </a:t>
            </a:r>
            <a:r>
              <a:rPr lang="en-US" sz="2800" b="1" dirty="0"/>
              <a:t>7 trillion USD annual turnover or 9.5 % of global GDP </a:t>
            </a:r>
            <a:r>
              <a:rPr lang="en-US" sz="2800" dirty="0"/>
              <a:t>and is rising with 4% every year. Tourism has created directly 100 million jobs (3.4% of global employment) and supports 270 million jobs indirectly. If Global </a:t>
            </a:r>
          </a:p>
          <a:p>
            <a:pPr marL="0" indent="0" algn="just">
              <a:buNone/>
            </a:pPr>
            <a:r>
              <a:rPr lang="en-US" sz="2800" b="1" dirty="0"/>
              <a:t>Tourism would be a country, its economy would rank third.</a:t>
            </a:r>
          </a:p>
        </p:txBody>
      </p:sp>
    </p:spTree>
    <p:extLst>
      <p:ext uri="{BB962C8B-B14F-4D97-AF65-F5344CB8AC3E}">
        <p14:creationId xmlns:p14="http://schemas.microsoft.com/office/powerpoint/2010/main" val="853663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61344326-5FC1-49FD-940B-1AB337CC9DEB}"/>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8DF9BC-AEB7-422A-82A6-5CD126464422}"/>
              </a:ext>
            </a:extLst>
          </p:cNvPr>
          <p:cNvSpPr>
            <a:spLocks noGrp="1"/>
          </p:cNvSpPr>
          <p:nvPr>
            <p:ph type="title"/>
          </p:nvPr>
        </p:nvSpPr>
        <p:spPr>
          <a:xfrm>
            <a:off x="628650" y="500062"/>
            <a:ext cx="7886700" cy="1325563"/>
          </a:xfrm>
        </p:spPr>
        <p:txBody>
          <a:bodyPr/>
          <a:lstStyle/>
          <a:p>
            <a:r>
              <a:rPr lang="en-US" dirty="0">
                <a:solidFill>
                  <a:schemeClr val="accent6"/>
                </a:solidFill>
              </a:rPr>
              <a:t>Introduction to the course part 3</a:t>
            </a:r>
          </a:p>
        </p:txBody>
      </p:sp>
      <p:sp>
        <p:nvSpPr>
          <p:cNvPr id="3" name="Content Placeholder 2">
            <a:extLst>
              <a:ext uri="{FF2B5EF4-FFF2-40B4-BE49-F238E27FC236}">
                <a16:creationId xmlns:a16="http://schemas.microsoft.com/office/drawing/2014/main" id="{FBB8602D-A020-4898-AFF7-BBDDEC39D7AC}"/>
              </a:ext>
            </a:extLst>
          </p:cNvPr>
          <p:cNvSpPr>
            <a:spLocks noGrp="1"/>
          </p:cNvSpPr>
          <p:nvPr>
            <p:ph idx="1"/>
          </p:nvPr>
        </p:nvSpPr>
        <p:spPr/>
        <p:txBody>
          <a:bodyPr>
            <a:normAutofit/>
          </a:bodyPr>
          <a:lstStyle/>
          <a:p>
            <a:pPr marL="0" indent="0" algn="just">
              <a:buNone/>
            </a:pPr>
            <a:r>
              <a:rPr lang="en-US" sz="2800" dirty="0"/>
              <a:t>The coming generation of tourism operators, managers and policy makers have the </a:t>
            </a:r>
            <a:r>
              <a:rPr lang="en-US" sz="2800" b="1" dirty="0"/>
              <a:t>obligation to include sustainability in their plans and operations.</a:t>
            </a:r>
            <a:r>
              <a:rPr lang="en-US" sz="2800" dirty="0"/>
              <a:t> The industry has moved already great strides but still more can be done. I hope that this course will inspire students to think about tourism sustainability and act upon it.</a:t>
            </a:r>
          </a:p>
        </p:txBody>
      </p:sp>
    </p:spTree>
    <p:extLst>
      <p:ext uri="{BB962C8B-B14F-4D97-AF65-F5344CB8AC3E}">
        <p14:creationId xmlns:p14="http://schemas.microsoft.com/office/powerpoint/2010/main" val="247069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F9BC-AEB7-422A-82A6-5CD126464422}"/>
              </a:ext>
            </a:extLst>
          </p:cNvPr>
          <p:cNvSpPr>
            <a:spLocks noGrp="1"/>
          </p:cNvSpPr>
          <p:nvPr>
            <p:ph type="title"/>
          </p:nvPr>
        </p:nvSpPr>
        <p:spPr/>
        <p:txBody>
          <a:bodyPr>
            <a:normAutofit fontScale="90000"/>
          </a:bodyPr>
          <a:lstStyle/>
          <a:p>
            <a:r>
              <a:rPr lang="en-US" dirty="0">
                <a:solidFill>
                  <a:schemeClr val="accent6"/>
                </a:solidFill>
              </a:rPr>
              <a:t>Lecture 0</a:t>
            </a:r>
            <a:r>
              <a:rPr lang="ru-RU" dirty="0">
                <a:solidFill>
                  <a:schemeClr val="accent6"/>
                </a:solidFill>
              </a:rPr>
              <a:t>1</a:t>
            </a:r>
            <a:br>
              <a:rPr lang="en-US" dirty="0">
                <a:solidFill>
                  <a:schemeClr val="accent6"/>
                </a:solidFill>
              </a:rPr>
            </a:br>
            <a:r>
              <a:rPr lang="en-GB" dirty="0">
                <a:solidFill>
                  <a:schemeClr val="accent6"/>
                </a:solidFill>
              </a:rPr>
              <a:t>Sustainable</a:t>
            </a:r>
            <a:r>
              <a:rPr lang="ru-RU" dirty="0">
                <a:solidFill>
                  <a:schemeClr val="accent6"/>
                </a:solidFill>
              </a:rPr>
              <a:t> </a:t>
            </a:r>
            <a:r>
              <a:rPr lang="en-GB" dirty="0">
                <a:solidFill>
                  <a:schemeClr val="accent6"/>
                </a:solidFill>
              </a:rPr>
              <a:t>tourism and </a:t>
            </a:r>
            <a:r>
              <a:rPr lang="en-US" dirty="0">
                <a:solidFill>
                  <a:schemeClr val="accent6"/>
                </a:solidFill>
              </a:rPr>
              <a:t>Understanding Ecotourism</a:t>
            </a:r>
          </a:p>
        </p:txBody>
      </p:sp>
      <p:sp>
        <p:nvSpPr>
          <p:cNvPr id="3" name="Content Placeholder 2">
            <a:extLst>
              <a:ext uri="{FF2B5EF4-FFF2-40B4-BE49-F238E27FC236}">
                <a16:creationId xmlns:a16="http://schemas.microsoft.com/office/drawing/2014/main" id="{FBB8602D-A020-4898-AFF7-BBDDEC39D7AC}"/>
              </a:ext>
            </a:extLst>
          </p:cNvPr>
          <p:cNvSpPr>
            <a:spLocks noGrp="1"/>
          </p:cNvSpPr>
          <p:nvPr>
            <p:ph idx="1"/>
          </p:nvPr>
        </p:nvSpPr>
        <p:spPr/>
        <p:txBody>
          <a:bodyPr/>
          <a:lstStyle/>
          <a:p>
            <a:endParaRPr lang="en-US" dirty="0"/>
          </a:p>
        </p:txBody>
      </p:sp>
      <p:pic>
        <p:nvPicPr>
          <p:cNvPr id="4" name="Picture 2" descr="Image result for mountains footer">
            <a:extLst>
              <a:ext uri="{FF2B5EF4-FFF2-40B4-BE49-F238E27FC236}">
                <a16:creationId xmlns:a16="http://schemas.microsoft.com/office/drawing/2014/main" id="{400342B9-5D99-43F6-A54C-7AA5AFC7229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987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Understanding Ecotourism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a:bodyPr>
          <a:lstStyle/>
          <a:p>
            <a:pPr algn="just"/>
            <a:r>
              <a:rPr lang="en-GB" sz="2800" dirty="0"/>
              <a:t>TOURISM IS ACCOUNTING FOR AN INCREASING portion of the world economy. According to the World Travel and Tourism Council, </a:t>
            </a:r>
            <a:r>
              <a:rPr lang="en-GB" sz="2800" b="1" dirty="0"/>
              <a:t>in 2011 </a:t>
            </a:r>
            <a:r>
              <a:rPr lang="en-GB" sz="2800" dirty="0"/>
              <a:t>alone, travel and tourism made </a:t>
            </a:r>
            <a:r>
              <a:rPr lang="en-GB" sz="2800" b="1" dirty="0"/>
              <a:t>up 9% of GDP</a:t>
            </a:r>
            <a:r>
              <a:rPr lang="en-GB" sz="2800" dirty="0"/>
              <a:t>, employed </a:t>
            </a:r>
            <a:r>
              <a:rPr lang="en-GB" sz="2800" b="1" dirty="0"/>
              <a:t>250 million </a:t>
            </a:r>
            <a:r>
              <a:rPr lang="en-GB" sz="2800" dirty="0"/>
              <a:t>around the world, and boasted a profit of </a:t>
            </a:r>
            <a:r>
              <a:rPr lang="en-GB" sz="2800" b="1" dirty="0"/>
              <a:t>6 trillion USD</a:t>
            </a:r>
          </a:p>
          <a:p>
            <a:pPr algn="just"/>
            <a:r>
              <a:rPr lang="en-GB" sz="2800" dirty="0"/>
              <a:t>Tourism have the potential to make a </a:t>
            </a:r>
            <a:r>
              <a:rPr lang="en-GB" sz="2800" b="1" dirty="0"/>
              <a:t>significant</a:t>
            </a:r>
            <a:r>
              <a:rPr lang="en-GB" sz="2800" dirty="0"/>
              <a:t> </a:t>
            </a:r>
            <a:r>
              <a:rPr lang="en-GB" sz="2800" b="1" dirty="0"/>
              <a:t>impact on the world. </a:t>
            </a:r>
            <a:r>
              <a:rPr lang="en-GB" sz="2800" dirty="0"/>
              <a:t>We propose tipping the balance in </a:t>
            </a:r>
            <a:r>
              <a:rPr lang="en-GB" sz="2800" dirty="0" err="1"/>
              <a:t>favor</a:t>
            </a:r>
            <a:r>
              <a:rPr lang="en-GB" sz="2800" dirty="0"/>
              <a:t> of making </a:t>
            </a:r>
            <a:r>
              <a:rPr lang="en-GB" sz="2800" b="1" dirty="0"/>
              <a:t>a positive impact </a:t>
            </a:r>
            <a:r>
              <a:rPr lang="en-GB" sz="2800" dirty="0"/>
              <a:t>on the world, and we will explore the economic, social, and environmental benefits of ecotourism. </a:t>
            </a:r>
            <a:endParaRPr lang="en-US" sz="2800" dirty="0"/>
          </a:p>
        </p:txBody>
      </p:sp>
    </p:spTree>
    <p:extLst>
      <p:ext uri="{BB962C8B-B14F-4D97-AF65-F5344CB8AC3E}">
        <p14:creationId xmlns:p14="http://schemas.microsoft.com/office/powerpoint/2010/main" val="183181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Definitions of Ecotourism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endParaRPr lang="en-US" sz="2800" dirty="0"/>
          </a:p>
        </p:txBody>
      </p:sp>
      <p:pic>
        <p:nvPicPr>
          <p:cNvPr id="5" name="Picture 4">
            <a:extLst>
              <a:ext uri="{FF2B5EF4-FFF2-40B4-BE49-F238E27FC236}">
                <a16:creationId xmlns:a16="http://schemas.microsoft.com/office/drawing/2014/main" id="{B7FE27F0-EA0C-4BA7-93E0-A7A7351295A5}"/>
              </a:ext>
            </a:extLst>
          </p:cNvPr>
          <p:cNvPicPr>
            <a:picLocks noChangeAspect="1"/>
          </p:cNvPicPr>
          <p:nvPr/>
        </p:nvPicPr>
        <p:blipFill>
          <a:blip r:embed="rId4"/>
          <a:stretch>
            <a:fillRect/>
          </a:stretch>
        </p:blipFill>
        <p:spPr>
          <a:xfrm>
            <a:off x="695325" y="1825625"/>
            <a:ext cx="8032816" cy="3451225"/>
          </a:xfrm>
          <a:prstGeom prst="rect">
            <a:avLst/>
          </a:prstGeom>
        </p:spPr>
      </p:pic>
    </p:spTree>
    <p:extLst>
      <p:ext uri="{BB962C8B-B14F-4D97-AF65-F5344CB8AC3E}">
        <p14:creationId xmlns:p14="http://schemas.microsoft.com/office/powerpoint/2010/main" val="2098385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What is Ecotourism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Ecotourism, as defined by IUCN, is “</a:t>
            </a:r>
            <a:r>
              <a:rPr lang="en-GB" sz="2800" b="1" dirty="0"/>
              <a:t>environmentally responsible travel </a:t>
            </a:r>
            <a:r>
              <a:rPr lang="en-GB" sz="2800" dirty="0"/>
              <a:t>and visitation to </a:t>
            </a:r>
            <a:r>
              <a:rPr lang="en-GB" sz="2800" b="1" dirty="0"/>
              <a:t>relatively</a:t>
            </a:r>
            <a:r>
              <a:rPr lang="en-GB" sz="2800" dirty="0"/>
              <a:t> </a:t>
            </a:r>
            <a:r>
              <a:rPr lang="en-GB" sz="2800" b="1" dirty="0"/>
              <a:t>undisturbed natural areas,</a:t>
            </a:r>
            <a:r>
              <a:rPr lang="en-GB" sz="2800" dirty="0"/>
              <a:t> in order to enjoy and </a:t>
            </a:r>
            <a:r>
              <a:rPr lang="en-GB" sz="2800" b="1" dirty="0"/>
              <a:t>appreciate nature </a:t>
            </a:r>
            <a:r>
              <a:rPr lang="en-GB" sz="2800" dirty="0"/>
              <a:t>(and any accompanying cultural features— both past and present) that promotes </a:t>
            </a:r>
            <a:r>
              <a:rPr lang="en-GB" sz="2800" b="1" dirty="0"/>
              <a:t>conservation</a:t>
            </a:r>
            <a:r>
              <a:rPr lang="en-GB" sz="2800" dirty="0"/>
              <a:t>, has low visitor impact, and provides for </a:t>
            </a:r>
            <a:r>
              <a:rPr lang="en-GB" sz="2800" b="1" dirty="0"/>
              <a:t>beneficially active socio-economic involvement of local populations</a:t>
            </a:r>
            <a:r>
              <a:rPr lang="en-GB" sz="2800" dirty="0"/>
              <a:t>”</a:t>
            </a:r>
            <a:endParaRPr lang="en-US" sz="2800" dirty="0"/>
          </a:p>
        </p:txBody>
      </p:sp>
    </p:spTree>
    <p:extLst>
      <p:ext uri="{BB962C8B-B14F-4D97-AF65-F5344CB8AC3E}">
        <p14:creationId xmlns:p14="http://schemas.microsoft.com/office/powerpoint/2010/main" val="2247612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What is Ecotourism part 2</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dirty="0"/>
              <a:t> Ecotourism is an effective way for businesses in a tourism destination </a:t>
            </a:r>
            <a:r>
              <a:rPr lang="en-GB" sz="2800" b="1" dirty="0"/>
              <a:t>to have a positive impact on their host community</a:t>
            </a:r>
            <a:r>
              <a:rPr lang="en-GB" sz="2800" dirty="0"/>
              <a:t>. Whether the business at stake is a conservation organization, a lodging facility, a product-based company, a service provider, or anything in between, </a:t>
            </a:r>
            <a:r>
              <a:rPr lang="en-GB" sz="2800" b="1" dirty="0"/>
              <a:t>ecotourism provides the proper guidelines for sustainable and responsible business practices </a:t>
            </a:r>
            <a:r>
              <a:rPr lang="en-GB" sz="2800" dirty="0"/>
              <a:t>that promote the </a:t>
            </a:r>
            <a:r>
              <a:rPr lang="en-GB" sz="2800" b="1" dirty="0"/>
              <a:t>preservation of natural resources </a:t>
            </a:r>
            <a:r>
              <a:rPr lang="en-GB" sz="2800" dirty="0"/>
              <a:t>and wildlife and contribute to the socio-cultural and economic growth of the local community. </a:t>
            </a:r>
            <a:endParaRPr lang="en-US" sz="2800" dirty="0"/>
          </a:p>
        </p:txBody>
      </p:sp>
    </p:spTree>
    <p:extLst>
      <p:ext uri="{BB962C8B-B14F-4D97-AF65-F5344CB8AC3E}">
        <p14:creationId xmlns:p14="http://schemas.microsoft.com/office/powerpoint/2010/main" val="19532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a:extLst>
              <a:ext uri="{FF2B5EF4-FFF2-40B4-BE49-F238E27FC236}">
                <a16:creationId xmlns:a16="http://schemas.microsoft.com/office/drawing/2014/main" id="{8FADA3B7-F46B-4731-AF93-15027F503CF5}"/>
              </a:ext>
            </a:extLst>
          </p:cNvPr>
          <p:cNvPicPr>
            <a:picLocks noChangeAspect="1"/>
          </p:cNvPicPr>
          <p:nvPr/>
        </p:nvPicPr>
        <p:blipFill>
          <a:blip r:embed="rId2"/>
          <a:stretch>
            <a:fillRect/>
          </a:stretch>
        </p:blipFill>
        <p:spPr>
          <a:xfrm>
            <a:off x="0" y="654754"/>
            <a:ext cx="9144000" cy="6508611"/>
          </a:xfrm>
          <a:prstGeom prst="rect">
            <a:avLst/>
          </a:prstGeom>
        </p:spPr>
      </p:pic>
      <p:pic>
        <p:nvPicPr>
          <p:cNvPr id="10" name="Content Placeholder 9" descr="A screenshot of a social media post&#10;&#10;Description automatically generated">
            <a:extLst>
              <a:ext uri="{FF2B5EF4-FFF2-40B4-BE49-F238E27FC236}">
                <a16:creationId xmlns:a16="http://schemas.microsoft.com/office/drawing/2014/main" id="{BEBF8F85-F58C-4FC7-B487-01491DA21AD9}"/>
              </a:ext>
            </a:extLst>
          </p:cNvPr>
          <p:cNvPicPr>
            <a:picLocks noGrp="1" noChangeAspect="1"/>
          </p:cNvPicPr>
          <p:nvPr>
            <p:ph idx="1"/>
          </p:nvPr>
        </p:nvPicPr>
        <p:blipFill>
          <a:blip r:embed="rId3"/>
          <a:stretch>
            <a:fillRect/>
          </a:stretch>
        </p:blipFill>
        <p:spPr>
          <a:xfrm>
            <a:off x="0" y="652896"/>
            <a:ext cx="9144000" cy="6752924"/>
          </a:xfrm>
        </p:spPr>
      </p:pic>
      <p:sp>
        <p:nvSpPr>
          <p:cNvPr id="4" name="Slide Number Placeholder 2">
            <a:extLst>
              <a:ext uri="{FF2B5EF4-FFF2-40B4-BE49-F238E27FC236}">
                <a16:creationId xmlns:a16="http://schemas.microsoft.com/office/drawing/2014/main" id="{66E51209-0788-4956-8C94-BE591AF10B76}"/>
              </a:ext>
            </a:extLst>
          </p:cNvPr>
          <p:cNvSpPr txBox="1">
            <a:spLocks/>
          </p:cNvSpPr>
          <p:nvPr/>
        </p:nvSpPr>
        <p:spPr>
          <a:xfrm>
            <a:off x="8072438" y="6519863"/>
            <a:ext cx="676275" cy="338137"/>
          </a:xfrm>
          <a:prstGeom prst="rect">
            <a:avLst/>
          </a:prstGeom>
        </p:spPr>
        <p:txBody>
          <a:bodyPr vert="horz" lIns="0" tIns="0" rIns="0" bIns="0" rtlCol="0" anchor="ctr"/>
          <a:lstStyle>
            <a:defPPr>
              <a:defRPr lang="sv-SE"/>
            </a:defPPr>
            <a:lvl1pPr marL="0" algn="l" defTabSz="914400" rtl="0" eaLnBrk="1" latinLnBrk="0" hangingPunct="1">
              <a:defRPr sz="7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E3CB781-82D6-44C0-9436-64F1EAEBF515}" type="slidenum">
              <a:rPr lang="en-GB" altLang="ru-RU" smtClean="0"/>
              <a:pPr>
                <a:defRPr/>
              </a:pPr>
              <a:t>4</a:t>
            </a:fld>
            <a:endParaRPr lang="en-GB" altLang="ru-RU"/>
          </a:p>
        </p:txBody>
      </p:sp>
      <p:pic>
        <p:nvPicPr>
          <p:cNvPr id="6" name="Рисунок 10">
            <a:extLst>
              <a:ext uri="{FF2B5EF4-FFF2-40B4-BE49-F238E27FC236}">
                <a16:creationId xmlns:a16="http://schemas.microsoft.com/office/drawing/2014/main" id="{B5D90834-F0CD-445C-9709-5F38DD069731}"/>
              </a:ext>
            </a:extLst>
          </p:cNvPr>
          <p:cNvPicPr>
            <a:picLocks noChangeAspect="1"/>
          </p:cNvPicPr>
          <p:nvPr/>
        </p:nvPicPr>
        <p:blipFill>
          <a:blip r:embed="rId4"/>
          <a:stretch>
            <a:fillRect/>
          </a:stretch>
        </p:blipFill>
        <p:spPr>
          <a:xfrm>
            <a:off x="0" y="0"/>
            <a:ext cx="2971800" cy="895350"/>
          </a:xfrm>
          <a:prstGeom prst="rect">
            <a:avLst/>
          </a:prstGeom>
        </p:spPr>
      </p:pic>
    </p:spTree>
    <p:extLst>
      <p:ext uri="{BB962C8B-B14F-4D97-AF65-F5344CB8AC3E}">
        <p14:creationId xmlns:p14="http://schemas.microsoft.com/office/powerpoint/2010/main" val="1942760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solidFill>
              </a:rPr>
              <a:t>Principles of ecotourism</a:t>
            </a:r>
            <a:endParaRPr lang="en-US" dirty="0">
              <a:solidFill>
                <a:schemeClr val="accent6"/>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With the </a:t>
            </a:r>
            <a:r>
              <a:rPr lang="en-GB" sz="2800" b="1" dirty="0"/>
              <a:t>principles of ecotourism </a:t>
            </a:r>
            <a:r>
              <a:rPr lang="en-GB" sz="2800" dirty="0"/>
              <a:t>in mind, it is possible to devise a business model that promotes and protects the environment and local community. In order to successfully embody ecotourism, businesses need to consider the following three measures: </a:t>
            </a:r>
            <a:r>
              <a:rPr lang="en-GB" sz="2800" b="1" dirty="0"/>
              <a:t>Sustainable Business Practices, Community Development and Environmental Stewardship</a:t>
            </a:r>
            <a:r>
              <a:rPr lang="en-GB" sz="2800" dirty="0"/>
              <a:t>.</a:t>
            </a:r>
            <a:endParaRPr lang="en-US" sz="2800" dirty="0"/>
          </a:p>
        </p:txBody>
      </p:sp>
    </p:spTree>
    <p:extLst>
      <p:ext uri="{BB962C8B-B14F-4D97-AF65-F5344CB8AC3E}">
        <p14:creationId xmlns:p14="http://schemas.microsoft.com/office/powerpoint/2010/main" val="3289515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solidFill>
              </a:rPr>
              <a:t>Sustainable business practices</a:t>
            </a:r>
            <a:endParaRPr lang="en-US" dirty="0">
              <a:solidFill>
                <a:schemeClr val="accent6"/>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Sustainable business practices are the steps that a business takes </a:t>
            </a:r>
            <a:r>
              <a:rPr lang="en-GB" sz="2800" b="1" dirty="0"/>
              <a:t>to minimize its environmental impacts</a:t>
            </a:r>
            <a:r>
              <a:rPr lang="en-GB" sz="2800" dirty="0"/>
              <a:t> and </a:t>
            </a:r>
            <a:r>
              <a:rPr lang="en-GB" sz="2800" b="1" dirty="0"/>
              <a:t>maximize its self-sufficiency,</a:t>
            </a:r>
            <a:r>
              <a:rPr lang="en-GB" sz="2800" dirty="0"/>
              <a:t> which includes </a:t>
            </a:r>
            <a:r>
              <a:rPr lang="en-GB" sz="2800" i="1" dirty="0"/>
              <a:t>building material selection, energy choices, waste management, and water usage</a:t>
            </a:r>
            <a:endParaRPr lang="en-US" sz="2800" i="1" dirty="0"/>
          </a:p>
        </p:txBody>
      </p:sp>
    </p:spTree>
    <p:extLst>
      <p:ext uri="{BB962C8B-B14F-4D97-AF65-F5344CB8AC3E}">
        <p14:creationId xmlns:p14="http://schemas.microsoft.com/office/powerpoint/2010/main" val="4008047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Community development</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Community development entails </a:t>
            </a:r>
            <a:r>
              <a:rPr lang="en-GB" sz="2800" b="1" dirty="0"/>
              <a:t>the social, cultural and economic effects </a:t>
            </a:r>
            <a:r>
              <a:rPr lang="en-GB" sz="2800" dirty="0"/>
              <a:t>that the business and </a:t>
            </a:r>
            <a:r>
              <a:rPr lang="en-GB" sz="2800" b="1" dirty="0"/>
              <a:t>its visitors </a:t>
            </a:r>
            <a:r>
              <a:rPr lang="en-GB" sz="2800" dirty="0"/>
              <a:t>have on the local inhabitants. Not only should local culture, traditions and values always be respected while running a business, but there should also be a </a:t>
            </a:r>
            <a:r>
              <a:rPr lang="en-GB" sz="2800" b="1" dirty="0"/>
              <a:t>commitment to supporting and strengthening the local community.</a:t>
            </a:r>
            <a:endParaRPr lang="en-US" sz="2800" b="1" dirty="0"/>
          </a:p>
        </p:txBody>
      </p:sp>
    </p:spTree>
    <p:extLst>
      <p:ext uri="{BB962C8B-B14F-4D97-AF65-F5344CB8AC3E}">
        <p14:creationId xmlns:p14="http://schemas.microsoft.com/office/powerpoint/2010/main" val="1125712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Environmental stewardship</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10000"/>
          </a:bodyPr>
          <a:lstStyle/>
          <a:p>
            <a:pPr algn="just"/>
            <a:r>
              <a:rPr lang="en-GB" sz="2800" dirty="0"/>
              <a:t>Environmental stewardship </a:t>
            </a:r>
            <a:r>
              <a:rPr lang="en-GB" sz="2800" b="1" dirty="0"/>
              <a:t>is the activities and experiences </a:t>
            </a:r>
            <a:r>
              <a:rPr lang="en-GB" sz="2800" dirty="0"/>
              <a:t>made available to visitors that allow them to </a:t>
            </a:r>
            <a:r>
              <a:rPr lang="en-GB" sz="2800" b="1" dirty="0"/>
              <a:t>discover and appreciate </a:t>
            </a:r>
            <a:r>
              <a:rPr lang="en-GB" sz="2800" dirty="0"/>
              <a:t>the beauty of the natural environment and wildlife. </a:t>
            </a:r>
            <a:r>
              <a:rPr lang="en-GB" sz="2800" b="1" dirty="0"/>
              <a:t>Arts and crafts featuring </a:t>
            </a:r>
            <a:r>
              <a:rPr lang="en-GB" sz="2800" dirty="0"/>
              <a:t>local and sustainable materials, hiking, cooking classes, and canoeing are only a few examples of activities that allow visitors to delve into the destination and engage with the environment.</a:t>
            </a:r>
          </a:p>
          <a:p>
            <a:pPr algn="just"/>
            <a:r>
              <a:rPr lang="en-GB" sz="2800" b="1" dirty="0"/>
              <a:t>This can also include encouraging visitors to partake in local volunteer preservation </a:t>
            </a:r>
            <a:r>
              <a:rPr lang="en-GB" sz="2800" dirty="0"/>
              <a:t>or conservation projects, either physically or financially.</a:t>
            </a:r>
            <a:endParaRPr lang="en-US" sz="2800" dirty="0"/>
          </a:p>
        </p:txBody>
      </p:sp>
    </p:spTree>
    <p:extLst>
      <p:ext uri="{BB962C8B-B14F-4D97-AF65-F5344CB8AC3E}">
        <p14:creationId xmlns:p14="http://schemas.microsoft.com/office/powerpoint/2010/main" val="889749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solidFill>
              </a:rPr>
              <a:t>Three Principles of Ecotourism</a:t>
            </a:r>
            <a:endParaRPr lang="en-US" dirty="0">
              <a:solidFill>
                <a:schemeClr val="accent6"/>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By placing these three pillars as the supporting blocks of any tourism related operation, businesses can promote </a:t>
            </a:r>
            <a:endParaRPr lang="ru-RU" sz="2800" dirty="0"/>
          </a:p>
          <a:p>
            <a:pPr algn="just"/>
            <a:r>
              <a:rPr lang="en-GB" sz="2800" b="1" dirty="0"/>
              <a:t>environmental, </a:t>
            </a:r>
            <a:endParaRPr lang="ru-RU" sz="2800" b="1" dirty="0"/>
          </a:p>
          <a:p>
            <a:pPr algn="just"/>
            <a:r>
              <a:rPr lang="en-GB" sz="2800" b="1" dirty="0"/>
              <a:t>social and </a:t>
            </a:r>
            <a:endParaRPr lang="ru-RU" sz="2800" b="1" dirty="0"/>
          </a:p>
          <a:p>
            <a:pPr algn="just"/>
            <a:r>
              <a:rPr lang="en-GB" sz="2800" b="1" dirty="0"/>
              <a:t>economic sustainability </a:t>
            </a:r>
            <a:endParaRPr lang="ru-RU" sz="2800" b="1" dirty="0"/>
          </a:p>
          <a:p>
            <a:pPr marL="0" indent="0" algn="just">
              <a:buNone/>
            </a:pPr>
            <a:r>
              <a:rPr lang="en-GB" sz="2800" dirty="0"/>
              <a:t>and have a lasting positive impact </a:t>
            </a:r>
            <a:r>
              <a:rPr lang="en-GB" sz="2800" b="1" dirty="0"/>
              <a:t>on the host community.</a:t>
            </a:r>
          </a:p>
          <a:p>
            <a:pPr algn="just"/>
            <a:endParaRPr lang="en-US" sz="2800" dirty="0"/>
          </a:p>
        </p:txBody>
      </p:sp>
    </p:spTree>
    <p:extLst>
      <p:ext uri="{BB962C8B-B14F-4D97-AF65-F5344CB8AC3E}">
        <p14:creationId xmlns:p14="http://schemas.microsoft.com/office/powerpoint/2010/main" val="2798974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6"/>
                </a:solidFill>
              </a:rPr>
              <a:t>Sustainable Business: Building and Operating Your Business</a:t>
            </a:r>
            <a:endParaRPr lang="en-US" dirty="0">
              <a:solidFill>
                <a:schemeClr val="accent6"/>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10000"/>
          </a:bodyPr>
          <a:lstStyle/>
          <a:p>
            <a:pPr algn="just"/>
            <a:r>
              <a:rPr lang="en-GB" sz="2800" dirty="0"/>
              <a:t>WHEN CREATING AN ECOTOURISM FACILITY and business model,</a:t>
            </a:r>
            <a:r>
              <a:rPr lang="en-GB" sz="2800" b="1" dirty="0"/>
              <a:t> green initiatives should be implemented at every stage </a:t>
            </a:r>
            <a:r>
              <a:rPr lang="en-GB" sz="2800" dirty="0"/>
              <a:t>of the building and management processes. The overarching goals are </a:t>
            </a:r>
            <a:r>
              <a:rPr lang="en-GB" sz="2800" b="1" dirty="0"/>
              <a:t>to minimize the impact on the environment</a:t>
            </a:r>
            <a:r>
              <a:rPr lang="en-GB" sz="2800" dirty="0"/>
              <a:t> and </a:t>
            </a:r>
            <a:r>
              <a:rPr lang="en-GB" sz="2800" b="1" dirty="0"/>
              <a:t>maximize </a:t>
            </a:r>
            <a:r>
              <a:rPr lang="en-GB" sz="2800" b="1" dirty="0" err="1"/>
              <a:t>selfsufficiency</a:t>
            </a:r>
            <a:r>
              <a:rPr lang="en-GB" sz="2800" dirty="0"/>
              <a:t>. </a:t>
            </a:r>
            <a:endParaRPr lang="ru-RU" sz="2800" dirty="0"/>
          </a:p>
          <a:p>
            <a:pPr algn="just"/>
            <a:r>
              <a:rPr lang="en-GB" sz="2800" dirty="0"/>
              <a:t>With these two standards in mind, an eco-tourism </a:t>
            </a:r>
            <a:r>
              <a:rPr lang="en-GB" sz="2800" dirty="0" err="1"/>
              <a:t>center</a:t>
            </a:r>
            <a:r>
              <a:rPr lang="en-GB" sz="2800" dirty="0"/>
              <a:t> can be created that aesthetically complements the surrounding area, is respectful and beneficial to the </a:t>
            </a:r>
            <a:r>
              <a:rPr lang="en-GB" sz="2800" b="1" dirty="0"/>
              <a:t>local community, minimizes energy requirements, and creates a closed-loop waste system. </a:t>
            </a:r>
            <a:endParaRPr lang="en-US" sz="2800" b="1" dirty="0"/>
          </a:p>
        </p:txBody>
      </p:sp>
    </p:spTree>
    <p:extLst>
      <p:ext uri="{BB962C8B-B14F-4D97-AF65-F5344CB8AC3E}">
        <p14:creationId xmlns:p14="http://schemas.microsoft.com/office/powerpoint/2010/main" val="4168925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MINIMIZING ENVIRONMENTAL IMPACTS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The primary goal when constructing a new structure or making an existing structure your own is to create </a:t>
            </a:r>
            <a:r>
              <a:rPr lang="en-GB" sz="2800" b="1" dirty="0"/>
              <a:t>a net positive effect on the local environment. </a:t>
            </a:r>
            <a:endParaRPr lang="ru-RU" sz="2800" b="1" dirty="0"/>
          </a:p>
          <a:p>
            <a:pPr algn="just"/>
            <a:r>
              <a:rPr lang="en-GB" sz="2800" b="1" dirty="0"/>
              <a:t>Minimizing your impact on your natural surroundings </a:t>
            </a:r>
            <a:r>
              <a:rPr lang="en-GB" sz="2800" dirty="0"/>
              <a:t>is a key component of preserving and conserving the beauty of the pristine surroundings that attracts tourists and </a:t>
            </a:r>
            <a:r>
              <a:rPr lang="en-GB" sz="2800" dirty="0" err="1"/>
              <a:t>travelers</a:t>
            </a:r>
            <a:r>
              <a:rPr lang="en-GB" sz="2800" dirty="0"/>
              <a:t> in the first place. </a:t>
            </a:r>
            <a:endParaRPr lang="en-US" sz="2800" dirty="0"/>
          </a:p>
        </p:txBody>
      </p:sp>
    </p:spTree>
    <p:extLst>
      <p:ext uri="{BB962C8B-B14F-4D97-AF65-F5344CB8AC3E}">
        <p14:creationId xmlns:p14="http://schemas.microsoft.com/office/powerpoint/2010/main" val="3782402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MINIMIZING ENVIRONMENTAL IMPACTS part 2</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Every business decision </a:t>
            </a:r>
            <a:r>
              <a:rPr lang="en-GB" sz="2800" b="1" dirty="0"/>
              <a:t>must consider the impacts and repercussions</a:t>
            </a:r>
            <a:r>
              <a:rPr lang="en-GB" sz="2800" dirty="0"/>
              <a:t> it may have on the environment. </a:t>
            </a:r>
            <a:endParaRPr lang="ru-RU" sz="2800" dirty="0"/>
          </a:p>
          <a:p>
            <a:pPr algn="just"/>
            <a:r>
              <a:rPr lang="en-GB" sz="2800" dirty="0"/>
              <a:t>From selecting a </a:t>
            </a:r>
            <a:r>
              <a:rPr lang="en-GB" sz="2800" b="1" dirty="0"/>
              <a:t>site location to selecting building materials and designing the interior,</a:t>
            </a:r>
            <a:r>
              <a:rPr lang="en-GB" sz="2800" dirty="0"/>
              <a:t> every step of the process needs to factor in the environment.</a:t>
            </a:r>
          </a:p>
          <a:p>
            <a:pPr algn="just"/>
            <a:endParaRPr lang="en-US" sz="2800" dirty="0"/>
          </a:p>
        </p:txBody>
      </p:sp>
    </p:spTree>
    <p:extLst>
      <p:ext uri="{BB962C8B-B14F-4D97-AF65-F5344CB8AC3E}">
        <p14:creationId xmlns:p14="http://schemas.microsoft.com/office/powerpoint/2010/main" val="361277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5F85-220A-4D5A-84D3-885405FA23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5A928B-2632-4A49-9D28-9ACB02F53C2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6767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US" dirty="0">
                <a:solidFill>
                  <a:schemeClr val="accent6">
                    <a:lumMod val="75000"/>
                  </a:schemeClr>
                </a:solidFill>
              </a:rPr>
              <a:t>Lecture </a:t>
            </a:r>
            <a:r>
              <a:rPr lang="ru-RU" dirty="0">
                <a:solidFill>
                  <a:schemeClr val="accent6">
                    <a:lumMod val="75000"/>
                  </a:schemeClr>
                </a:solidFill>
              </a:rPr>
              <a:t>02</a:t>
            </a:r>
            <a:br>
              <a:rPr lang="en-US" dirty="0">
                <a:solidFill>
                  <a:schemeClr val="accent6">
                    <a:lumMod val="75000"/>
                  </a:schemeClr>
                </a:solidFill>
              </a:rPr>
            </a:br>
            <a:r>
              <a:rPr lang="en-GB" dirty="0">
                <a:solidFill>
                  <a:schemeClr val="accent6">
                    <a:lumMod val="75000"/>
                  </a:schemeClr>
                </a:solidFill>
              </a:rPr>
              <a:t>Sustainable Business: Building and Operating Your Business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WHEN CREATING AN </a:t>
            </a:r>
            <a:r>
              <a:rPr lang="en-GB" sz="2800" b="1" dirty="0"/>
              <a:t>ECOTOURISM FACILITY </a:t>
            </a:r>
            <a:r>
              <a:rPr lang="en-GB" sz="2800" dirty="0"/>
              <a:t>and </a:t>
            </a:r>
            <a:r>
              <a:rPr lang="en-GB" sz="2800" b="1" dirty="0"/>
              <a:t>business model</a:t>
            </a:r>
            <a:r>
              <a:rPr lang="en-GB" sz="2800" dirty="0"/>
              <a:t>, </a:t>
            </a:r>
            <a:r>
              <a:rPr lang="en-GB" sz="2800" b="1" dirty="0"/>
              <a:t>green initiatives </a:t>
            </a:r>
            <a:r>
              <a:rPr lang="en-GB" sz="2800" dirty="0"/>
              <a:t>should be </a:t>
            </a:r>
            <a:r>
              <a:rPr lang="en-GB" sz="2800" b="1" dirty="0"/>
              <a:t>implemented at every stage </a:t>
            </a:r>
            <a:r>
              <a:rPr lang="en-GB" sz="2800" dirty="0"/>
              <a:t>of the building and management processes. The overarching goals are </a:t>
            </a:r>
            <a:r>
              <a:rPr lang="en-GB" sz="2800" b="1" dirty="0"/>
              <a:t>to minimize the impact on the environment and maximize </a:t>
            </a:r>
            <a:r>
              <a:rPr lang="en-GB" sz="2800" b="1" dirty="0" err="1"/>
              <a:t>selfsufficiency</a:t>
            </a:r>
            <a:r>
              <a:rPr lang="en-GB" sz="2800" dirty="0"/>
              <a:t>. </a:t>
            </a:r>
            <a:endParaRPr lang="en-US" sz="2800" dirty="0"/>
          </a:p>
        </p:txBody>
      </p:sp>
    </p:spTree>
    <p:extLst>
      <p:ext uri="{BB962C8B-B14F-4D97-AF65-F5344CB8AC3E}">
        <p14:creationId xmlns:p14="http://schemas.microsoft.com/office/powerpoint/2010/main" val="8924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2AF3CE-F0D3-4555-853A-75AE8530C25C}"/>
              </a:ext>
            </a:extLst>
          </p:cNvPr>
          <p:cNvPicPr>
            <a:picLocks noChangeAspect="1"/>
          </p:cNvPicPr>
          <p:nvPr/>
        </p:nvPicPr>
        <p:blipFill>
          <a:blip r:embed="rId2"/>
          <a:stretch>
            <a:fillRect/>
          </a:stretch>
        </p:blipFill>
        <p:spPr>
          <a:xfrm>
            <a:off x="-12163" y="1381125"/>
            <a:ext cx="9144000" cy="4758388"/>
          </a:xfrm>
          <a:prstGeom prst="rect">
            <a:avLst/>
          </a:prstGeom>
        </p:spPr>
      </p:pic>
      <p:pic>
        <p:nvPicPr>
          <p:cNvPr id="5" name="Рисунок 10">
            <a:extLst>
              <a:ext uri="{FF2B5EF4-FFF2-40B4-BE49-F238E27FC236}">
                <a16:creationId xmlns:a16="http://schemas.microsoft.com/office/drawing/2014/main" id="{49B0E262-7484-411A-AA80-6C725E3E9A09}"/>
              </a:ext>
            </a:extLst>
          </p:cNvPr>
          <p:cNvPicPr>
            <a:picLocks noChangeAspect="1"/>
          </p:cNvPicPr>
          <p:nvPr/>
        </p:nvPicPr>
        <p:blipFill>
          <a:blip r:embed="rId3"/>
          <a:stretch>
            <a:fillRect/>
          </a:stretch>
        </p:blipFill>
        <p:spPr>
          <a:xfrm>
            <a:off x="-1" y="-1"/>
            <a:ext cx="4584163" cy="1381126"/>
          </a:xfrm>
          <a:prstGeom prst="rect">
            <a:avLst/>
          </a:prstGeom>
        </p:spPr>
      </p:pic>
    </p:spTree>
    <p:extLst>
      <p:ext uri="{BB962C8B-B14F-4D97-AF65-F5344CB8AC3E}">
        <p14:creationId xmlns:p14="http://schemas.microsoft.com/office/powerpoint/2010/main" val="1432343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Autofit/>
          </a:bodyPr>
          <a:lstStyle/>
          <a:p>
            <a:r>
              <a:rPr lang="en-GB" sz="2800" b="1" dirty="0">
                <a:solidFill>
                  <a:schemeClr val="accent6">
                    <a:lumMod val="75000"/>
                  </a:schemeClr>
                </a:solidFill>
              </a:rPr>
              <a:t>Minimize the impact on the environment and maximize self-sufficiency</a:t>
            </a:r>
            <a:r>
              <a:rPr lang="en-GB" sz="2800" dirty="0">
                <a:solidFill>
                  <a:schemeClr val="accent6">
                    <a:lumMod val="75000"/>
                  </a:schemeClr>
                </a:solidFill>
              </a:rPr>
              <a:t>.</a:t>
            </a:r>
            <a:endParaRPr lang="en-US" sz="2800"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With these two standards in mind, an eco-tourism </a:t>
            </a:r>
            <a:r>
              <a:rPr lang="en-GB" sz="2800" dirty="0" err="1"/>
              <a:t>center</a:t>
            </a:r>
            <a:r>
              <a:rPr lang="en-GB" sz="2800" dirty="0"/>
              <a:t> can be a </a:t>
            </a:r>
            <a:r>
              <a:rPr lang="en-GB" sz="2800" b="1" dirty="0"/>
              <a:t>respectful and beneficial to the local community</a:t>
            </a:r>
            <a:r>
              <a:rPr lang="en-GB" sz="2800" dirty="0"/>
              <a:t>, which </a:t>
            </a:r>
            <a:r>
              <a:rPr lang="en-GB" sz="2800" b="1" dirty="0"/>
              <a:t>minimizes energy requirements</a:t>
            </a:r>
            <a:r>
              <a:rPr lang="en-GB" sz="2800" dirty="0"/>
              <a:t>, and </a:t>
            </a:r>
            <a:r>
              <a:rPr lang="en-GB" sz="2800" b="1" dirty="0"/>
              <a:t>creates a closed-loop waste system.</a:t>
            </a:r>
            <a:endParaRPr lang="en-US" sz="2800" b="1" dirty="0"/>
          </a:p>
        </p:txBody>
      </p:sp>
    </p:spTree>
    <p:extLst>
      <p:ext uri="{BB962C8B-B14F-4D97-AF65-F5344CB8AC3E}">
        <p14:creationId xmlns:p14="http://schemas.microsoft.com/office/powerpoint/2010/main" val="1679213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MINIMIZING ENVIRONMENTAL IMPACTS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b="1" dirty="0"/>
              <a:t>The primary goal</a:t>
            </a:r>
            <a:r>
              <a:rPr lang="en-GB" sz="2800" dirty="0"/>
              <a:t> when constructing a new structure or making an existing structure your own is </a:t>
            </a:r>
            <a:r>
              <a:rPr lang="en-GB" sz="2800" b="1" dirty="0"/>
              <a:t>to create a net positive effect on the local environment.</a:t>
            </a:r>
            <a:r>
              <a:rPr lang="en-GB" sz="2800" dirty="0"/>
              <a:t> Minimizing your impact on your natural surroundings is </a:t>
            </a:r>
            <a:r>
              <a:rPr lang="en-GB" sz="2800" b="1" dirty="0"/>
              <a:t>a key component of preserving and conserving the beauty </a:t>
            </a:r>
            <a:r>
              <a:rPr lang="en-GB" sz="2800" dirty="0"/>
              <a:t>of the pristine surroundings that attracts tourists and </a:t>
            </a:r>
            <a:r>
              <a:rPr lang="en-GB" sz="2800" dirty="0" err="1"/>
              <a:t>travelers</a:t>
            </a:r>
            <a:r>
              <a:rPr lang="en-GB" sz="2800" dirty="0"/>
              <a:t> in the first place.</a:t>
            </a:r>
            <a:endParaRPr lang="en-US" sz="2800" dirty="0"/>
          </a:p>
        </p:txBody>
      </p:sp>
    </p:spTree>
    <p:extLst>
      <p:ext uri="{BB962C8B-B14F-4D97-AF65-F5344CB8AC3E}">
        <p14:creationId xmlns:p14="http://schemas.microsoft.com/office/powerpoint/2010/main" val="144096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MINIMIZING ENVIRONMENTAL IMPACTS part 2</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Every business decision </a:t>
            </a:r>
            <a:r>
              <a:rPr lang="en-GB" sz="2800" b="1" dirty="0"/>
              <a:t>must consider the impacts </a:t>
            </a:r>
            <a:r>
              <a:rPr lang="en-GB" sz="2800" dirty="0"/>
              <a:t>and repercussions it may have </a:t>
            </a:r>
            <a:r>
              <a:rPr lang="en-GB" sz="2800" b="1" dirty="0"/>
              <a:t>on the environment</a:t>
            </a:r>
            <a:r>
              <a:rPr lang="en-GB" sz="2800" dirty="0"/>
              <a:t>. From selecting </a:t>
            </a:r>
            <a:r>
              <a:rPr lang="en-GB" sz="2800" b="1" dirty="0"/>
              <a:t>a site location </a:t>
            </a:r>
            <a:r>
              <a:rPr lang="en-GB" sz="2800" dirty="0"/>
              <a:t>to selecting </a:t>
            </a:r>
            <a:r>
              <a:rPr lang="en-GB" sz="2800" b="1" dirty="0"/>
              <a:t>building materials </a:t>
            </a:r>
            <a:r>
              <a:rPr lang="en-GB" sz="2800" dirty="0"/>
              <a:t>and </a:t>
            </a:r>
            <a:r>
              <a:rPr lang="en-GB" sz="2800" b="1" dirty="0"/>
              <a:t>designing the interior,</a:t>
            </a:r>
            <a:r>
              <a:rPr lang="en-GB" sz="2800" dirty="0"/>
              <a:t> every step of the process needs to factor in the environment.</a:t>
            </a:r>
          </a:p>
          <a:p>
            <a:pPr algn="just"/>
            <a:endParaRPr lang="en-US" sz="2800" dirty="0"/>
          </a:p>
        </p:txBody>
      </p:sp>
    </p:spTree>
    <p:extLst>
      <p:ext uri="{BB962C8B-B14F-4D97-AF65-F5344CB8AC3E}">
        <p14:creationId xmlns:p14="http://schemas.microsoft.com/office/powerpoint/2010/main" val="3562758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BEB4-F980-4802-BA86-6154DD567B8D}"/>
              </a:ext>
            </a:extLst>
          </p:cNvPr>
          <p:cNvSpPr>
            <a:spLocks noGrp="1"/>
          </p:cNvSpPr>
          <p:nvPr>
            <p:ph type="title"/>
          </p:nvPr>
        </p:nvSpPr>
        <p:spPr/>
        <p:txBody>
          <a:bodyPr/>
          <a:lstStyle/>
          <a:p>
            <a:r>
              <a:rPr lang="en-GB" dirty="0"/>
              <a:t>11-09-2019</a:t>
            </a:r>
            <a:endParaRPr lang="en-US" dirty="0"/>
          </a:p>
        </p:txBody>
      </p:sp>
      <p:sp>
        <p:nvSpPr>
          <p:cNvPr id="3" name="Content Placeholder 2">
            <a:extLst>
              <a:ext uri="{FF2B5EF4-FFF2-40B4-BE49-F238E27FC236}">
                <a16:creationId xmlns:a16="http://schemas.microsoft.com/office/drawing/2014/main" id="{8FA32D6A-77FD-4C37-8A6A-60C737A9775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00112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t>The </a:t>
            </a:r>
            <a:r>
              <a:rPr lang="en-US" dirty="0" err="1"/>
              <a:t>Kimpton</a:t>
            </a:r>
            <a:r>
              <a:rPr lang="en-US" dirty="0"/>
              <a:t> hotels’ green approach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endParaRPr lang="en-US" sz="2800" dirty="0"/>
          </a:p>
        </p:txBody>
      </p:sp>
      <p:pic>
        <p:nvPicPr>
          <p:cNvPr id="1026" name="Picture 2" descr="https://www.nevistas.com/ul/4/2017/01/05/08.jpg">
            <a:extLst>
              <a:ext uri="{FF2B5EF4-FFF2-40B4-BE49-F238E27FC236}">
                <a16:creationId xmlns:a16="http://schemas.microsoft.com/office/drawing/2014/main" id="{2C18A8FB-35F7-4433-9286-5B3F09DBF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86001"/>
            <a:ext cx="9143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98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err="1">
                <a:solidFill>
                  <a:schemeClr val="accent6">
                    <a:lumMod val="75000"/>
                  </a:schemeClr>
                </a:solidFill>
              </a:rPr>
              <a:t>Kimpton</a:t>
            </a:r>
            <a:r>
              <a:rPr lang="en-GB" dirty="0">
                <a:solidFill>
                  <a:schemeClr val="accent6">
                    <a:lumMod val="75000"/>
                  </a:schemeClr>
                </a:solidFill>
              </a:rPr>
              <a:t> Hotels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marL="0" indent="0" algn="just">
              <a:buNone/>
            </a:pPr>
            <a:r>
              <a:rPr lang="en-GB" sz="2800" dirty="0"/>
              <a:t>Today, </a:t>
            </a:r>
            <a:r>
              <a:rPr lang="en-GB" sz="2800" dirty="0" err="1"/>
              <a:t>Kimpton</a:t>
            </a:r>
            <a:r>
              <a:rPr lang="en-GB" sz="2800" dirty="0"/>
              <a:t> Hotels is comprised of 59 hotels and 64 restaurants, and there are over 140 actions taken to minimize the each property’s environmental impacts, including the following: </a:t>
            </a:r>
          </a:p>
          <a:p>
            <a:pPr algn="just"/>
            <a:r>
              <a:rPr lang="en-US" sz="2800" dirty="0"/>
              <a:t>Home Office Materials &amp; Procedures</a:t>
            </a:r>
          </a:p>
          <a:p>
            <a:pPr algn="just"/>
            <a:r>
              <a:rPr lang="en-US" sz="2800" dirty="0"/>
              <a:t>Hotel </a:t>
            </a:r>
            <a:r>
              <a:rPr lang="en-US" sz="2800" dirty="0" err="1"/>
              <a:t>EarthCare</a:t>
            </a:r>
            <a:r>
              <a:rPr lang="en-US" sz="2800" dirty="0"/>
              <a:t> Standards</a:t>
            </a:r>
          </a:p>
          <a:p>
            <a:pPr algn="just"/>
            <a:r>
              <a:rPr lang="en-US" sz="2800" dirty="0"/>
              <a:t>Waste Management</a:t>
            </a:r>
          </a:p>
          <a:p>
            <a:pPr algn="just"/>
            <a:r>
              <a:rPr lang="en-US" sz="2800" dirty="0"/>
              <a:t>Other Hotel Behaviors</a:t>
            </a:r>
          </a:p>
          <a:p>
            <a:pPr algn="just"/>
            <a:r>
              <a:rPr lang="en-GB" sz="2800" dirty="0"/>
              <a:t>Additional Actions Taken by Individual Hotels and Restaurants</a:t>
            </a:r>
            <a:endParaRPr lang="en-US" sz="2800" dirty="0"/>
          </a:p>
        </p:txBody>
      </p:sp>
    </p:spTree>
    <p:extLst>
      <p:ext uri="{BB962C8B-B14F-4D97-AF65-F5344CB8AC3E}">
        <p14:creationId xmlns:p14="http://schemas.microsoft.com/office/powerpoint/2010/main" val="1140957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6">
                    <a:lumMod val="75000"/>
                  </a:schemeClr>
                </a:solidFill>
              </a:rPr>
              <a:t>Task </a:t>
            </a:r>
            <a:r>
              <a:rPr lang="en-US" dirty="0">
                <a:solidFill>
                  <a:schemeClr val="accent6">
                    <a:lumMod val="75000"/>
                  </a:schemeClr>
                </a:solidFill>
              </a:rPr>
              <a:t>#1</a:t>
            </a:r>
            <a:br>
              <a:rPr lang="en-US" dirty="0">
                <a:solidFill>
                  <a:schemeClr val="accent6">
                    <a:lumMod val="75000"/>
                  </a:schemeClr>
                </a:solidFill>
              </a:rPr>
            </a:br>
            <a:r>
              <a:rPr lang="en-US" dirty="0">
                <a:solidFill>
                  <a:schemeClr val="accent6">
                    <a:lumMod val="75000"/>
                  </a:schemeClr>
                </a:solidFill>
              </a:rPr>
              <a:t>5-10 minutes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US" sz="2800" dirty="0"/>
              <a:t>Have a look at the list of actions </a:t>
            </a:r>
            <a:r>
              <a:rPr lang="en-GB" sz="2800" dirty="0"/>
              <a:t>taken by </a:t>
            </a:r>
            <a:r>
              <a:rPr lang="en-GB" sz="2800" dirty="0" err="1"/>
              <a:t>Kimpton</a:t>
            </a:r>
            <a:r>
              <a:rPr lang="en-GB" sz="2800" dirty="0"/>
              <a:t> Hotel Chain to minimize environmental impacts on the page 21-27 of the main textbook. </a:t>
            </a:r>
            <a:endParaRPr lang="ru-RU" sz="2800" dirty="0"/>
          </a:p>
          <a:p>
            <a:pPr marL="0" indent="0" algn="just">
              <a:buNone/>
            </a:pPr>
            <a:r>
              <a:rPr lang="en-GB" sz="2800" dirty="0"/>
              <a:t>Which actions can be implemented in the hotel with relatively low implementation costs and relatively fast?</a:t>
            </a:r>
          </a:p>
          <a:p>
            <a:pPr marL="0" indent="0" algn="just">
              <a:buNone/>
            </a:pPr>
            <a:endParaRPr lang="en-US" sz="2800" dirty="0"/>
          </a:p>
        </p:txBody>
      </p:sp>
    </p:spTree>
    <p:extLst>
      <p:ext uri="{BB962C8B-B14F-4D97-AF65-F5344CB8AC3E}">
        <p14:creationId xmlns:p14="http://schemas.microsoft.com/office/powerpoint/2010/main" val="2411743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Summary of </a:t>
            </a:r>
            <a:r>
              <a:rPr lang="en-US" dirty="0" err="1">
                <a:solidFill>
                  <a:schemeClr val="accent6">
                    <a:lumMod val="75000"/>
                  </a:schemeClr>
                </a:solidFill>
              </a:rPr>
              <a:t>Kimpton</a:t>
            </a:r>
            <a:r>
              <a:rPr lang="en-US" dirty="0">
                <a:solidFill>
                  <a:schemeClr val="accent6">
                    <a:lumMod val="75000"/>
                  </a:schemeClr>
                </a:solidFill>
              </a:rPr>
              <a:t> Hotel Chain green approach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With the right resources, proper planning, and an everlasting environmental consciousness, all businesses </a:t>
            </a:r>
            <a:r>
              <a:rPr lang="en-GB" sz="2800" b="1" dirty="0"/>
              <a:t>can reduce their environmental footprint and increase their sustainability.</a:t>
            </a:r>
            <a:endParaRPr lang="en-US" sz="2800" b="1" dirty="0"/>
          </a:p>
        </p:txBody>
      </p:sp>
    </p:spTree>
    <p:extLst>
      <p:ext uri="{BB962C8B-B14F-4D97-AF65-F5344CB8AC3E}">
        <p14:creationId xmlns:p14="http://schemas.microsoft.com/office/powerpoint/2010/main" val="2303513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SITE LOCATION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Selecting an </a:t>
            </a:r>
            <a:r>
              <a:rPr lang="en-GB" sz="2800" b="1" dirty="0"/>
              <a:t>appropriate site location </a:t>
            </a:r>
            <a:r>
              <a:rPr lang="en-GB" sz="2800" dirty="0"/>
              <a:t>for an </a:t>
            </a:r>
            <a:r>
              <a:rPr lang="en-GB" sz="2800" b="1" dirty="0"/>
              <a:t>ecotourism accommodation </a:t>
            </a:r>
            <a:r>
              <a:rPr lang="en-GB" sz="2800" dirty="0"/>
              <a:t>is the first, and perhaps </a:t>
            </a:r>
            <a:r>
              <a:rPr lang="en-GB" sz="2800" b="1" dirty="0"/>
              <a:t>most critical</a:t>
            </a:r>
            <a:r>
              <a:rPr lang="en-GB" sz="2800" dirty="0"/>
              <a:t>, step towards creating an environmental attraction. Given that most ecotourism operations are </a:t>
            </a:r>
            <a:r>
              <a:rPr lang="en-GB" sz="2800" b="1" dirty="0"/>
              <a:t>located in natural areas that may be fragile or delicate</a:t>
            </a:r>
            <a:r>
              <a:rPr lang="en-GB" sz="2800" dirty="0"/>
              <a:t>, substantial </a:t>
            </a:r>
            <a:r>
              <a:rPr lang="en-GB" sz="2800" b="1" dirty="0"/>
              <a:t>consideration must be given </a:t>
            </a:r>
            <a:r>
              <a:rPr lang="en-GB" sz="2800" dirty="0"/>
              <a:t>to the planning and building of such establishments.</a:t>
            </a:r>
          </a:p>
          <a:p>
            <a:pPr algn="just"/>
            <a:endParaRPr lang="en-US" sz="2800" dirty="0"/>
          </a:p>
        </p:txBody>
      </p:sp>
    </p:spTree>
    <p:extLst>
      <p:ext uri="{BB962C8B-B14F-4D97-AF65-F5344CB8AC3E}">
        <p14:creationId xmlns:p14="http://schemas.microsoft.com/office/powerpoint/2010/main" val="3338699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SITE LOCATION part 2</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To ensure that facilities are designed in a way that minimizes environmental impact while maximizing self-sufficiency, </a:t>
            </a:r>
            <a:r>
              <a:rPr lang="en-GB" sz="2800" b="1" dirty="0"/>
              <a:t>knowledge of the characteristics of the specific environment must be obtained. </a:t>
            </a:r>
            <a:r>
              <a:rPr lang="en-GB" sz="2800" dirty="0"/>
              <a:t>Each site is accompanied by a unique set of physical </a:t>
            </a:r>
            <a:r>
              <a:rPr lang="en-GB" sz="2800" b="1" dirty="0"/>
              <a:t>features, natural resources and attractions</a:t>
            </a:r>
            <a:r>
              <a:rPr lang="en-GB" sz="2800" dirty="0"/>
              <a:t>, and potential </a:t>
            </a:r>
            <a:r>
              <a:rPr lang="en-GB" sz="2800" b="1" dirty="0"/>
              <a:t>environmental threats</a:t>
            </a:r>
            <a:r>
              <a:rPr lang="en-GB" sz="2800" dirty="0"/>
              <a:t>, which must be considered when examining a potential site location.</a:t>
            </a:r>
            <a:endParaRPr lang="en-US" sz="2800" dirty="0"/>
          </a:p>
        </p:txBody>
      </p:sp>
    </p:spTree>
    <p:extLst>
      <p:ext uri="{BB962C8B-B14F-4D97-AF65-F5344CB8AC3E}">
        <p14:creationId xmlns:p14="http://schemas.microsoft.com/office/powerpoint/2010/main" val="421956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622B-89C0-43D9-9555-E9C64B17EDBB}"/>
              </a:ext>
            </a:extLst>
          </p:cNvPr>
          <p:cNvSpPr>
            <a:spLocks noGrp="1"/>
          </p:cNvSpPr>
          <p:nvPr>
            <p:ph type="title"/>
          </p:nvPr>
        </p:nvSpPr>
        <p:spPr/>
        <p:txBody>
          <a:bodyPr>
            <a:normAutofit/>
          </a:bodyPr>
          <a:lstStyle/>
          <a:p>
            <a:r>
              <a:rPr lang="en-US" sz="2800" dirty="0">
                <a:solidFill>
                  <a:schemeClr val="accent6"/>
                </a:solidFill>
              </a:rPr>
              <a:t>Working experience in Academia and Business</a:t>
            </a:r>
            <a:endParaRPr lang="ru-RU" sz="2800" dirty="0">
              <a:solidFill>
                <a:schemeClr val="accent6"/>
              </a:solidFill>
            </a:endParaRPr>
          </a:p>
        </p:txBody>
      </p:sp>
      <p:sp>
        <p:nvSpPr>
          <p:cNvPr id="3" name="Content Placeholder 2">
            <a:extLst>
              <a:ext uri="{FF2B5EF4-FFF2-40B4-BE49-F238E27FC236}">
                <a16:creationId xmlns:a16="http://schemas.microsoft.com/office/drawing/2014/main" id="{46338EA7-FB71-4D6F-AEDB-F9DEC7805722}"/>
              </a:ext>
            </a:extLst>
          </p:cNvPr>
          <p:cNvSpPr>
            <a:spLocks noGrp="1"/>
          </p:cNvSpPr>
          <p:nvPr>
            <p:ph idx="1"/>
          </p:nvPr>
        </p:nvSpPr>
        <p:spPr/>
        <p:txBody>
          <a:bodyPr/>
          <a:lstStyle/>
          <a:p>
            <a:endParaRPr lang="ru-RU"/>
          </a:p>
        </p:txBody>
      </p:sp>
      <p:graphicFrame>
        <p:nvGraphicFramePr>
          <p:cNvPr id="4" name="Объект 8">
            <a:extLst>
              <a:ext uri="{FF2B5EF4-FFF2-40B4-BE49-F238E27FC236}">
                <a16:creationId xmlns:a16="http://schemas.microsoft.com/office/drawing/2014/main" id="{D8C0DA9B-2FB5-4569-9D54-215992CE7E43}"/>
              </a:ext>
            </a:extLst>
          </p:cNvPr>
          <p:cNvGraphicFramePr>
            <a:graphicFrameLocks noChangeAspect="1"/>
          </p:cNvGraphicFramePr>
          <p:nvPr/>
        </p:nvGraphicFramePr>
        <p:xfrm>
          <a:off x="696197" y="1750623"/>
          <a:ext cx="7745412" cy="3835400"/>
        </p:xfrm>
        <a:graphic>
          <a:graphicData uri="http://schemas.openxmlformats.org/presentationml/2006/ole">
            <mc:AlternateContent xmlns:mc="http://schemas.openxmlformats.org/markup-compatibility/2006">
              <mc:Choice xmlns:v="urn:schemas-microsoft-com:vml" Requires="v">
                <p:oleObj spid="_x0000_s1027" r:id="rId3" imgW="7745760" imgH="3834720" progId="">
                  <p:embed/>
                </p:oleObj>
              </mc:Choice>
              <mc:Fallback>
                <p:oleObj r:id="rId3" imgW="7745760" imgH="3834720" progId="">
                  <p:embed/>
                  <p:pic>
                    <p:nvPicPr>
                      <p:cNvPr id="4" name="Объект 8">
                        <a:extLst>
                          <a:ext uri="{FF2B5EF4-FFF2-40B4-BE49-F238E27FC236}">
                            <a16:creationId xmlns:a16="http://schemas.microsoft.com/office/drawing/2014/main" id="{D8C0DA9B-2FB5-4569-9D54-215992CE7E43}"/>
                          </a:ext>
                        </a:extLst>
                      </p:cNvPr>
                      <p:cNvPicPr/>
                      <p:nvPr/>
                    </p:nvPicPr>
                    <p:blipFill>
                      <a:blip r:embed="rId4"/>
                      <a:stretch>
                        <a:fillRect/>
                      </a:stretch>
                    </p:blipFill>
                    <p:spPr>
                      <a:xfrm>
                        <a:off x="696197" y="1750623"/>
                        <a:ext cx="7745412" cy="3835400"/>
                      </a:xfrm>
                      <a:prstGeom prst="rect">
                        <a:avLst/>
                      </a:prstGeom>
                    </p:spPr>
                  </p:pic>
                </p:oleObj>
              </mc:Fallback>
            </mc:AlternateContent>
          </a:graphicData>
        </a:graphic>
      </p:graphicFrame>
    </p:spTree>
    <p:extLst>
      <p:ext uri="{BB962C8B-B14F-4D97-AF65-F5344CB8AC3E}">
        <p14:creationId xmlns:p14="http://schemas.microsoft.com/office/powerpoint/2010/main" val="2690622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SITE PLANNING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Site planning and design is a process that </a:t>
            </a:r>
            <a:r>
              <a:rPr lang="en-GB" sz="2800" b="1" dirty="0"/>
              <a:t>involves in an integrated way the issues of land use, human circulation, structures, facilities and utilities within the natural and human environment.</a:t>
            </a:r>
            <a:r>
              <a:rPr lang="en-GB" sz="2800" dirty="0"/>
              <a:t> In order to ensure harmony between tourism developments and environmental protection, it is indispensable to apply sensitive design of infrastructure, master site planning, ecologically and socially conscious site design, and landscaping. </a:t>
            </a:r>
            <a:endParaRPr lang="en-US" sz="2800" dirty="0"/>
          </a:p>
        </p:txBody>
      </p:sp>
    </p:spTree>
    <p:extLst>
      <p:ext uri="{BB962C8B-B14F-4D97-AF65-F5344CB8AC3E}">
        <p14:creationId xmlns:p14="http://schemas.microsoft.com/office/powerpoint/2010/main" val="3989535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SITE PLANNING aims</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The site planning and design for any ecotourism facility must be, first of all, an instrument that </a:t>
            </a:r>
            <a:r>
              <a:rPr lang="en-GB" sz="2800" b="1" dirty="0"/>
              <a:t>safeguards the sustainability and conservation of the surrounding natural and cultural heritage</a:t>
            </a:r>
            <a:r>
              <a:rPr lang="en-GB" sz="2800" dirty="0"/>
              <a:t>. Not only should it conserve the natural ecosystems but it must also </a:t>
            </a:r>
            <a:r>
              <a:rPr lang="en-GB" sz="2800" b="1" dirty="0"/>
              <a:t>contribute to repairing and restoring </a:t>
            </a:r>
            <a:r>
              <a:rPr lang="en-GB" sz="2800" dirty="0"/>
              <a:t>the environmental damages that may already be present in the site.</a:t>
            </a:r>
            <a:endParaRPr lang="en-US" sz="2800" dirty="0"/>
          </a:p>
        </p:txBody>
      </p:sp>
    </p:spTree>
    <p:extLst>
      <p:ext uri="{BB962C8B-B14F-4D97-AF65-F5344CB8AC3E}">
        <p14:creationId xmlns:p14="http://schemas.microsoft.com/office/powerpoint/2010/main" val="1166855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What is Site Planning?</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10000"/>
          </a:bodyPr>
          <a:lstStyle/>
          <a:p>
            <a:pPr marL="0" indent="0" algn="just">
              <a:buNone/>
            </a:pPr>
            <a:r>
              <a:rPr lang="en-GB" sz="2800" dirty="0"/>
              <a:t>Site planning and design for any tourism facility must clearly indicate the process of </a:t>
            </a:r>
            <a:r>
              <a:rPr lang="en-GB" sz="2800" b="1" dirty="0"/>
              <a:t>ordering human actions and works in a specific tract of land</a:t>
            </a:r>
            <a:r>
              <a:rPr lang="en-GB" sz="2800" dirty="0"/>
              <a:t>. In addition to constituting a graphic representation (to scale) that shows </a:t>
            </a:r>
            <a:r>
              <a:rPr lang="en-GB" sz="2800" b="1" dirty="0"/>
              <a:t>location</a:t>
            </a:r>
            <a:r>
              <a:rPr lang="en-GB" sz="2800" dirty="0"/>
              <a:t>, layout, </a:t>
            </a:r>
            <a:r>
              <a:rPr lang="en-GB" sz="2800" b="1" dirty="0"/>
              <a:t>general size and shape</a:t>
            </a:r>
            <a:r>
              <a:rPr lang="en-GB" sz="2800" dirty="0"/>
              <a:t>, and orientation of the different elements of the project, site planning and design should indicate the sequence of activities that make up the project, clearly establishing a space-time interaction. Also, it should ensure that all on-site human activities should have a </a:t>
            </a:r>
            <a:r>
              <a:rPr lang="en-GB" sz="2800" b="1" dirty="0"/>
              <a:t>minimum negative impact on the natural and human environment </a:t>
            </a:r>
            <a:endParaRPr lang="en-US" sz="2800" b="1" dirty="0"/>
          </a:p>
        </p:txBody>
      </p:sp>
    </p:spTree>
    <p:extLst>
      <p:ext uri="{BB962C8B-B14F-4D97-AF65-F5344CB8AC3E}">
        <p14:creationId xmlns:p14="http://schemas.microsoft.com/office/powerpoint/2010/main" val="1950058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Zoning?</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Zoning is a very important tool in the site planning and design process. It is the process of applying </a:t>
            </a:r>
            <a:r>
              <a:rPr lang="en-GB" sz="2800" b="1" dirty="0"/>
              <a:t>different management objectives </a:t>
            </a:r>
            <a:r>
              <a:rPr lang="en-GB" sz="2800" dirty="0"/>
              <a:t>and regulations </a:t>
            </a:r>
            <a:r>
              <a:rPr lang="en-GB" sz="2800" b="1" dirty="0"/>
              <a:t>to different parts or zones of a specific area. </a:t>
            </a:r>
            <a:endParaRPr lang="en-US" sz="2800" b="1" dirty="0"/>
          </a:p>
        </p:txBody>
      </p:sp>
    </p:spTree>
    <p:extLst>
      <p:ext uri="{BB962C8B-B14F-4D97-AF65-F5344CB8AC3E}">
        <p14:creationId xmlns:p14="http://schemas.microsoft.com/office/powerpoint/2010/main" val="344006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What site to select?</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The selected site should support the lodge within natural and biophysical resource limits while offering ecotourists the opportunity to experience and enjoy the environment (</a:t>
            </a:r>
            <a:r>
              <a:rPr lang="en-GB" sz="2800" dirty="0" err="1"/>
              <a:t>CeballosLascurain</a:t>
            </a:r>
            <a:r>
              <a:rPr lang="en-GB" sz="2800" dirty="0"/>
              <a:t>, 1996). </a:t>
            </a:r>
          </a:p>
          <a:p>
            <a:pPr algn="just"/>
            <a:r>
              <a:rPr lang="en-GB" sz="2800" dirty="0"/>
              <a:t>Frequently, in those sites which are more appropriate for ecolodge development </a:t>
            </a:r>
            <a:r>
              <a:rPr lang="en-GB" sz="2800" b="1" dirty="0"/>
              <a:t>there are limited or no infrastructural elements or public services, because of typical isolation and remoteness.</a:t>
            </a:r>
            <a:endParaRPr lang="en-US" sz="2800" b="1" dirty="0"/>
          </a:p>
        </p:txBody>
      </p:sp>
    </p:spTree>
    <p:extLst>
      <p:ext uri="{BB962C8B-B14F-4D97-AF65-F5344CB8AC3E}">
        <p14:creationId xmlns:p14="http://schemas.microsoft.com/office/powerpoint/2010/main" val="3770443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Infrastructure development</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It is important to analyse how much infrastructure </a:t>
            </a:r>
            <a:r>
              <a:rPr lang="en-GB" sz="2800" b="1" dirty="0"/>
              <a:t>should be provided by the local authorities</a:t>
            </a:r>
            <a:r>
              <a:rPr lang="en-GB" sz="2800" dirty="0"/>
              <a:t>, and how much by the </a:t>
            </a:r>
            <a:r>
              <a:rPr lang="en-GB" sz="2800" b="1" dirty="0"/>
              <a:t>private sector</a:t>
            </a:r>
            <a:r>
              <a:rPr lang="en-GB" sz="2800" dirty="0"/>
              <a:t>. Since the extra service demand is often only used part of the year (seasonal), and takes precedence over use by local communities, tourism providers must invest in their own infrastructure needs. </a:t>
            </a:r>
            <a:r>
              <a:rPr lang="en-GB" sz="2800" b="1" dirty="0"/>
              <a:t>Both communities and tourism sector should benefit from infrastructure development.</a:t>
            </a:r>
            <a:endParaRPr lang="en-US" sz="2800" b="1" dirty="0"/>
          </a:p>
        </p:txBody>
      </p:sp>
    </p:spTree>
    <p:extLst>
      <p:ext uri="{BB962C8B-B14F-4D97-AF65-F5344CB8AC3E}">
        <p14:creationId xmlns:p14="http://schemas.microsoft.com/office/powerpoint/2010/main" val="8745731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solidFill>
              </a:rPr>
              <a:t>Summary of Site Planning</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In every case, the private sector has an enormous responsibility in sustainable hotel planning and design, appropriate scale of development, zoning and compliance to environmental regulations. It is essential to ensure that your site plan is </a:t>
            </a:r>
            <a:r>
              <a:rPr lang="en-GB" sz="2800" b="1" dirty="0"/>
              <a:t>environmentally-friendly, minimising negative impacts on the natural landscape, local biodiversity and any existing cultural features found nearby.</a:t>
            </a:r>
            <a:endParaRPr lang="en-US" sz="2800" b="1" dirty="0"/>
          </a:p>
        </p:txBody>
      </p:sp>
    </p:spTree>
    <p:extLst>
      <p:ext uri="{BB962C8B-B14F-4D97-AF65-F5344CB8AC3E}">
        <p14:creationId xmlns:p14="http://schemas.microsoft.com/office/powerpoint/2010/main" val="2579372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DESIGN WITH LOCAL MATERIALS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The design and style of a property </a:t>
            </a:r>
            <a:r>
              <a:rPr lang="en-GB" sz="2800" b="1" dirty="0"/>
              <a:t>should appear natural</a:t>
            </a:r>
            <a:r>
              <a:rPr lang="en-GB" sz="2800" dirty="0"/>
              <a:t>. Indeed, it should be natural in the sense that building materials are derived from the local area. In this way, buildings present an </a:t>
            </a:r>
            <a:r>
              <a:rPr lang="en-GB" sz="2800" b="1" dirty="0"/>
              <a:t>appearance harmonizing with the surrounding architectural landscapes </a:t>
            </a:r>
            <a:r>
              <a:rPr lang="en-GB" sz="2800" dirty="0"/>
              <a:t>and plant forms, complementing them instead of competing with them. After all, this natural beauty is one of the </a:t>
            </a:r>
            <a:r>
              <a:rPr lang="en-GB" sz="2800" b="1" dirty="0"/>
              <a:t>primary reasons eco-minded </a:t>
            </a:r>
            <a:r>
              <a:rPr lang="en-GB" sz="2800" b="1" dirty="0" err="1"/>
              <a:t>travelers</a:t>
            </a:r>
            <a:r>
              <a:rPr lang="en-GB" sz="2800" b="1" dirty="0"/>
              <a:t> are attracted to an area.</a:t>
            </a:r>
            <a:endParaRPr lang="en-US" sz="2800" b="1" dirty="0"/>
          </a:p>
        </p:txBody>
      </p:sp>
    </p:spTree>
    <p:extLst>
      <p:ext uri="{BB962C8B-B14F-4D97-AF65-F5344CB8AC3E}">
        <p14:creationId xmlns:p14="http://schemas.microsoft.com/office/powerpoint/2010/main" val="3910287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Cultural contexts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Architects must ensure buildings not only complement and conform to the surroundings, </a:t>
            </a:r>
            <a:r>
              <a:rPr lang="en-GB" sz="2800" b="1" dirty="0"/>
              <a:t>but they must also be mindful of representing local design styles. </a:t>
            </a:r>
            <a:r>
              <a:rPr lang="en-GB" sz="2800" dirty="0"/>
              <a:t>Additional inspiration can and should be drawn from </a:t>
            </a:r>
            <a:r>
              <a:rPr lang="en-GB" sz="2800" b="1" dirty="0"/>
              <a:t>community members, historical and cultural contexts, and local building techniques</a:t>
            </a:r>
            <a:r>
              <a:rPr lang="en-GB" sz="2800" dirty="0"/>
              <a:t>.</a:t>
            </a:r>
          </a:p>
        </p:txBody>
      </p:sp>
    </p:spTree>
    <p:extLst>
      <p:ext uri="{BB962C8B-B14F-4D97-AF65-F5344CB8AC3E}">
        <p14:creationId xmlns:p14="http://schemas.microsoft.com/office/powerpoint/2010/main" val="2818490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C710-B3F6-489B-AD7C-73CDA771AF8D}"/>
              </a:ext>
            </a:extLst>
          </p:cNvPr>
          <p:cNvSpPr>
            <a:spLocks noGrp="1"/>
          </p:cNvSpPr>
          <p:nvPr>
            <p:ph type="title"/>
          </p:nvPr>
        </p:nvSpPr>
        <p:spPr/>
        <p:txBody>
          <a:bodyPr>
            <a:normAutofit fontScale="90000"/>
          </a:bodyPr>
          <a:lstStyle/>
          <a:p>
            <a:r>
              <a:rPr lang="en-US" dirty="0">
                <a:solidFill>
                  <a:schemeClr val="accent6">
                    <a:lumMod val="75000"/>
                  </a:schemeClr>
                </a:solidFill>
              </a:rPr>
              <a:t>Saami indigenous people living in Sweden, Finland and Northern Russia</a:t>
            </a:r>
          </a:p>
        </p:txBody>
      </p:sp>
      <p:sp>
        <p:nvSpPr>
          <p:cNvPr id="3" name="Content Placeholder 2">
            <a:extLst>
              <a:ext uri="{FF2B5EF4-FFF2-40B4-BE49-F238E27FC236}">
                <a16:creationId xmlns:a16="http://schemas.microsoft.com/office/drawing/2014/main" id="{9EDDB483-D7F9-4309-B65C-ADACF4AC7A5C}"/>
              </a:ext>
            </a:extLst>
          </p:cNvPr>
          <p:cNvSpPr>
            <a:spLocks noGrp="1"/>
          </p:cNvSpPr>
          <p:nvPr>
            <p:ph idx="1"/>
          </p:nvPr>
        </p:nvSpPr>
        <p:spPr>
          <a:xfrm>
            <a:off x="628650" y="1514475"/>
            <a:ext cx="7886700" cy="4662488"/>
          </a:xfrm>
        </p:spPr>
        <p:txBody>
          <a:bodyPr/>
          <a:lstStyle/>
          <a:p>
            <a:pPr marL="0" indent="0">
              <a:buNone/>
            </a:pPr>
            <a:r>
              <a:rPr lang="en-US" dirty="0" err="1"/>
              <a:t>Umeå</a:t>
            </a:r>
            <a:r>
              <a:rPr lang="en-US" dirty="0"/>
              <a:t>, Northern Sweden, Saami week</a:t>
            </a:r>
          </a:p>
          <a:p>
            <a:pPr marL="0" indent="0">
              <a:buNone/>
            </a:pPr>
            <a:r>
              <a:rPr lang="en-US" dirty="0"/>
              <a:t>March 04-09, 2019</a:t>
            </a:r>
          </a:p>
        </p:txBody>
      </p:sp>
      <p:pic>
        <p:nvPicPr>
          <p:cNvPr id="5" name="Picture 4" descr="A tent with people in the snow&#10;&#10;Description automatically generated">
            <a:extLst>
              <a:ext uri="{FF2B5EF4-FFF2-40B4-BE49-F238E27FC236}">
                <a16:creationId xmlns:a16="http://schemas.microsoft.com/office/drawing/2014/main" id="{BA1EC433-11BE-408F-A360-38DF5ED8679F}"/>
              </a:ext>
            </a:extLst>
          </p:cNvPr>
          <p:cNvPicPr>
            <a:picLocks noChangeAspect="1"/>
          </p:cNvPicPr>
          <p:nvPr/>
        </p:nvPicPr>
        <p:blipFill rotWithShape="1">
          <a:blip r:embed="rId2"/>
          <a:srcRect l="8285" t="15107" r="1319" b="12576"/>
          <a:stretch/>
        </p:blipFill>
        <p:spPr>
          <a:xfrm>
            <a:off x="852487" y="2394585"/>
            <a:ext cx="7439025" cy="4463415"/>
          </a:xfrm>
          <a:prstGeom prst="rect">
            <a:avLst/>
          </a:prstGeom>
        </p:spPr>
      </p:pic>
    </p:spTree>
    <p:extLst>
      <p:ext uri="{BB962C8B-B14F-4D97-AF65-F5344CB8AC3E}">
        <p14:creationId xmlns:p14="http://schemas.microsoft.com/office/powerpoint/2010/main" val="350465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40081" y="188913"/>
            <a:ext cx="7892360" cy="719137"/>
          </a:xfrm>
        </p:spPr>
        <p:txBody>
          <a:bodyPr>
            <a:normAutofit fontScale="90000"/>
          </a:bodyPr>
          <a:lstStyle/>
          <a:p>
            <a:pPr algn="ctr"/>
            <a:r>
              <a:rPr lang="en-GB" altLang="en-US" sz="2400" dirty="0"/>
              <a:t> Nanning        Umea  and My home city</a:t>
            </a:r>
            <a:br>
              <a:rPr lang="en-GB" altLang="en-US" sz="2400" dirty="0"/>
            </a:br>
            <a:r>
              <a:rPr lang="en-GB" altLang="en-US" sz="2400" dirty="0"/>
              <a:t>+26</a:t>
            </a:r>
            <a:r>
              <a:rPr lang="en-US" dirty="0"/>
              <a:t>°C</a:t>
            </a:r>
            <a:r>
              <a:rPr lang="en-GB" altLang="en-US" sz="2400" dirty="0"/>
              <a:t>                  +7                        -47.5</a:t>
            </a:r>
            <a:r>
              <a:rPr lang="en-US" dirty="0"/>
              <a:t>°C</a:t>
            </a:r>
            <a:endParaRPr lang="en-GB" altLang="en-US" sz="2400" dirty="0"/>
          </a:p>
        </p:txBody>
      </p:sp>
      <p:graphicFrame>
        <p:nvGraphicFramePr>
          <p:cNvPr id="13316" name="Объект 3"/>
          <p:cNvGraphicFramePr>
            <a:graphicFrameLocks noChangeAspect="1"/>
          </p:cNvGraphicFramePr>
          <p:nvPr/>
        </p:nvGraphicFramePr>
        <p:xfrm>
          <a:off x="0" y="2205038"/>
          <a:ext cx="9144000" cy="4679950"/>
        </p:xfrm>
        <a:graphic>
          <a:graphicData uri="http://schemas.openxmlformats.org/presentationml/2006/ole">
            <mc:AlternateContent xmlns:mc="http://schemas.openxmlformats.org/markup-compatibility/2006">
              <mc:Choice xmlns:v="urn:schemas-microsoft-com:vml" Requires="v">
                <p:oleObj spid="_x0000_s2051" r:id="rId4" imgW="34958730" imgH="17777778" progId="">
                  <p:embed/>
                </p:oleObj>
              </mc:Choice>
              <mc:Fallback>
                <p:oleObj r:id="rId4" imgW="34958730" imgH="17777778" progId="">
                  <p:embed/>
                  <p:pic>
                    <p:nvPicPr>
                      <p:cNvPr id="13316" name="Объект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05038"/>
                        <a:ext cx="9144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2578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52FF-CDAF-4D79-8534-6F1B6A35CD39}"/>
              </a:ext>
            </a:extLst>
          </p:cNvPr>
          <p:cNvSpPr>
            <a:spLocks noGrp="1"/>
          </p:cNvSpPr>
          <p:nvPr>
            <p:ph type="title"/>
          </p:nvPr>
        </p:nvSpPr>
        <p:spPr/>
        <p:txBody>
          <a:bodyPr/>
          <a:lstStyle/>
          <a:p>
            <a:r>
              <a:rPr lang="en-US" dirty="0">
                <a:solidFill>
                  <a:schemeClr val="accent6">
                    <a:lumMod val="75000"/>
                  </a:schemeClr>
                </a:solidFill>
              </a:rPr>
              <a:t>CLIMATE CHANGE, CO2 EMISSIONS &amp; DEFORESTATION </a:t>
            </a:r>
          </a:p>
        </p:txBody>
      </p:sp>
      <p:sp>
        <p:nvSpPr>
          <p:cNvPr id="3" name="Content Placeholder 2">
            <a:extLst>
              <a:ext uri="{FF2B5EF4-FFF2-40B4-BE49-F238E27FC236}">
                <a16:creationId xmlns:a16="http://schemas.microsoft.com/office/drawing/2014/main" id="{30184EC1-5C2D-4DFE-B40C-4CFDE85D06FE}"/>
              </a:ext>
            </a:extLst>
          </p:cNvPr>
          <p:cNvSpPr>
            <a:spLocks noGrp="1"/>
          </p:cNvSpPr>
          <p:nvPr>
            <p:ph idx="1"/>
          </p:nvPr>
        </p:nvSpPr>
        <p:spPr/>
        <p:txBody>
          <a:bodyPr>
            <a:normAutofit/>
          </a:bodyPr>
          <a:lstStyle/>
          <a:p>
            <a:pPr algn="just"/>
            <a:r>
              <a:rPr lang="en-GB" sz="2800" dirty="0"/>
              <a:t>There has been a rise worldwide of 1.5 degrees Fahrenheit since 1900, which represents the largest increase since the end of the ice age. The estimates are for the temperatures to increase up to two degrees by 2029, an additional 5 to 7 degree increase by 2099. </a:t>
            </a:r>
            <a:endParaRPr lang="en-US" sz="2800" dirty="0"/>
          </a:p>
        </p:txBody>
      </p:sp>
      <p:pic>
        <p:nvPicPr>
          <p:cNvPr id="4" name="Picture 2" descr="Image result for mountains footer">
            <a:extLst>
              <a:ext uri="{FF2B5EF4-FFF2-40B4-BE49-F238E27FC236}">
                <a16:creationId xmlns:a16="http://schemas.microsoft.com/office/drawing/2014/main" id="{805CA1DB-259F-42EC-A6B4-C505F070D4E5}"/>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72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Sustainable Interiors, Furnishings, and Decorating</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It’s a well-known saying that the best way to promote change </a:t>
            </a:r>
            <a:r>
              <a:rPr lang="en-GB" sz="2800" b="1" dirty="0"/>
              <a:t>is to be an example of change</a:t>
            </a:r>
            <a:r>
              <a:rPr lang="en-GB" sz="2800" dirty="0"/>
              <a:t>. When it comes to protecting the environment by promoting green living, one of the easiest places to start is right at home. </a:t>
            </a:r>
            <a:r>
              <a:rPr lang="en-GB" sz="2800" b="1" dirty="0"/>
              <a:t>Greening your workplace interiors, whatever your workplace may consist of, can make a big difference in reducing your global footprint.</a:t>
            </a:r>
          </a:p>
          <a:p>
            <a:pPr marL="0" indent="0" algn="just">
              <a:buNone/>
            </a:pPr>
            <a:r>
              <a:rPr lang="en-GB" sz="2800" dirty="0"/>
              <a:t>Task #2</a:t>
            </a:r>
            <a:endParaRPr lang="en-US" sz="2800" dirty="0"/>
          </a:p>
        </p:txBody>
      </p:sp>
    </p:spTree>
    <p:extLst>
      <p:ext uri="{BB962C8B-B14F-4D97-AF65-F5344CB8AC3E}">
        <p14:creationId xmlns:p14="http://schemas.microsoft.com/office/powerpoint/2010/main" val="2700221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Is you home or student dormitory, library, studding place green?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As an added bonus, greening your interior can also lead to an immediate improvement in air quality.</a:t>
            </a:r>
          </a:p>
          <a:p>
            <a:pPr algn="just"/>
            <a:r>
              <a:rPr lang="en-GB" sz="2800" dirty="0"/>
              <a:t>! It comes as a shock to find out that indoor air is two to five time more polluted than outside air. </a:t>
            </a:r>
            <a:endParaRPr lang="en-US" sz="2800" dirty="0"/>
          </a:p>
        </p:txBody>
      </p:sp>
    </p:spTree>
    <p:extLst>
      <p:ext uri="{BB962C8B-B14F-4D97-AF65-F5344CB8AC3E}">
        <p14:creationId xmlns:p14="http://schemas.microsoft.com/office/powerpoint/2010/main" val="33824761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By exploring current global trends and the potential benefits of selecting environmentally safe and eco-friendly products and furnishings, I hope to encourage you to implement some of the suggestions and recommendations below.</a:t>
            </a:r>
            <a:endParaRPr lang="en-US" sz="2800" dirty="0"/>
          </a:p>
        </p:txBody>
      </p:sp>
    </p:spTree>
    <p:extLst>
      <p:ext uri="{BB962C8B-B14F-4D97-AF65-F5344CB8AC3E}">
        <p14:creationId xmlns:p14="http://schemas.microsoft.com/office/powerpoint/2010/main" val="3657611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POSITIVE POTENTIAL OF SUSTAINABLE INTERIOR CHOICES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Home furnishings account for the third largest </a:t>
            </a:r>
            <a:r>
              <a:rPr lang="en-GB" sz="2800" b="1" dirty="0"/>
              <a:t>use of wood, after building and paper, </a:t>
            </a:r>
            <a:r>
              <a:rPr lang="en-GB" sz="2800" dirty="0"/>
              <a:t>and this is the largest industry using high quality woods. Selecting sustainable alternatives when purchasing home furnishings, therefore, can have positive effects on </a:t>
            </a:r>
            <a:r>
              <a:rPr lang="en-GB" sz="2800" b="1" dirty="0"/>
              <a:t>climate change, CO2 emissions, and deforestation. </a:t>
            </a:r>
            <a:r>
              <a:rPr lang="en-GB" sz="2800" dirty="0"/>
              <a:t>Many people think that buying green products for the home is more costly, </a:t>
            </a:r>
            <a:r>
              <a:rPr lang="en-GB" sz="2800" b="1" dirty="0"/>
              <a:t>maybe by as much as 50%. </a:t>
            </a:r>
            <a:r>
              <a:rPr lang="en-GB" sz="2800" dirty="0"/>
              <a:t>In reality, the cost difference </a:t>
            </a:r>
            <a:r>
              <a:rPr lang="en-GB" sz="2800" b="1" dirty="0"/>
              <a:t>is only 10-15% higher.</a:t>
            </a:r>
            <a:endParaRPr lang="en-US" sz="2800" b="1" dirty="0"/>
          </a:p>
        </p:txBody>
      </p:sp>
    </p:spTree>
    <p:extLst>
      <p:ext uri="{BB962C8B-B14F-4D97-AF65-F5344CB8AC3E}">
        <p14:creationId xmlns:p14="http://schemas.microsoft.com/office/powerpoint/2010/main" val="32330607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Autofit/>
          </a:bodyPr>
          <a:lstStyle/>
          <a:p>
            <a:r>
              <a:rPr lang="en-GB" sz="2800" dirty="0">
                <a:solidFill>
                  <a:schemeClr val="accent6">
                    <a:lumMod val="75000"/>
                  </a:schemeClr>
                </a:solidFill>
              </a:rPr>
              <a:t>The top five ways to decrease your impact on the environment when making home furnishings design and purchase choices are: </a:t>
            </a:r>
            <a:endParaRPr lang="en-US" sz="2800"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Utilize legally logged and sustainably produced lumber. </a:t>
            </a:r>
          </a:p>
          <a:p>
            <a:pPr algn="just"/>
            <a:r>
              <a:rPr lang="en-GB" sz="2800" dirty="0"/>
              <a:t>Select fabrics and fills from more sustainable sources.</a:t>
            </a:r>
          </a:p>
          <a:p>
            <a:pPr algn="just"/>
            <a:r>
              <a:rPr lang="en-GB" sz="2800" dirty="0"/>
              <a:t>Use finishes with low VOC (</a:t>
            </a:r>
            <a:r>
              <a:rPr lang="en-US" b="1" dirty="0"/>
              <a:t>volatile organic compounds</a:t>
            </a:r>
            <a:r>
              <a:rPr lang="en-GB" sz="2800" dirty="0"/>
              <a:t>).</a:t>
            </a:r>
          </a:p>
          <a:p>
            <a:pPr algn="just"/>
            <a:r>
              <a:rPr lang="en-GB" sz="2800" dirty="0"/>
              <a:t>Promote local resources, products, and manufacturers (ideally within 500 miles).</a:t>
            </a:r>
          </a:p>
          <a:p>
            <a:pPr algn="just"/>
            <a:r>
              <a:rPr lang="en-GB" sz="2800" dirty="0"/>
              <a:t>Recycle furniture.</a:t>
            </a:r>
            <a:endParaRPr lang="en-US" sz="2800" dirty="0"/>
          </a:p>
        </p:txBody>
      </p:sp>
    </p:spTree>
    <p:extLst>
      <p:ext uri="{BB962C8B-B14F-4D97-AF65-F5344CB8AC3E}">
        <p14:creationId xmlns:p14="http://schemas.microsoft.com/office/powerpoint/2010/main" val="10488743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Why Furniture with VOC is dangerous?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b="1" dirty="0"/>
              <a:t>Volatile organic compounds</a:t>
            </a:r>
            <a:r>
              <a:rPr lang="en-GB" sz="2800" dirty="0"/>
              <a:t> (</a:t>
            </a:r>
            <a:r>
              <a:rPr lang="en-GB" sz="2800" b="1" dirty="0"/>
              <a:t>VOCs</a:t>
            </a:r>
            <a:r>
              <a:rPr lang="en-GB" sz="2800" dirty="0"/>
              <a:t>) are </a:t>
            </a:r>
            <a:r>
              <a:rPr lang="en-GB" sz="2800" dirty="0">
                <a:hlinkClick r:id="rId4" tooltip="Organic compound"/>
              </a:rPr>
              <a:t>organic chemicals</a:t>
            </a:r>
            <a:r>
              <a:rPr lang="en-GB" sz="2800" dirty="0"/>
              <a:t> that have a high </a:t>
            </a:r>
            <a:r>
              <a:rPr lang="en-GB" sz="2800" dirty="0">
                <a:hlinkClick r:id="rId5" tooltip="Vapour pressure"/>
              </a:rPr>
              <a:t>vapor pressure</a:t>
            </a:r>
            <a:r>
              <a:rPr lang="en-GB" sz="2800" dirty="0"/>
              <a:t> at ordinary </a:t>
            </a:r>
            <a:r>
              <a:rPr lang="en-GB" sz="2800" dirty="0">
                <a:hlinkClick r:id="rId6" tooltip="Room temperature"/>
              </a:rPr>
              <a:t>room temperature</a:t>
            </a:r>
            <a:r>
              <a:rPr lang="en-GB" sz="2800" dirty="0"/>
              <a:t>. Their high vapor pressure results from a low </a:t>
            </a:r>
            <a:r>
              <a:rPr lang="en-GB" sz="2800" dirty="0">
                <a:hlinkClick r:id="rId7" tooltip="Boiling point"/>
              </a:rPr>
              <a:t>boiling point</a:t>
            </a:r>
            <a:r>
              <a:rPr lang="en-GB" sz="2800" dirty="0"/>
              <a:t>, which causes large numbers of molecules to </a:t>
            </a:r>
            <a:r>
              <a:rPr lang="en-GB" sz="2800" dirty="0">
                <a:hlinkClick r:id="rId8" tooltip="Evaporation"/>
              </a:rPr>
              <a:t>evaporate</a:t>
            </a:r>
            <a:r>
              <a:rPr lang="en-GB" sz="2800" dirty="0"/>
              <a:t> or </a:t>
            </a:r>
            <a:r>
              <a:rPr lang="en-GB" sz="2800" dirty="0">
                <a:hlinkClick r:id="rId9" tooltip="Sublimation (phase transition)"/>
              </a:rPr>
              <a:t>sublimate</a:t>
            </a:r>
            <a:r>
              <a:rPr lang="en-GB" sz="2800" dirty="0"/>
              <a:t> from the liquid or solid form of the compound and enter the surrounding air.</a:t>
            </a:r>
            <a:endParaRPr lang="en-US" sz="3600" dirty="0"/>
          </a:p>
        </p:txBody>
      </p:sp>
    </p:spTree>
    <p:extLst>
      <p:ext uri="{BB962C8B-B14F-4D97-AF65-F5344CB8AC3E}">
        <p14:creationId xmlns:p14="http://schemas.microsoft.com/office/powerpoint/2010/main" val="18824622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table in my apartment has a particular sign on its edge.</a:t>
            </a:r>
            <a:endParaRPr lang="en-US" dirty="0">
              <a:solidFill>
                <a:schemeClr val="accent6">
                  <a:lumMod val="75000"/>
                </a:schemeClr>
              </a:solidFill>
            </a:endParaRPr>
          </a:p>
        </p:txBody>
      </p:sp>
      <p:pic>
        <p:nvPicPr>
          <p:cNvPr id="6" name="Content Placeholder 5" descr="A close up of a sign&#10;&#10;Description automatically generated">
            <a:extLst>
              <a:ext uri="{FF2B5EF4-FFF2-40B4-BE49-F238E27FC236}">
                <a16:creationId xmlns:a16="http://schemas.microsoft.com/office/drawing/2014/main" id="{CA49A2AC-B331-4C73-8F71-5EC591FB3F6B}"/>
              </a:ext>
            </a:extLst>
          </p:cNvPr>
          <p:cNvPicPr>
            <a:picLocks noGrp="1" noChangeAspect="1"/>
          </p:cNvPicPr>
          <p:nvPr>
            <p:ph idx="1"/>
          </p:nvPr>
        </p:nvPicPr>
        <p:blipFill rotWithShape="1">
          <a:blip r:embed="rId4"/>
          <a:srcRect r="44055"/>
          <a:stretch/>
        </p:blipFill>
        <p:spPr>
          <a:xfrm rot="16200000">
            <a:off x="2653663" y="367661"/>
            <a:ext cx="3836678" cy="9144000"/>
          </a:xfrm>
        </p:spPr>
      </p:pic>
    </p:spTree>
    <p:extLst>
      <p:ext uri="{BB962C8B-B14F-4D97-AF65-F5344CB8AC3E}">
        <p14:creationId xmlns:p14="http://schemas.microsoft.com/office/powerpoint/2010/main" val="39333639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6">
                    <a:lumMod val="75000"/>
                  </a:schemeClr>
                </a:solidFill>
              </a:rPr>
              <a:t>Task:</a:t>
            </a:r>
            <a:br>
              <a:rPr lang="en-US" dirty="0">
                <a:solidFill>
                  <a:schemeClr val="accent6">
                    <a:lumMod val="75000"/>
                  </a:schemeClr>
                </a:solidFill>
              </a:rPr>
            </a:br>
            <a:r>
              <a:rPr lang="en-US" dirty="0">
                <a:solidFill>
                  <a:schemeClr val="accent6">
                    <a:lumMod val="75000"/>
                  </a:schemeClr>
                </a:solidFill>
              </a:rPr>
              <a:t>BECOMING A SMART CONSUMER</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US" sz="2800" dirty="0"/>
              <a:t>Page: 31-40</a:t>
            </a:r>
          </a:p>
        </p:txBody>
      </p:sp>
    </p:spTree>
    <p:extLst>
      <p:ext uri="{BB962C8B-B14F-4D97-AF65-F5344CB8AC3E}">
        <p14:creationId xmlns:p14="http://schemas.microsoft.com/office/powerpoint/2010/main" val="9779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3F50-C9F3-4794-A362-9333D1D5173A}"/>
              </a:ext>
            </a:extLst>
          </p:cNvPr>
          <p:cNvSpPr>
            <a:spLocks noGrp="1"/>
          </p:cNvSpPr>
          <p:nvPr>
            <p:ph type="title"/>
          </p:nvPr>
        </p:nvSpPr>
        <p:spPr/>
        <p:txBody>
          <a:bodyPr/>
          <a:lstStyle/>
          <a:p>
            <a:r>
              <a:rPr lang="en-US" dirty="0"/>
              <a:t>Spilling boiling water in Siberian winter</a:t>
            </a:r>
          </a:p>
        </p:txBody>
      </p:sp>
      <p:pic>
        <p:nvPicPr>
          <p:cNvPr id="1026" name="Picture 2" descr="http://1news.az/images/2019/02/08/20190208113630359/2.jpg">
            <a:extLst>
              <a:ext uri="{FF2B5EF4-FFF2-40B4-BE49-F238E27FC236}">
                <a16:creationId xmlns:a16="http://schemas.microsoft.com/office/drawing/2014/main" id="{0249016F-FA8D-483C-A69C-DAB44A0CA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9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FD5B-7186-44CB-AF63-473889FAF7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25F9DB0-E0F0-4A01-AFE7-32DD9FAB1B3E}"/>
              </a:ext>
            </a:extLst>
          </p:cNvPr>
          <p:cNvPicPr>
            <a:picLocks noChangeAspect="1"/>
          </p:cNvPicPr>
          <p:nvPr/>
        </p:nvPicPr>
        <p:blipFill>
          <a:blip r:embed="rId2"/>
          <a:stretch>
            <a:fillRect/>
          </a:stretch>
        </p:blipFill>
        <p:spPr>
          <a:xfrm>
            <a:off x="-3098" y="163445"/>
            <a:ext cx="9144000" cy="1382233"/>
          </a:xfrm>
          <a:prstGeom prst="rect">
            <a:avLst/>
          </a:prstGeom>
        </p:spPr>
      </p:pic>
      <p:pic>
        <p:nvPicPr>
          <p:cNvPr id="5" name="Picture 4">
            <a:extLst>
              <a:ext uri="{FF2B5EF4-FFF2-40B4-BE49-F238E27FC236}">
                <a16:creationId xmlns:a16="http://schemas.microsoft.com/office/drawing/2014/main" id="{EA3E107F-D3B3-427C-9EC8-5F34A88E39DA}"/>
              </a:ext>
            </a:extLst>
          </p:cNvPr>
          <p:cNvPicPr>
            <a:picLocks noChangeAspect="1"/>
          </p:cNvPicPr>
          <p:nvPr/>
        </p:nvPicPr>
        <p:blipFill>
          <a:blip r:embed="rId3"/>
          <a:stretch>
            <a:fillRect/>
          </a:stretch>
        </p:blipFill>
        <p:spPr>
          <a:xfrm>
            <a:off x="-3098" y="1943100"/>
            <a:ext cx="8953500" cy="4914900"/>
          </a:xfrm>
          <a:prstGeom prst="rect">
            <a:avLst/>
          </a:prstGeom>
        </p:spPr>
      </p:pic>
    </p:spTree>
    <p:extLst>
      <p:ext uri="{BB962C8B-B14F-4D97-AF65-F5344CB8AC3E}">
        <p14:creationId xmlns:p14="http://schemas.microsoft.com/office/powerpoint/2010/main" val="4353659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3200</Words>
  <Application>Microsoft Office PowerPoint</Application>
  <PresentationFormat>On-screen Show (4:3)</PresentationFormat>
  <Paragraphs>199</Paragraphs>
  <Slides>78</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2" baseType="lpstr">
      <vt:lpstr>Arial</vt:lpstr>
      <vt:lpstr>Calibri</vt:lpstr>
      <vt:lpstr>Office Theme</vt:lpstr>
      <vt:lpstr>Image</vt:lpstr>
      <vt:lpstr>南宁师范大学 Nanning Normal University Department of tourism &amp; culture</vt:lpstr>
      <vt:lpstr>The structure of the lecture</vt:lpstr>
      <vt:lpstr>Welcome to a new course.</vt:lpstr>
      <vt:lpstr>PowerPoint Presentation</vt:lpstr>
      <vt:lpstr>PowerPoint Presentation</vt:lpstr>
      <vt:lpstr>Working experience in Academia and Business</vt:lpstr>
      <vt:lpstr> Nanning        Umea  and My home city +26°C                  +7                        -47.5°C</vt:lpstr>
      <vt:lpstr>Spilling boiling water in Siberian winter</vt:lpstr>
      <vt:lpstr>PowerPoint Presentation</vt:lpstr>
      <vt:lpstr>Real Winter!</vt:lpstr>
      <vt:lpstr>The teaching process</vt:lpstr>
      <vt:lpstr>Case-studies from the book  The Kimpton hotels’ green approach</vt:lpstr>
      <vt:lpstr>Real and modern case –studies based on my own experience Saami indigenous people living in Sweden, Finland and Northern Russia</vt:lpstr>
      <vt:lpstr>WeChat Group and WeChat (QQ) cloud for the shared files</vt:lpstr>
      <vt:lpstr>The evaluation procedure</vt:lpstr>
      <vt:lpstr>The evaluation procedure</vt:lpstr>
      <vt:lpstr>The evaluation procedure</vt:lpstr>
      <vt:lpstr>Grading scheme </vt:lpstr>
      <vt:lpstr>Conducting the Survey</vt:lpstr>
      <vt:lpstr>Our questionnaire</vt:lpstr>
      <vt:lpstr>The structure of the questionnaire: Introduction</vt:lpstr>
      <vt:lpstr>The structure of the questionnaire:</vt:lpstr>
      <vt:lpstr>What is your favourite Nanning Park 您最喜欢南宁的公园是哪一个？</vt:lpstr>
      <vt:lpstr>Research results</vt:lpstr>
      <vt:lpstr>PowerPoint Presentation</vt:lpstr>
      <vt:lpstr>PowerPoint Presentation</vt:lpstr>
      <vt:lpstr>南您师范大学，旅游及文化学院研</vt:lpstr>
      <vt:lpstr>Start of a new content</vt:lpstr>
      <vt:lpstr>The main textbook SUSTAINABLE TOURISM Driving green investment and shared prosperity in developing countries </vt:lpstr>
      <vt:lpstr>The main textbook Sustainable Tourism: A Small Business Handbook for Success</vt:lpstr>
      <vt:lpstr>The structure of the course</vt:lpstr>
      <vt:lpstr>Introduction to the course</vt:lpstr>
      <vt:lpstr>Introduction to the course part 2</vt:lpstr>
      <vt:lpstr>Introduction to the course part 3</vt:lpstr>
      <vt:lpstr>Lecture 01 Sustainable tourism and Understanding Ecotourism</vt:lpstr>
      <vt:lpstr>Understanding Ecotourism</vt:lpstr>
      <vt:lpstr>Definitions of Ecotourism</vt:lpstr>
      <vt:lpstr>What is Ecotourism</vt:lpstr>
      <vt:lpstr>What is Ecotourism part 2</vt:lpstr>
      <vt:lpstr>Principles of ecotourism</vt:lpstr>
      <vt:lpstr>Sustainable business practices</vt:lpstr>
      <vt:lpstr>Community development</vt:lpstr>
      <vt:lpstr>Environmental stewardship</vt:lpstr>
      <vt:lpstr>Three Principles of Ecotourism</vt:lpstr>
      <vt:lpstr>Sustainable Business: Building and Operating Your Business</vt:lpstr>
      <vt:lpstr>MINIMIZING ENVIRONMENTAL IMPACTS</vt:lpstr>
      <vt:lpstr>MINIMIZING ENVIRONMENTAL IMPACTS part 2</vt:lpstr>
      <vt:lpstr>PowerPoint Presentation</vt:lpstr>
      <vt:lpstr>Lecture 02 Sustainable Business: Building and Operating Your Business</vt:lpstr>
      <vt:lpstr>Minimize the impact on the environment and maximize self-sufficiency.</vt:lpstr>
      <vt:lpstr>MINIMIZING ENVIRONMENTAL IMPACTS</vt:lpstr>
      <vt:lpstr>MINIMIZING ENVIRONMENTAL IMPACTS part 2</vt:lpstr>
      <vt:lpstr>11-09-2019</vt:lpstr>
      <vt:lpstr>The Kimpton hotels’ green approach</vt:lpstr>
      <vt:lpstr>Kimpton Hotels</vt:lpstr>
      <vt:lpstr>Task #1 5-10 minutes</vt:lpstr>
      <vt:lpstr>Summary of Kimpton Hotel Chain green approach</vt:lpstr>
      <vt:lpstr>SITE LOCATION </vt:lpstr>
      <vt:lpstr>SITE LOCATION part 2</vt:lpstr>
      <vt:lpstr>SITE PLANNING </vt:lpstr>
      <vt:lpstr>SITE PLANNING aims</vt:lpstr>
      <vt:lpstr>What is Site Planning?</vt:lpstr>
      <vt:lpstr>Zoning?</vt:lpstr>
      <vt:lpstr>What site to select?</vt:lpstr>
      <vt:lpstr>Infrastructure development</vt:lpstr>
      <vt:lpstr>Summary of Site Planning</vt:lpstr>
      <vt:lpstr>DESIGN WITH LOCAL MATERIALS</vt:lpstr>
      <vt:lpstr>Cultural contexts</vt:lpstr>
      <vt:lpstr>Saami indigenous people living in Sweden, Finland and Northern Russia</vt:lpstr>
      <vt:lpstr>CLIMATE CHANGE, CO2 EMISSIONS &amp; DEFORESTATION </vt:lpstr>
      <vt:lpstr>Sustainable Interiors, Furnishings, and Decorating</vt:lpstr>
      <vt:lpstr>Is you home or student dormitory, library, studding place green?</vt:lpstr>
      <vt:lpstr>PowerPoint Presentation</vt:lpstr>
      <vt:lpstr>THE POSITIVE POTENTIAL OF SUSTAINABLE INTERIOR CHOICES</vt:lpstr>
      <vt:lpstr>The top five ways to decrease your impact on the environment when making home furnishings design and purchase choices are: </vt:lpstr>
      <vt:lpstr>Why Furniture with VOC is dangerous?</vt:lpstr>
      <vt:lpstr>The table in my apartment has a particular sign on its edge.</vt:lpstr>
      <vt:lpstr>Task: BECOMING A SMART CONSUMER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Ivan Monich</cp:lastModifiedBy>
  <cp:revision>17</cp:revision>
  <dcterms:created xsi:type="dcterms:W3CDTF">2019-03-06T13:20:58Z</dcterms:created>
  <dcterms:modified xsi:type="dcterms:W3CDTF">2019-12-20T06:56:08Z</dcterms:modified>
</cp:coreProperties>
</file>