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89" r:id="rId2"/>
    <p:sldId id="366" r:id="rId3"/>
    <p:sldId id="406" r:id="rId4"/>
    <p:sldId id="423" r:id="rId5"/>
    <p:sldId id="462" r:id="rId6"/>
    <p:sldId id="407"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45" r:id="rId20"/>
    <p:sldId id="436" r:id="rId21"/>
    <p:sldId id="437" r:id="rId22"/>
    <p:sldId id="438" r:id="rId23"/>
    <p:sldId id="439" r:id="rId24"/>
    <p:sldId id="440" r:id="rId25"/>
    <p:sldId id="441"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 id="458" r:id="rId39"/>
    <p:sldId id="459" r:id="rId40"/>
    <p:sldId id="460" r:id="rId41"/>
    <p:sldId id="461" r:id="rId42"/>
    <p:sldId id="442" r:id="rId43"/>
    <p:sldId id="443" r:id="rId44"/>
    <p:sldId id="444" r:id="rId45"/>
    <p:sldId id="463" r:id="rId46"/>
    <p:sldId id="464" r:id="rId47"/>
    <p:sldId id="46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67CED-29AE-435D-BB3D-4D6270DA6777}" v="1" dt="2020-03-03T02:53:39.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06" autoAdjust="0"/>
  </p:normalViewPr>
  <p:slideViewPr>
    <p:cSldViewPr snapToGrid="0" snapToObjects="1">
      <p:cViewPr varScale="1">
        <p:scale>
          <a:sx n="67" d="100"/>
          <a:sy n="67" d="100"/>
        </p:scale>
        <p:origin x="1284"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FAE67CED-29AE-435D-BB3D-4D6270DA6777}"/>
    <pc:docChg chg="modSld">
      <pc:chgData name="Ivan Monich" userId="df37b809a6939972" providerId="LiveId" clId="{FAE67CED-29AE-435D-BB3D-4D6270DA6777}" dt="2020-03-03T02:53:39.657" v="0"/>
      <pc:docMkLst>
        <pc:docMk/>
      </pc:docMkLst>
      <pc:sldChg chg="addSp">
        <pc:chgData name="Ivan Monich" userId="df37b809a6939972" providerId="LiveId" clId="{FAE67CED-29AE-435D-BB3D-4D6270DA6777}" dt="2020-03-03T02:53:39.657" v="0"/>
        <pc:sldMkLst>
          <pc:docMk/>
          <pc:sldMk cId="2402356222" sldId="289"/>
        </pc:sldMkLst>
        <pc:grpChg chg="add">
          <ac:chgData name="Ivan Monich" userId="df37b809a6939972" providerId="LiveId" clId="{FAE67CED-29AE-435D-BB3D-4D6270DA6777}" dt="2020-03-03T02:53:39.657" v="0"/>
          <ac:grpSpMkLst>
            <pc:docMk/>
            <pc:sldMk cId="2402356222" sldId="289"/>
            <ac:grpSpMk id="4" creationId="{544D4BBC-0111-4C2A-85AD-ACCD6191141D}"/>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582D4-6B48-4580-9020-7079845F6F8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2F485E2-AD72-4554-8BA5-24D4C8D318BB}">
      <dgm:prSet phldrT="[Text]"/>
      <dgm:spPr/>
      <dgm:t>
        <a:bodyPr/>
        <a:lstStyle/>
        <a:p>
          <a:r>
            <a:rPr lang="en-GB"/>
            <a:t>1</a:t>
          </a:r>
          <a:endParaRPr lang="en-US" dirty="0"/>
        </a:p>
      </dgm:t>
    </dgm:pt>
    <dgm:pt modelId="{29B7481B-8757-4212-B646-0BBB12CB6CD2}" type="parTrans" cxnId="{1C54FB9C-A050-428E-899D-91581B7608AB}">
      <dgm:prSet/>
      <dgm:spPr/>
      <dgm:t>
        <a:bodyPr/>
        <a:lstStyle/>
        <a:p>
          <a:endParaRPr lang="en-US"/>
        </a:p>
      </dgm:t>
    </dgm:pt>
    <dgm:pt modelId="{EC2FE4B5-5A65-4F34-9513-423C48816A54}" type="sibTrans" cxnId="{1C54FB9C-A050-428E-899D-91581B7608AB}">
      <dgm:prSet/>
      <dgm:spPr/>
      <dgm:t>
        <a:bodyPr/>
        <a:lstStyle/>
        <a:p>
          <a:endParaRPr lang="en-US"/>
        </a:p>
      </dgm:t>
    </dgm:pt>
    <dgm:pt modelId="{869A12EC-0638-41A0-B7FD-FA35E74C8668}">
      <dgm:prSet phldrT="[Text]"/>
      <dgm:spPr/>
      <dgm:t>
        <a:bodyPr/>
        <a:lstStyle/>
        <a:p>
          <a:r>
            <a:rPr lang="en-GB" dirty="0"/>
            <a:t>2</a:t>
          </a:r>
          <a:endParaRPr lang="en-US" dirty="0"/>
        </a:p>
      </dgm:t>
    </dgm:pt>
    <dgm:pt modelId="{092BCBF9-1404-4301-A087-6A755AA88E56}" type="sibTrans" cxnId="{E0272DB5-2299-41AC-B378-131A8A219560}">
      <dgm:prSet/>
      <dgm:spPr/>
      <dgm:t>
        <a:bodyPr/>
        <a:lstStyle/>
        <a:p>
          <a:endParaRPr lang="en-US"/>
        </a:p>
      </dgm:t>
    </dgm:pt>
    <dgm:pt modelId="{4474534C-894C-43B1-B0E4-64A9BFEC0CBC}" type="parTrans" cxnId="{E0272DB5-2299-41AC-B378-131A8A219560}">
      <dgm:prSet/>
      <dgm:spPr/>
      <dgm:t>
        <a:bodyPr/>
        <a:lstStyle/>
        <a:p>
          <a:endParaRPr lang="en-US"/>
        </a:p>
      </dgm:t>
    </dgm:pt>
    <dgm:pt modelId="{6DD0985F-4BAE-4213-8872-40C757C5B9E6}">
      <dgm:prSet phldrT="[Text]"/>
      <dgm:spPr/>
      <dgm:t>
        <a:bodyPr/>
        <a:lstStyle/>
        <a:p>
          <a:r>
            <a:rPr lang="en-GB" dirty="0"/>
            <a:t>3</a:t>
          </a:r>
          <a:endParaRPr lang="en-US" dirty="0"/>
        </a:p>
      </dgm:t>
    </dgm:pt>
    <dgm:pt modelId="{51219559-AD3A-43CD-85FA-CE5E6EC9DAC8}" type="parTrans" cxnId="{FDD4F17C-CEBE-4DA8-8952-E32A2FF2E20B}">
      <dgm:prSet/>
      <dgm:spPr/>
      <dgm:t>
        <a:bodyPr/>
        <a:lstStyle/>
        <a:p>
          <a:endParaRPr lang="en-US"/>
        </a:p>
      </dgm:t>
    </dgm:pt>
    <dgm:pt modelId="{544221D9-3985-465B-AD62-AF604ACFFD82}" type="sibTrans" cxnId="{FDD4F17C-CEBE-4DA8-8952-E32A2FF2E20B}">
      <dgm:prSet/>
      <dgm:spPr/>
      <dgm:t>
        <a:bodyPr/>
        <a:lstStyle/>
        <a:p>
          <a:endParaRPr lang="en-US"/>
        </a:p>
      </dgm:t>
    </dgm:pt>
    <dgm:pt modelId="{FD27A680-7684-4FA8-BC7A-94628AAC55E9}">
      <dgm:prSet phldrT="[Text]"/>
      <dgm:spPr/>
      <dgm:t>
        <a:bodyPr/>
        <a:lstStyle/>
        <a:p>
          <a:r>
            <a:rPr lang="en-GB" dirty="0"/>
            <a:t>4</a:t>
          </a:r>
          <a:endParaRPr lang="en-US" dirty="0"/>
        </a:p>
      </dgm:t>
    </dgm:pt>
    <dgm:pt modelId="{933A21EC-0E6D-431B-AF07-4CA3446AC365}" type="parTrans" cxnId="{AB3469CC-99C1-49C7-B16C-58975F9F94C9}">
      <dgm:prSet/>
      <dgm:spPr/>
      <dgm:t>
        <a:bodyPr/>
        <a:lstStyle/>
        <a:p>
          <a:endParaRPr lang="en-US"/>
        </a:p>
      </dgm:t>
    </dgm:pt>
    <dgm:pt modelId="{AA557621-98EF-4E6F-B401-DE75F6CB62DF}" type="sibTrans" cxnId="{AB3469CC-99C1-49C7-B16C-58975F9F94C9}">
      <dgm:prSet/>
      <dgm:spPr/>
      <dgm:t>
        <a:bodyPr/>
        <a:lstStyle/>
        <a:p>
          <a:endParaRPr lang="en-US"/>
        </a:p>
      </dgm:t>
    </dgm:pt>
    <dgm:pt modelId="{6A158A2D-6C03-4489-9520-11FF13A01B0A}">
      <dgm:prSet phldrT="[Text]"/>
      <dgm:spPr/>
      <dgm:t>
        <a:bodyPr/>
        <a:lstStyle/>
        <a:p>
          <a:r>
            <a:rPr lang="en-GB" dirty="0"/>
            <a:t>5</a:t>
          </a:r>
          <a:endParaRPr lang="en-US" dirty="0"/>
        </a:p>
      </dgm:t>
    </dgm:pt>
    <dgm:pt modelId="{8997F481-E8B9-4170-A9A2-9A1A0ED9BDD3}" type="parTrans" cxnId="{72D2DEAE-912B-4F71-9619-404A5AF0D842}">
      <dgm:prSet/>
      <dgm:spPr/>
      <dgm:t>
        <a:bodyPr/>
        <a:lstStyle/>
        <a:p>
          <a:endParaRPr lang="en-US"/>
        </a:p>
      </dgm:t>
    </dgm:pt>
    <dgm:pt modelId="{D3D5D88E-B62A-4763-954C-9FCF85CD7272}" type="sibTrans" cxnId="{72D2DEAE-912B-4F71-9619-404A5AF0D842}">
      <dgm:prSet/>
      <dgm:spPr/>
      <dgm:t>
        <a:bodyPr/>
        <a:lstStyle/>
        <a:p>
          <a:endParaRPr lang="en-US"/>
        </a:p>
      </dgm:t>
    </dgm:pt>
    <dgm:pt modelId="{1A5A9A7F-DA6B-452B-897D-A1CB336250FE}">
      <dgm:prSet phldrT="[Text]"/>
      <dgm:spPr/>
      <dgm:t>
        <a:bodyPr/>
        <a:lstStyle/>
        <a:p>
          <a:r>
            <a:rPr lang="en-GB" dirty="0"/>
            <a:t>6</a:t>
          </a:r>
          <a:endParaRPr lang="en-US" dirty="0"/>
        </a:p>
      </dgm:t>
    </dgm:pt>
    <dgm:pt modelId="{7D12201A-7E33-4625-8D44-5FEDEDBC12AB}" type="parTrans" cxnId="{CECAB768-FB96-4FAC-B51D-FFD8875D3B3E}">
      <dgm:prSet/>
      <dgm:spPr/>
      <dgm:t>
        <a:bodyPr/>
        <a:lstStyle/>
        <a:p>
          <a:endParaRPr lang="en-US"/>
        </a:p>
      </dgm:t>
    </dgm:pt>
    <dgm:pt modelId="{29E7FDCD-AA24-4E87-B11C-DF241B735DE2}" type="sibTrans" cxnId="{CECAB768-FB96-4FAC-B51D-FFD8875D3B3E}">
      <dgm:prSet/>
      <dgm:spPr/>
      <dgm:t>
        <a:bodyPr/>
        <a:lstStyle/>
        <a:p>
          <a:endParaRPr lang="en-US"/>
        </a:p>
      </dgm:t>
    </dgm:pt>
    <dgm:pt modelId="{C9C52DB6-B83E-4A6C-9636-4591C8AB1312}">
      <dgm:prSet phldrT="[Text]"/>
      <dgm:spPr/>
      <dgm:t>
        <a:bodyPr/>
        <a:lstStyle/>
        <a:p>
          <a:r>
            <a:rPr lang="en-GB" dirty="0"/>
            <a:t>7</a:t>
          </a:r>
          <a:endParaRPr lang="en-US" dirty="0"/>
        </a:p>
      </dgm:t>
    </dgm:pt>
    <dgm:pt modelId="{35E6ED79-B869-46AC-9010-417CC1DD36D8}" type="parTrans" cxnId="{347F60D1-0A54-4704-8B10-4B4664FDDFAF}">
      <dgm:prSet/>
      <dgm:spPr/>
      <dgm:t>
        <a:bodyPr/>
        <a:lstStyle/>
        <a:p>
          <a:endParaRPr lang="en-US"/>
        </a:p>
      </dgm:t>
    </dgm:pt>
    <dgm:pt modelId="{CD285B28-21ED-4030-A89D-F367A0BD7EC2}" type="sibTrans" cxnId="{347F60D1-0A54-4704-8B10-4B4664FDDFAF}">
      <dgm:prSet/>
      <dgm:spPr/>
      <dgm:t>
        <a:bodyPr/>
        <a:lstStyle/>
        <a:p>
          <a:endParaRPr lang="en-US"/>
        </a:p>
      </dgm:t>
    </dgm:pt>
    <dgm:pt modelId="{AC92D08F-2ACC-40DE-9997-DC99556D67F8}">
      <dgm:prSet phldrT="[Text]"/>
      <dgm:spPr/>
      <dgm:t>
        <a:bodyPr/>
        <a:lstStyle/>
        <a:p>
          <a:r>
            <a:rPr lang="en-GB" dirty="0"/>
            <a:t>8</a:t>
          </a:r>
          <a:endParaRPr lang="en-US" dirty="0"/>
        </a:p>
      </dgm:t>
    </dgm:pt>
    <dgm:pt modelId="{67A2EF46-768D-4CE6-8252-6C52E8BE1A66}" type="parTrans" cxnId="{54A8BA43-6399-41E2-A9E3-03B83A09937E}">
      <dgm:prSet/>
      <dgm:spPr/>
      <dgm:t>
        <a:bodyPr/>
        <a:lstStyle/>
        <a:p>
          <a:endParaRPr lang="en-US"/>
        </a:p>
      </dgm:t>
    </dgm:pt>
    <dgm:pt modelId="{A2E68F3F-1211-4002-BE5F-331461448ABF}" type="sibTrans" cxnId="{54A8BA43-6399-41E2-A9E3-03B83A09937E}">
      <dgm:prSet/>
      <dgm:spPr/>
      <dgm:t>
        <a:bodyPr/>
        <a:lstStyle/>
        <a:p>
          <a:endParaRPr lang="en-US"/>
        </a:p>
      </dgm:t>
    </dgm:pt>
    <dgm:pt modelId="{5C645DB9-FB24-4B04-9C79-DF20C3E75B34}">
      <dgm:prSet phldrT="[Text]"/>
      <dgm:spPr/>
      <dgm:t>
        <a:bodyPr/>
        <a:lstStyle/>
        <a:p>
          <a:r>
            <a:rPr lang="en-GB" dirty="0"/>
            <a:t>9</a:t>
          </a:r>
          <a:endParaRPr lang="en-US" dirty="0"/>
        </a:p>
      </dgm:t>
    </dgm:pt>
    <dgm:pt modelId="{223B02CA-8AEC-4C6D-9F3F-5CAAEF377C47}" type="parTrans" cxnId="{955A2799-A1B5-4E82-9F14-E70281D04E5E}">
      <dgm:prSet/>
      <dgm:spPr/>
      <dgm:t>
        <a:bodyPr/>
        <a:lstStyle/>
        <a:p>
          <a:endParaRPr lang="en-US"/>
        </a:p>
      </dgm:t>
    </dgm:pt>
    <dgm:pt modelId="{5108CFE2-C7A6-465B-8632-3AA32C28F77E}" type="sibTrans" cxnId="{955A2799-A1B5-4E82-9F14-E70281D04E5E}">
      <dgm:prSet/>
      <dgm:spPr/>
      <dgm:t>
        <a:bodyPr/>
        <a:lstStyle/>
        <a:p>
          <a:endParaRPr lang="en-US"/>
        </a:p>
      </dgm:t>
    </dgm:pt>
    <dgm:pt modelId="{E748AA7B-D0EC-4D1B-BDDE-51F9D13491E5}">
      <dgm:prSet phldrT="[Text]"/>
      <dgm:spPr/>
      <dgm:t>
        <a:bodyPr/>
        <a:lstStyle/>
        <a:p>
          <a:r>
            <a:rPr lang="en-GB" dirty="0"/>
            <a:t>10</a:t>
          </a:r>
          <a:endParaRPr lang="en-US" dirty="0"/>
        </a:p>
      </dgm:t>
    </dgm:pt>
    <dgm:pt modelId="{2CB55C3F-3263-49A7-B5E3-88188D3C71AA}" type="parTrans" cxnId="{4002A493-F610-45FB-A3AB-5B5E0341C239}">
      <dgm:prSet/>
      <dgm:spPr/>
      <dgm:t>
        <a:bodyPr/>
        <a:lstStyle/>
        <a:p>
          <a:endParaRPr lang="en-US"/>
        </a:p>
      </dgm:t>
    </dgm:pt>
    <dgm:pt modelId="{BA1DE6E9-8176-4FE0-B5D9-621340595958}" type="sibTrans" cxnId="{4002A493-F610-45FB-A3AB-5B5E0341C239}">
      <dgm:prSet/>
      <dgm:spPr/>
      <dgm:t>
        <a:bodyPr/>
        <a:lstStyle/>
        <a:p>
          <a:endParaRPr lang="en-US"/>
        </a:p>
      </dgm:t>
    </dgm:pt>
    <dgm:pt modelId="{45ED363A-C3C9-4B07-B649-683F21E62296}">
      <dgm:prSet phldrT="[Text]"/>
      <dgm:spPr/>
      <dgm:t>
        <a:bodyPr/>
        <a:lstStyle/>
        <a:p>
          <a:r>
            <a:rPr lang="en-GB" dirty="0"/>
            <a:t>11</a:t>
          </a:r>
          <a:endParaRPr lang="en-US" dirty="0"/>
        </a:p>
      </dgm:t>
    </dgm:pt>
    <dgm:pt modelId="{E5F0D996-387D-43DC-A506-8EB47214313B}" type="parTrans" cxnId="{F4929769-86B4-44C5-87ED-A59377FBCA13}">
      <dgm:prSet/>
      <dgm:spPr/>
      <dgm:t>
        <a:bodyPr/>
        <a:lstStyle/>
        <a:p>
          <a:endParaRPr lang="en-US"/>
        </a:p>
      </dgm:t>
    </dgm:pt>
    <dgm:pt modelId="{3E7355F1-3DA4-4D2D-9BD2-1E0D1F888B01}" type="sibTrans" cxnId="{F4929769-86B4-44C5-87ED-A59377FBCA13}">
      <dgm:prSet/>
      <dgm:spPr/>
      <dgm:t>
        <a:bodyPr/>
        <a:lstStyle/>
        <a:p>
          <a:endParaRPr lang="en-US"/>
        </a:p>
      </dgm:t>
    </dgm:pt>
    <dgm:pt modelId="{4E173470-65C5-4AFC-B5FB-8FB6E6743648}" type="pres">
      <dgm:prSet presAssocID="{9BE582D4-6B48-4580-9020-7079845F6F8C}" presName="cycle" presStyleCnt="0">
        <dgm:presLayoutVars>
          <dgm:dir/>
          <dgm:resizeHandles val="exact"/>
        </dgm:presLayoutVars>
      </dgm:prSet>
      <dgm:spPr/>
    </dgm:pt>
    <dgm:pt modelId="{C6810EE6-C9D6-4AD0-80B8-92B5CBD5B7A6}" type="pres">
      <dgm:prSet presAssocID="{B2F485E2-AD72-4554-8BA5-24D4C8D318BB}" presName="node" presStyleLbl="node1" presStyleIdx="0" presStyleCnt="11">
        <dgm:presLayoutVars>
          <dgm:bulletEnabled val="1"/>
        </dgm:presLayoutVars>
      </dgm:prSet>
      <dgm:spPr/>
    </dgm:pt>
    <dgm:pt modelId="{B81CD759-D86F-4210-AD78-4A339697EB5C}" type="pres">
      <dgm:prSet presAssocID="{B2F485E2-AD72-4554-8BA5-24D4C8D318BB}" presName="spNode" presStyleCnt="0"/>
      <dgm:spPr/>
    </dgm:pt>
    <dgm:pt modelId="{EEB79B6B-F699-48B5-A959-EB0A5DE1B19C}" type="pres">
      <dgm:prSet presAssocID="{EC2FE4B5-5A65-4F34-9513-423C48816A54}" presName="sibTrans" presStyleLbl="sibTrans1D1" presStyleIdx="0" presStyleCnt="11"/>
      <dgm:spPr/>
    </dgm:pt>
    <dgm:pt modelId="{8FD91996-EAB7-4391-BB07-0DCFBFACFC98}" type="pres">
      <dgm:prSet presAssocID="{869A12EC-0638-41A0-B7FD-FA35E74C8668}" presName="node" presStyleLbl="node1" presStyleIdx="1" presStyleCnt="11">
        <dgm:presLayoutVars>
          <dgm:bulletEnabled val="1"/>
        </dgm:presLayoutVars>
      </dgm:prSet>
      <dgm:spPr/>
    </dgm:pt>
    <dgm:pt modelId="{DCA32D4C-C0FA-4F5F-BA27-598990BF864C}" type="pres">
      <dgm:prSet presAssocID="{869A12EC-0638-41A0-B7FD-FA35E74C8668}" presName="spNode" presStyleCnt="0"/>
      <dgm:spPr/>
    </dgm:pt>
    <dgm:pt modelId="{584EB40D-EF39-494C-95EF-6C8084DBF208}" type="pres">
      <dgm:prSet presAssocID="{092BCBF9-1404-4301-A087-6A755AA88E56}" presName="sibTrans" presStyleLbl="sibTrans1D1" presStyleIdx="1" presStyleCnt="11"/>
      <dgm:spPr/>
    </dgm:pt>
    <dgm:pt modelId="{0502CA74-0BC6-4E36-B00C-4C020916C758}" type="pres">
      <dgm:prSet presAssocID="{6DD0985F-4BAE-4213-8872-40C757C5B9E6}" presName="node" presStyleLbl="node1" presStyleIdx="2" presStyleCnt="11">
        <dgm:presLayoutVars>
          <dgm:bulletEnabled val="1"/>
        </dgm:presLayoutVars>
      </dgm:prSet>
      <dgm:spPr/>
    </dgm:pt>
    <dgm:pt modelId="{D5408AC3-5D53-4C1D-911C-0BEDB34CACE2}" type="pres">
      <dgm:prSet presAssocID="{6DD0985F-4BAE-4213-8872-40C757C5B9E6}" presName="spNode" presStyleCnt="0"/>
      <dgm:spPr/>
    </dgm:pt>
    <dgm:pt modelId="{EAB440CE-0614-4320-847B-6D529805CAEA}" type="pres">
      <dgm:prSet presAssocID="{544221D9-3985-465B-AD62-AF604ACFFD82}" presName="sibTrans" presStyleLbl="sibTrans1D1" presStyleIdx="2" presStyleCnt="11"/>
      <dgm:spPr/>
    </dgm:pt>
    <dgm:pt modelId="{D86373FC-1112-49C0-B450-50EC15655350}" type="pres">
      <dgm:prSet presAssocID="{FD27A680-7684-4FA8-BC7A-94628AAC55E9}" presName="node" presStyleLbl="node1" presStyleIdx="3" presStyleCnt="11">
        <dgm:presLayoutVars>
          <dgm:bulletEnabled val="1"/>
        </dgm:presLayoutVars>
      </dgm:prSet>
      <dgm:spPr/>
    </dgm:pt>
    <dgm:pt modelId="{B1AC7617-6310-47B8-B0BF-73D541D01323}" type="pres">
      <dgm:prSet presAssocID="{FD27A680-7684-4FA8-BC7A-94628AAC55E9}" presName="spNode" presStyleCnt="0"/>
      <dgm:spPr/>
    </dgm:pt>
    <dgm:pt modelId="{A131FC66-0FFD-4583-8DD8-FF47D8A92C3C}" type="pres">
      <dgm:prSet presAssocID="{AA557621-98EF-4E6F-B401-DE75F6CB62DF}" presName="sibTrans" presStyleLbl="sibTrans1D1" presStyleIdx="3" presStyleCnt="11"/>
      <dgm:spPr/>
    </dgm:pt>
    <dgm:pt modelId="{E6C391D1-D2C6-4EA6-BEE5-7B77F1B25F67}" type="pres">
      <dgm:prSet presAssocID="{6A158A2D-6C03-4489-9520-11FF13A01B0A}" presName="node" presStyleLbl="node1" presStyleIdx="4" presStyleCnt="11">
        <dgm:presLayoutVars>
          <dgm:bulletEnabled val="1"/>
        </dgm:presLayoutVars>
      </dgm:prSet>
      <dgm:spPr/>
    </dgm:pt>
    <dgm:pt modelId="{5758BDBF-BCC5-4349-B41E-80F5A21EBF97}" type="pres">
      <dgm:prSet presAssocID="{6A158A2D-6C03-4489-9520-11FF13A01B0A}" presName="spNode" presStyleCnt="0"/>
      <dgm:spPr/>
    </dgm:pt>
    <dgm:pt modelId="{FB457341-836B-4108-9EA1-CE80E3002D62}" type="pres">
      <dgm:prSet presAssocID="{D3D5D88E-B62A-4763-954C-9FCF85CD7272}" presName="sibTrans" presStyleLbl="sibTrans1D1" presStyleIdx="4" presStyleCnt="11"/>
      <dgm:spPr/>
    </dgm:pt>
    <dgm:pt modelId="{06B0E83F-31ED-4B9F-8D6C-3949744AA8C1}" type="pres">
      <dgm:prSet presAssocID="{1A5A9A7F-DA6B-452B-897D-A1CB336250FE}" presName="node" presStyleLbl="node1" presStyleIdx="5" presStyleCnt="11">
        <dgm:presLayoutVars>
          <dgm:bulletEnabled val="1"/>
        </dgm:presLayoutVars>
      </dgm:prSet>
      <dgm:spPr/>
    </dgm:pt>
    <dgm:pt modelId="{CAB73E4C-7030-44E3-A175-9A35976160A3}" type="pres">
      <dgm:prSet presAssocID="{1A5A9A7F-DA6B-452B-897D-A1CB336250FE}" presName="spNode" presStyleCnt="0"/>
      <dgm:spPr/>
    </dgm:pt>
    <dgm:pt modelId="{64210F7C-52EE-47EF-BA67-A82FB00AE61C}" type="pres">
      <dgm:prSet presAssocID="{29E7FDCD-AA24-4E87-B11C-DF241B735DE2}" presName="sibTrans" presStyleLbl="sibTrans1D1" presStyleIdx="5" presStyleCnt="11"/>
      <dgm:spPr/>
    </dgm:pt>
    <dgm:pt modelId="{BA768B54-6CC6-46F9-BB1A-2B6810A3D550}" type="pres">
      <dgm:prSet presAssocID="{C9C52DB6-B83E-4A6C-9636-4591C8AB1312}" presName="node" presStyleLbl="node1" presStyleIdx="6" presStyleCnt="11">
        <dgm:presLayoutVars>
          <dgm:bulletEnabled val="1"/>
        </dgm:presLayoutVars>
      </dgm:prSet>
      <dgm:spPr/>
    </dgm:pt>
    <dgm:pt modelId="{B22FA8BD-4DF3-4B2C-8A5F-7B92ABD74B49}" type="pres">
      <dgm:prSet presAssocID="{C9C52DB6-B83E-4A6C-9636-4591C8AB1312}" presName="spNode" presStyleCnt="0"/>
      <dgm:spPr/>
    </dgm:pt>
    <dgm:pt modelId="{18164F2A-F09C-4690-91BC-A434538E0164}" type="pres">
      <dgm:prSet presAssocID="{CD285B28-21ED-4030-A89D-F367A0BD7EC2}" presName="sibTrans" presStyleLbl="sibTrans1D1" presStyleIdx="6" presStyleCnt="11"/>
      <dgm:spPr/>
    </dgm:pt>
    <dgm:pt modelId="{3DB7934C-0645-4A98-888D-0328C3A7A798}" type="pres">
      <dgm:prSet presAssocID="{AC92D08F-2ACC-40DE-9997-DC99556D67F8}" presName="node" presStyleLbl="node1" presStyleIdx="7" presStyleCnt="11">
        <dgm:presLayoutVars>
          <dgm:bulletEnabled val="1"/>
        </dgm:presLayoutVars>
      </dgm:prSet>
      <dgm:spPr/>
    </dgm:pt>
    <dgm:pt modelId="{E269B85A-040D-437F-81D6-8D855119719B}" type="pres">
      <dgm:prSet presAssocID="{AC92D08F-2ACC-40DE-9997-DC99556D67F8}" presName="spNode" presStyleCnt="0"/>
      <dgm:spPr/>
    </dgm:pt>
    <dgm:pt modelId="{0F2472A7-D698-4D26-8921-E9A3828DCD27}" type="pres">
      <dgm:prSet presAssocID="{A2E68F3F-1211-4002-BE5F-331461448ABF}" presName="sibTrans" presStyleLbl="sibTrans1D1" presStyleIdx="7" presStyleCnt="11"/>
      <dgm:spPr/>
    </dgm:pt>
    <dgm:pt modelId="{54C3033C-DC11-4862-809A-065CB2A3F598}" type="pres">
      <dgm:prSet presAssocID="{5C645DB9-FB24-4B04-9C79-DF20C3E75B34}" presName="node" presStyleLbl="node1" presStyleIdx="8" presStyleCnt="11">
        <dgm:presLayoutVars>
          <dgm:bulletEnabled val="1"/>
        </dgm:presLayoutVars>
      </dgm:prSet>
      <dgm:spPr/>
    </dgm:pt>
    <dgm:pt modelId="{B4ACBA3B-500F-4ADB-A4AC-41FA279FF258}" type="pres">
      <dgm:prSet presAssocID="{5C645DB9-FB24-4B04-9C79-DF20C3E75B34}" presName="spNode" presStyleCnt="0"/>
      <dgm:spPr/>
    </dgm:pt>
    <dgm:pt modelId="{F3973890-8276-433A-BAFD-B937ED34E22A}" type="pres">
      <dgm:prSet presAssocID="{5108CFE2-C7A6-465B-8632-3AA32C28F77E}" presName="sibTrans" presStyleLbl="sibTrans1D1" presStyleIdx="8" presStyleCnt="11"/>
      <dgm:spPr/>
    </dgm:pt>
    <dgm:pt modelId="{FA93C2A8-E5A1-4F76-B20C-90A813240A0D}" type="pres">
      <dgm:prSet presAssocID="{E748AA7B-D0EC-4D1B-BDDE-51F9D13491E5}" presName="node" presStyleLbl="node1" presStyleIdx="9" presStyleCnt="11">
        <dgm:presLayoutVars>
          <dgm:bulletEnabled val="1"/>
        </dgm:presLayoutVars>
      </dgm:prSet>
      <dgm:spPr/>
    </dgm:pt>
    <dgm:pt modelId="{030CE66E-39B7-4D34-8DC5-7AF219288BB7}" type="pres">
      <dgm:prSet presAssocID="{E748AA7B-D0EC-4D1B-BDDE-51F9D13491E5}" presName="spNode" presStyleCnt="0"/>
      <dgm:spPr/>
    </dgm:pt>
    <dgm:pt modelId="{A3CAB655-28C6-496E-81BE-B881A676D354}" type="pres">
      <dgm:prSet presAssocID="{BA1DE6E9-8176-4FE0-B5D9-621340595958}" presName="sibTrans" presStyleLbl="sibTrans1D1" presStyleIdx="9" presStyleCnt="11"/>
      <dgm:spPr/>
    </dgm:pt>
    <dgm:pt modelId="{BFA97B47-7639-4999-B859-716EEBCAF0CF}" type="pres">
      <dgm:prSet presAssocID="{45ED363A-C3C9-4B07-B649-683F21E62296}" presName="node" presStyleLbl="node1" presStyleIdx="10" presStyleCnt="11">
        <dgm:presLayoutVars>
          <dgm:bulletEnabled val="1"/>
        </dgm:presLayoutVars>
      </dgm:prSet>
      <dgm:spPr/>
    </dgm:pt>
    <dgm:pt modelId="{E96000A7-F68C-4BE7-9B36-BEE45D0B8231}" type="pres">
      <dgm:prSet presAssocID="{45ED363A-C3C9-4B07-B649-683F21E62296}" presName="spNode" presStyleCnt="0"/>
      <dgm:spPr/>
    </dgm:pt>
    <dgm:pt modelId="{7792F743-4D22-497F-82CA-84656989A645}" type="pres">
      <dgm:prSet presAssocID="{3E7355F1-3DA4-4D2D-9BD2-1E0D1F888B01}" presName="sibTrans" presStyleLbl="sibTrans1D1" presStyleIdx="10" presStyleCnt="11"/>
      <dgm:spPr/>
    </dgm:pt>
  </dgm:ptLst>
  <dgm:cxnLst>
    <dgm:cxn modelId="{9DBB8612-746C-4A7E-BAD2-9C3AB5CBF720}" type="presOf" srcId="{3E7355F1-3DA4-4D2D-9BD2-1E0D1F888B01}" destId="{7792F743-4D22-497F-82CA-84656989A645}" srcOrd="0" destOrd="0" presId="urn:microsoft.com/office/officeart/2005/8/layout/cycle5"/>
    <dgm:cxn modelId="{484E3927-485E-466F-A094-692A5A0FF8D6}" type="presOf" srcId="{1A5A9A7F-DA6B-452B-897D-A1CB336250FE}" destId="{06B0E83F-31ED-4B9F-8D6C-3949744AA8C1}" srcOrd="0" destOrd="0" presId="urn:microsoft.com/office/officeart/2005/8/layout/cycle5"/>
    <dgm:cxn modelId="{88ECA630-A690-443C-974D-7859FC12B808}" type="presOf" srcId="{869A12EC-0638-41A0-B7FD-FA35E74C8668}" destId="{8FD91996-EAB7-4391-BB07-0DCFBFACFC98}" srcOrd="0" destOrd="0" presId="urn:microsoft.com/office/officeart/2005/8/layout/cycle5"/>
    <dgm:cxn modelId="{DDA8A73D-2454-4CB8-B2F4-22F5A28492F4}" type="presOf" srcId="{BA1DE6E9-8176-4FE0-B5D9-621340595958}" destId="{A3CAB655-28C6-496E-81BE-B881A676D354}" srcOrd="0" destOrd="0" presId="urn:microsoft.com/office/officeart/2005/8/layout/cycle5"/>
    <dgm:cxn modelId="{54A8BA43-6399-41E2-A9E3-03B83A09937E}" srcId="{9BE582D4-6B48-4580-9020-7079845F6F8C}" destId="{AC92D08F-2ACC-40DE-9997-DC99556D67F8}" srcOrd="7" destOrd="0" parTransId="{67A2EF46-768D-4CE6-8252-6C52E8BE1A66}" sibTransId="{A2E68F3F-1211-4002-BE5F-331461448ABF}"/>
    <dgm:cxn modelId="{6E4F9647-2255-4350-8722-E68DE1D0A623}" type="presOf" srcId="{AC92D08F-2ACC-40DE-9997-DC99556D67F8}" destId="{3DB7934C-0645-4A98-888D-0328C3A7A798}" srcOrd="0" destOrd="0" presId="urn:microsoft.com/office/officeart/2005/8/layout/cycle5"/>
    <dgm:cxn modelId="{FFEDA267-C813-4FAF-84AA-75BD1B4F194D}" type="presOf" srcId="{FD27A680-7684-4FA8-BC7A-94628AAC55E9}" destId="{D86373FC-1112-49C0-B450-50EC15655350}" srcOrd="0" destOrd="0" presId="urn:microsoft.com/office/officeart/2005/8/layout/cycle5"/>
    <dgm:cxn modelId="{CECAB768-FB96-4FAC-B51D-FFD8875D3B3E}" srcId="{9BE582D4-6B48-4580-9020-7079845F6F8C}" destId="{1A5A9A7F-DA6B-452B-897D-A1CB336250FE}" srcOrd="5" destOrd="0" parTransId="{7D12201A-7E33-4625-8D44-5FEDEDBC12AB}" sibTransId="{29E7FDCD-AA24-4E87-B11C-DF241B735DE2}"/>
    <dgm:cxn modelId="{60A9E368-7351-4694-8F6E-0229A6268988}" type="presOf" srcId="{6A158A2D-6C03-4489-9520-11FF13A01B0A}" destId="{E6C391D1-D2C6-4EA6-BEE5-7B77F1B25F67}" srcOrd="0" destOrd="0" presId="urn:microsoft.com/office/officeart/2005/8/layout/cycle5"/>
    <dgm:cxn modelId="{F4929769-86B4-44C5-87ED-A59377FBCA13}" srcId="{9BE582D4-6B48-4580-9020-7079845F6F8C}" destId="{45ED363A-C3C9-4B07-B649-683F21E62296}" srcOrd="10" destOrd="0" parTransId="{E5F0D996-387D-43DC-A506-8EB47214313B}" sibTransId="{3E7355F1-3DA4-4D2D-9BD2-1E0D1F888B01}"/>
    <dgm:cxn modelId="{83E6666F-7FB6-4AEF-B66C-3F699E8A3124}" type="presOf" srcId="{9BE582D4-6B48-4580-9020-7079845F6F8C}" destId="{4E173470-65C5-4AFC-B5FB-8FB6E6743648}" srcOrd="0" destOrd="0" presId="urn:microsoft.com/office/officeart/2005/8/layout/cycle5"/>
    <dgm:cxn modelId="{FB971674-C6F1-43BB-A202-DEB3EE0168EA}" type="presOf" srcId="{E748AA7B-D0EC-4D1B-BDDE-51F9D13491E5}" destId="{FA93C2A8-E5A1-4F76-B20C-90A813240A0D}" srcOrd="0" destOrd="0" presId="urn:microsoft.com/office/officeart/2005/8/layout/cycle5"/>
    <dgm:cxn modelId="{ECD45854-9763-4DDE-98BD-1BD19DC4F0CA}" type="presOf" srcId="{AA557621-98EF-4E6F-B401-DE75F6CB62DF}" destId="{A131FC66-0FFD-4583-8DD8-FF47D8A92C3C}" srcOrd="0" destOrd="0" presId="urn:microsoft.com/office/officeart/2005/8/layout/cycle5"/>
    <dgm:cxn modelId="{A5FF9877-420F-4F34-94EF-B372F924EEA5}" type="presOf" srcId="{B2F485E2-AD72-4554-8BA5-24D4C8D318BB}" destId="{C6810EE6-C9D6-4AD0-80B8-92B5CBD5B7A6}" srcOrd="0" destOrd="0" presId="urn:microsoft.com/office/officeart/2005/8/layout/cycle5"/>
    <dgm:cxn modelId="{CC479558-DD81-4E9F-A522-13B35EA32181}" type="presOf" srcId="{EC2FE4B5-5A65-4F34-9513-423C48816A54}" destId="{EEB79B6B-F699-48B5-A959-EB0A5DE1B19C}" srcOrd="0" destOrd="0" presId="urn:microsoft.com/office/officeart/2005/8/layout/cycle5"/>
    <dgm:cxn modelId="{FDD4F17C-CEBE-4DA8-8952-E32A2FF2E20B}" srcId="{9BE582D4-6B48-4580-9020-7079845F6F8C}" destId="{6DD0985F-4BAE-4213-8872-40C757C5B9E6}" srcOrd="2" destOrd="0" parTransId="{51219559-AD3A-43CD-85FA-CE5E6EC9DAC8}" sibTransId="{544221D9-3985-465B-AD62-AF604ACFFD82}"/>
    <dgm:cxn modelId="{FB023187-4B72-4C42-BEDE-87975415A3E8}" type="presOf" srcId="{5108CFE2-C7A6-465B-8632-3AA32C28F77E}" destId="{F3973890-8276-433A-BAFD-B937ED34E22A}" srcOrd="0" destOrd="0" presId="urn:microsoft.com/office/officeart/2005/8/layout/cycle5"/>
    <dgm:cxn modelId="{86E29492-C197-48BF-98CC-8B282AC6BB19}" type="presOf" srcId="{5C645DB9-FB24-4B04-9C79-DF20C3E75B34}" destId="{54C3033C-DC11-4862-809A-065CB2A3F598}" srcOrd="0" destOrd="0" presId="urn:microsoft.com/office/officeart/2005/8/layout/cycle5"/>
    <dgm:cxn modelId="{4002A493-F610-45FB-A3AB-5B5E0341C239}" srcId="{9BE582D4-6B48-4580-9020-7079845F6F8C}" destId="{E748AA7B-D0EC-4D1B-BDDE-51F9D13491E5}" srcOrd="9" destOrd="0" parTransId="{2CB55C3F-3263-49A7-B5E3-88188D3C71AA}" sibTransId="{BA1DE6E9-8176-4FE0-B5D9-621340595958}"/>
    <dgm:cxn modelId="{955A2799-A1B5-4E82-9F14-E70281D04E5E}" srcId="{9BE582D4-6B48-4580-9020-7079845F6F8C}" destId="{5C645DB9-FB24-4B04-9C79-DF20C3E75B34}" srcOrd="8" destOrd="0" parTransId="{223B02CA-8AEC-4C6D-9F3F-5CAAEF377C47}" sibTransId="{5108CFE2-C7A6-465B-8632-3AA32C28F77E}"/>
    <dgm:cxn modelId="{A850009A-67D4-4E09-B100-3F6497F9CB72}" type="presOf" srcId="{C9C52DB6-B83E-4A6C-9636-4591C8AB1312}" destId="{BA768B54-6CC6-46F9-BB1A-2B6810A3D550}" srcOrd="0" destOrd="0" presId="urn:microsoft.com/office/officeart/2005/8/layout/cycle5"/>
    <dgm:cxn modelId="{1C54FB9C-A050-428E-899D-91581B7608AB}" srcId="{9BE582D4-6B48-4580-9020-7079845F6F8C}" destId="{B2F485E2-AD72-4554-8BA5-24D4C8D318BB}" srcOrd="0" destOrd="0" parTransId="{29B7481B-8757-4212-B646-0BBB12CB6CD2}" sibTransId="{EC2FE4B5-5A65-4F34-9513-423C48816A54}"/>
    <dgm:cxn modelId="{72923BA9-7931-42D7-998A-0726E4B39FF0}" type="presOf" srcId="{544221D9-3985-465B-AD62-AF604ACFFD82}" destId="{EAB440CE-0614-4320-847B-6D529805CAEA}" srcOrd="0" destOrd="0" presId="urn:microsoft.com/office/officeart/2005/8/layout/cycle5"/>
    <dgm:cxn modelId="{72D2DEAE-912B-4F71-9619-404A5AF0D842}" srcId="{9BE582D4-6B48-4580-9020-7079845F6F8C}" destId="{6A158A2D-6C03-4489-9520-11FF13A01B0A}" srcOrd="4" destOrd="0" parTransId="{8997F481-E8B9-4170-A9A2-9A1A0ED9BDD3}" sibTransId="{D3D5D88E-B62A-4763-954C-9FCF85CD7272}"/>
    <dgm:cxn modelId="{E0272DB5-2299-41AC-B378-131A8A219560}" srcId="{9BE582D4-6B48-4580-9020-7079845F6F8C}" destId="{869A12EC-0638-41A0-B7FD-FA35E74C8668}" srcOrd="1" destOrd="0" parTransId="{4474534C-894C-43B1-B0E4-64A9BFEC0CBC}" sibTransId="{092BCBF9-1404-4301-A087-6A755AA88E56}"/>
    <dgm:cxn modelId="{3E7A8FB7-F77A-406D-8C6B-ECB4E51F9282}" type="presOf" srcId="{45ED363A-C3C9-4B07-B649-683F21E62296}" destId="{BFA97B47-7639-4999-B859-716EEBCAF0CF}" srcOrd="0" destOrd="0" presId="urn:microsoft.com/office/officeart/2005/8/layout/cycle5"/>
    <dgm:cxn modelId="{8245F6B8-9117-4E31-9C3A-6BB3CD557F9A}" type="presOf" srcId="{A2E68F3F-1211-4002-BE5F-331461448ABF}" destId="{0F2472A7-D698-4D26-8921-E9A3828DCD27}" srcOrd="0" destOrd="0" presId="urn:microsoft.com/office/officeart/2005/8/layout/cycle5"/>
    <dgm:cxn modelId="{9261B9C9-FDA7-42D7-9E84-ECBB8F796DE2}" type="presOf" srcId="{CD285B28-21ED-4030-A89D-F367A0BD7EC2}" destId="{18164F2A-F09C-4690-91BC-A434538E0164}" srcOrd="0" destOrd="0" presId="urn:microsoft.com/office/officeart/2005/8/layout/cycle5"/>
    <dgm:cxn modelId="{58C0A2CB-EE2A-4B65-86CD-1E584809A321}" type="presOf" srcId="{D3D5D88E-B62A-4763-954C-9FCF85CD7272}" destId="{FB457341-836B-4108-9EA1-CE80E3002D62}" srcOrd="0" destOrd="0" presId="urn:microsoft.com/office/officeart/2005/8/layout/cycle5"/>
    <dgm:cxn modelId="{AB3469CC-99C1-49C7-B16C-58975F9F94C9}" srcId="{9BE582D4-6B48-4580-9020-7079845F6F8C}" destId="{FD27A680-7684-4FA8-BC7A-94628AAC55E9}" srcOrd="3" destOrd="0" parTransId="{933A21EC-0E6D-431B-AF07-4CA3446AC365}" sibTransId="{AA557621-98EF-4E6F-B401-DE75F6CB62DF}"/>
    <dgm:cxn modelId="{5A5692CD-ED4B-4D1C-9E18-998E156BE409}" type="presOf" srcId="{29E7FDCD-AA24-4E87-B11C-DF241B735DE2}" destId="{64210F7C-52EE-47EF-BA67-A82FB00AE61C}" srcOrd="0" destOrd="0" presId="urn:microsoft.com/office/officeart/2005/8/layout/cycle5"/>
    <dgm:cxn modelId="{347F60D1-0A54-4704-8B10-4B4664FDDFAF}" srcId="{9BE582D4-6B48-4580-9020-7079845F6F8C}" destId="{C9C52DB6-B83E-4A6C-9636-4591C8AB1312}" srcOrd="6" destOrd="0" parTransId="{35E6ED79-B869-46AC-9010-417CC1DD36D8}" sibTransId="{CD285B28-21ED-4030-A89D-F367A0BD7EC2}"/>
    <dgm:cxn modelId="{B5691BE1-2B80-4C41-BF07-D31CEF65FF49}" type="presOf" srcId="{092BCBF9-1404-4301-A087-6A755AA88E56}" destId="{584EB40D-EF39-494C-95EF-6C8084DBF208}" srcOrd="0" destOrd="0" presId="urn:microsoft.com/office/officeart/2005/8/layout/cycle5"/>
    <dgm:cxn modelId="{612EFAEF-59FA-4026-A419-2C6988F7A9D7}" type="presOf" srcId="{6DD0985F-4BAE-4213-8872-40C757C5B9E6}" destId="{0502CA74-0BC6-4E36-B00C-4C020916C758}" srcOrd="0" destOrd="0" presId="urn:microsoft.com/office/officeart/2005/8/layout/cycle5"/>
    <dgm:cxn modelId="{33C05325-F0BF-4C03-A34B-0A46143B86EF}" type="presParOf" srcId="{4E173470-65C5-4AFC-B5FB-8FB6E6743648}" destId="{C6810EE6-C9D6-4AD0-80B8-92B5CBD5B7A6}" srcOrd="0" destOrd="0" presId="urn:microsoft.com/office/officeart/2005/8/layout/cycle5"/>
    <dgm:cxn modelId="{AC72421E-2337-4663-8C7C-09B1E0CABD36}" type="presParOf" srcId="{4E173470-65C5-4AFC-B5FB-8FB6E6743648}" destId="{B81CD759-D86F-4210-AD78-4A339697EB5C}" srcOrd="1" destOrd="0" presId="urn:microsoft.com/office/officeart/2005/8/layout/cycle5"/>
    <dgm:cxn modelId="{4DBC8800-7F03-4064-96C6-878E7F2A6C45}" type="presParOf" srcId="{4E173470-65C5-4AFC-B5FB-8FB6E6743648}" destId="{EEB79B6B-F699-48B5-A959-EB0A5DE1B19C}" srcOrd="2" destOrd="0" presId="urn:microsoft.com/office/officeart/2005/8/layout/cycle5"/>
    <dgm:cxn modelId="{41B7D7F9-3C06-4529-B54D-4323098C527F}" type="presParOf" srcId="{4E173470-65C5-4AFC-B5FB-8FB6E6743648}" destId="{8FD91996-EAB7-4391-BB07-0DCFBFACFC98}" srcOrd="3" destOrd="0" presId="urn:microsoft.com/office/officeart/2005/8/layout/cycle5"/>
    <dgm:cxn modelId="{0713CE85-A960-4DFA-9618-D4E9BF666C71}" type="presParOf" srcId="{4E173470-65C5-4AFC-B5FB-8FB6E6743648}" destId="{DCA32D4C-C0FA-4F5F-BA27-598990BF864C}" srcOrd="4" destOrd="0" presId="urn:microsoft.com/office/officeart/2005/8/layout/cycle5"/>
    <dgm:cxn modelId="{45554075-A831-4215-B6D4-8A11551716AE}" type="presParOf" srcId="{4E173470-65C5-4AFC-B5FB-8FB6E6743648}" destId="{584EB40D-EF39-494C-95EF-6C8084DBF208}" srcOrd="5" destOrd="0" presId="urn:microsoft.com/office/officeart/2005/8/layout/cycle5"/>
    <dgm:cxn modelId="{A39C4EA4-88BA-4370-82AC-9685F8D2A164}" type="presParOf" srcId="{4E173470-65C5-4AFC-B5FB-8FB6E6743648}" destId="{0502CA74-0BC6-4E36-B00C-4C020916C758}" srcOrd="6" destOrd="0" presId="urn:microsoft.com/office/officeart/2005/8/layout/cycle5"/>
    <dgm:cxn modelId="{4FAF5924-619C-45D6-BEFB-2165D90BE7BD}" type="presParOf" srcId="{4E173470-65C5-4AFC-B5FB-8FB6E6743648}" destId="{D5408AC3-5D53-4C1D-911C-0BEDB34CACE2}" srcOrd="7" destOrd="0" presId="urn:microsoft.com/office/officeart/2005/8/layout/cycle5"/>
    <dgm:cxn modelId="{A152F337-2588-4D3F-8F0D-5CD08C4AF07D}" type="presParOf" srcId="{4E173470-65C5-4AFC-B5FB-8FB6E6743648}" destId="{EAB440CE-0614-4320-847B-6D529805CAEA}" srcOrd="8" destOrd="0" presId="urn:microsoft.com/office/officeart/2005/8/layout/cycle5"/>
    <dgm:cxn modelId="{06267E36-8E44-4DBC-BCBC-DF9A889AFDE8}" type="presParOf" srcId="{4E173470-65C5-4AFC-B5FB-8FB6E6743648}" destId="{D86373FC-1112-49C0-B450-50EC15655350}" srcOrd="9" destOrd="0" presId="urn:microsoft.com/office/officeart/2005/8/layout/cycle5"/>
    <dgm:cxn modelId="{57926D14-CFA2-4100-B2B7-279FE311B156}" type="presParOf" srcId="{4E173470-65C5-4AFC-B5FB-8FB6E6743648}" destId="{B1AC7617-6310-47B8-B0BF-73D541D01323}" srcOrd="10" destOrd="0" presId="urn:microsoft.com/office/officeart/2005/8/layout/cycle5"/>
    <dgm:cxn modelId="{18F9EF1E-4C79-473F-99DD-2CFDC0DC89E0}" type="presParOf" srcId="{4E173470-65C5-4AFC-B5FB-8FB6E6743648}" destId="{A131FC66-0FFD-4583-8DD8-FF47D8A92C3C}" srcOrd="11" destOrd="0" presId="urn:microsoft.com/office/officeart/2005/8/layout/cycle5"/>
    <dgm:cxn modelId="{AE6BB31C-401C-4494-AC92-2E3BFFC63448}" type="presParOf" srcId="{4E173470-65C5-4AFC-B5FB-8FB6E6743648}" destId="{E6C391D1-D2C6-4EA6-BEE5-7B77F1B25F67}" srcOrd="12" destOrd="0" presId="urn:microsoft.com/office/officeart/2005/8/layout/cycle5"/>
    <dgm:cxn modelId="{6B3B562F-1EFD-4774-95FF-D8C8DDF0F599}" type="presParOf" srcId="{4E173470-65C5-4AFC-B5FB-8FB6E6743648}" destId="{5758BDBF-BCC5-4349-B41E-80F5A21EBF97}" srcOrd="13" destOrd="0" presId="urn:microsoft.com/office/officeart/2005/8/layout/cycle5"/>
    <dgm:cxn modelId="{B4E16BFD-7219-4995-8A3E-D39B58AA4383}" type="presParOf" srcId="{4E173470-65C5-4AFC-B5FB-8FB6E6743648}" destId="{FB457341-836B-4108-9EA1-CE80E3002D62}" srcOrd="14" destOrd="0" presId="urn:microsoft.com/office/officeart/2005/8/layout/cycle5"/>
    <dgm:cxn modelId="{DC4BCFD8-7976-493A-8190-C5FA611E75E8}" type="presParOf" srcId="{4E173470-65C5-4AFC-B5FB-8FB6E6743648}" destId="{06B0E83F-31ED-4B9F-8D6C-3949744AA8C1}" srcOrd="15" destOrd="0" presId="urn:microsoft.com/office/officeart/2005/8/layout/cycle5"/>
    <dgm:cxn modelId="{B98275B8-5EE3-46F4-BDD8-A9146D32AE6A}" type="presParOf" srcId="{4E173470-65C5-4AFC-B5FB-8FB6E6743648}" destId="{CAB73E4C-7030-44E3-A175-9A35976160A3}" srcOrd="16" destOrd="0" presId="urn:microsoft.com/office/officeart/2005/8/layout/cycle5"/>
    <dgm:cxn modelId="{489D728D-AA4F-4DA6-8964-6A7C864E000A}" type="presParOf" srcId="{4E173470-65C5-4AFC-B5FB-8FB6E6743648}" destId="{64210F7C-52EE-47EF-BA67-A82FB00AE61C}" srcOrd="17" destOrd="0" presId="urn:microsoft.com/office/officeart/2005/8/layout/cycle5"/>
    <dgm:cxn modelId="{F859AC0D-2D2A-48F9-9190-590C67E0F22E}" type="presParOf" srcId="{4E173470-65C5-4AFC-B5FB-8FB6E6743648}" destId="{BA768B54-6CC6-46F9-BB1A-2B6810A3D550}" srcOrd="18" destOrd="0" presId="urn:microsoft.com/office/officeart/2005/8/layout/cycle5"/>
    <dgm:cxn modelId="{0ED52F72-CAA4-46BA-893E-F5AB81D6DE33}" type="presParOf" srcId="{4E173470-65C5-4AFC-B5FB-8FB6E6743648}" destId="{B22FA8BD-4DF3-4B2C-8A5F-7B92ABD74B49}" srcOrd="19" destOrd="0" presId="urn:microsoft.com/office/officeart/2005/8/layout/cycle5"/>
    <dgm:cxn modelId="{30904F35-CC33-488B-B5C1-040932854033}" type="presParOf" srcId="{4E173470-65C5-4AFC-B5FB-8FB6E6743648}" destId="{18164F2A-F09C-4690-91BC-A434538E0164}" srcOrd="20" destOrd="0" presId="urn:microsoft.com/office/officeart/2005/8/layout/cycle5"/>
    <dgm:cxn modelId="{EA6707EA-E444-4DD1-840E-1378DA425ACD}" type="presParOf" srcId="{4E173470-65C5-4AFC-B5FB-8FB6E6743648}" destId="{3DB7934C-0645-4A98-888D-0328C3A7A798}" srcOrd="21" destOrd="0" presId="urn:microsoft.com/office/officeart/2005/8/layout/cycle5"/>
    <dgm:cxn modelId="{363027C9-948A-45DB-9D82-F13A67690900}" type="presParOf" srcId="{4E173470-65C5-4AFC-B5FB-8FB6E6743648}" destId="{E269B85A-040D-437F-81D6-8D855119719B}" srcOrd="22" destOrd="0" presId="urn:microsoft.com/office/officeart/2005/8/layout/cycle5"/>
    <dgm:cxn modelId="{45A1EE28-748F-4B43-8875-E5751CFB2B09}" type="presParOf" srcId="{4E173470-65C5-4AFC-B5FB-8FB6E6743648}" destId="{0F2472A7-D698-4D26-8921-E9A3828DCD27}" srcOrd="23" destOrd="0" presId="urn:microsoft.com/office/officeart/2005/8/layout/cycle5"/>
    <dgm:cxn modelId="{6FCA86BF-7644-41E0-A2B9-5F7C6AA1D7E3}" type="presParOf" srcId="{4E173470-65C5-4AFC-B5FB-8FB6E6743648}" destId="{54C3033C-DC11-4862-809A-065CB2A3F598}" srcOrd="24" destOrd="0" presId="urn:microsoft.com/office/officeart/2005/8/layout/cycle5"/>
    <dgm:cxn modelId="{420179A5-5633-4140-8748-8DF073E0A501}" type="presParOf" srcId="{4E173470-65C5-4AFC-B5FB-8FB6E6743648}" destId="{B4ACBA3B-500F-4ADB-A4AC-41FA279FF258}" srcOrd="25" destOrd="0" presId="urn:microsoft.com/office/officeart/2005/8/layout/cycle5"/>
    <dgm:cxn modelId="{EE59D524-0A6E-4331-97BC-41F3B2396713}" type="presParOf" srcId="{4E173470-65C5-4AFC-B5FB-8FB6E6743648}" destId="{F3973890-8276-433A-BAFD-B937ED34E22A}" srcOrd="26" destOrd="0" presId="urn:microsoft.com/office/officeart/2005/8/layout/cycle5"/>
    <dgm:cxn modelId="{C3F34F89-553E-4FF7-A7B9-57E7B0F2D39F}" type="presParOf" srcId="{4E173470-65C5-4AFC-B5FB-8FB6E6743648}" destId="{FA93C2A8-E5A1-4F76-B20C-90A813240A0D}" srcOrd="27" destOrd="0" presId="urn:microsoft.com/office/officeart/2005/8/layout/cycle5"/>
    <dgm:cxn modelId="{165A641F-8FA5-4099-91BE-21FC04C484A8}" type="presParOf" srcId="{4E173470-65C5-4AFC-B5FB-8FB6E6743648}" destId="{030CE66E-39B7-4D34-8DC5-7AF219288BB7}" srcOrd="28" destOrd="0" presId="urn:microsoft.com/office/officeart/2005/8/layout/cycle5"/>
    <dgm:cxn modelId="{F3446555-213E-40A2-8E70-9BD3DD36DDF9}" type="presParOf" srcId="{4E173470-65C5-4AFC-B5FB-8FB6E6743648}" destId="{A3CAB655-28C6-496E-81BE-B881A676D354}" srcOrd="29" destOrd="0" presId="urn:microsoft.com/office/officeart/2005/8/layout/cycle5"/>
    <dgm:cxn modelId="{CFACCEA0-5B9C-4E68-A875-2C24A55BA8E7}" type="presParOf" srcId="{4E173470-65C5-4AFC-B5FB-8FB6E6743648}" destId="{BFA97B47-7639-4999-B859-716EEBCAF0CF}" srcOrd="30" destOrd="0" presId="urn:microsoft.com/office/officeart/2005/8/layout/cycle5"/>
    <dgm:cxn modelId="{93F67869-F993-4214-960B-A306BB182DB7}" type="presParOf" srcId="{4E173470-65C5-4AFC-B5FB-8FB6E6743648}" destId="{E96000A7-F68C-4BE7-9B36-BEE45D0B8231}" srcOrd="31" destOrd="0" presId="urn:microsoft.com/office/officeart/2005/8/layout/cycle5"/>
    <dgm:cxn modelId="{1E67C699-F7F5-4AE7-9EBD-EB1642A305DB}" type="presParOf" srcId="{4E173470-65C5-4AFC-B5FB-8FB6E6743648}" destId="{7792F743-4D22-497F-82CA-84656989A645}" srcOrd="32"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10EE6-C9D6-4AD0-80B8-92B5CBD5B7A6}">
      <dsp:nvSpPr>
        <dsp:cNvPr id="0" name=""/>
        <dsp:cNvSpPr/>
      </dsp:nvSpPr>
      <dsp:spPr>
        <a:xfrm>
          <a:off x="3602542" y="1619"/>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1</a:t>
          </a:r>
          <a:endParaRPr lang="en-US" sz="1900" kern="1200" dirty="0"/>
        </a:p>
      </dsp:txBody>
      <dsp:txXfrm>
        <a:off x="3624170" y="23247"/>
        <a:ext cx="638358" cy="399793"/>
      </dsp:txXfrm>
    </dsp:sp>
    <dsp:sp modelId="{EEB79B6B-F699-48B5-A959-EB0A5DE1B19C}">
      <dsp:nvSpPr>
        <dsp:cNvPr id="0" name=""/>
        <dsp:cNvSpPr/>
      </dsp:nvSpPr>
      <dsp:spPr>
        <a:xfrm>
          <a:off x="1950462" y="223144"/>
          <a:ext cx="3985775" cy="3985775"/>
        </a:xfrm>
        <a:custGeom>
          <a:avLst/>
          <a:gdLst/>
          <a:ahLst/>
          <a:cxnLst/>
          <a:rect l="0" t="0" r="0" b="0"/>
          <a:pathLst>
            <a:path>
              <a:moveTo>
                <a:pt x="2414430" y="45093"/>
              </a:moveTo>
              <a:arcTo wR="1992887" hR="1992887" stAng="16932699" swAng="4269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FD91996-EAB7-4391-BB07-0DCFBFACFC98}">
      <dsp:nvSpPr>
        <dsp:cNvPr id="0" name=""/>
        <dsp:cNvSpPr/>
      </dsp:nvSpPr>
      <dsp:spPr>
        <a:xfrm>
          <a:off x="4679979" y="317983"/>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2</a:t>
          </a:r>
          <a:endParaRPr lang="en-US" sz="1900" kern="1200" dirty="0"/>
        </a:p>
      </dsp:txBody>
      <dsp:txXfrm>
        <a:off x="4701607" y="339611"/>
        <a:ext cx="638358" cy="399793"/>
      </dsp:txXfrm>
    </dsp:sp>
    <dsp:sp modelId="{584EB40D-EF39-494C-95EF-6C8084DBF208}">
      <dsp:nvSpPr>
        <dsp:cNvPr id="0" name=""/>
        <dsp:cNvSpPr/>
      </dsp:nvSpPr>
      <dsp:spPr>
        <a:xfrm>
          <a:off x="1950462" y="223144"/>
          <a:ext cx="3985775" cy="3985775"/>
        </a:xfrm>
        <a:custGeom>
          <a:avLst/>
          <a:gdLst/>
          <a:ahLst/>
          <a:cxnLst/>
          <a:rect l="0" t="0" r="0" b="0"/>
          <a:pathLst>
            <a:path>
              <a:moveTo>
                <a:pt x="3429368" y="611538"/>
              </a:moveTo>
              <a:arcTo wR="1992887" hR="1992887" stAng="18967251" swAng="54538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502CA74-0BC6-4E36-B00C-4C020916C758}">
      <dsp:nvSpPr>
        <dsp:cNvPr id="0" name=""/>
        <dsp:cNvSpPr/>
      </dsp:nvSpPr>
      <dsp:spPr>
        <a:xfrm>
          <a:off x="5415337" y="1166631"/>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3</a:t>
          </a:r>
          <a:endParaRPr lang="en-US" sz="1900" kern="1200" dirty="0"/>
        </a:p>
      </dsp:txBody>
      <dsp:txXfrm>
        <a:off x="5436965" y="1188259"/>
        <a:ext cx="638358" cy="399793"/>
      </dsp:txXfrm>
    </dsp:sp>
    <dsp:sp modelId="{EAB440CE-0614-4320-847B-6D529805CAEA}">
      <dsp:nvSpPr>
        <dsp:cNvPr id="0" name=""/>
        <dsp:cNvSpPr/>
      </dsp:nvSpPr>
      <dsp:spPr>
        <a:xfrm>
          <a:off x="1950462" y="223144"/>
          <a:ext cx="3985775" cy="3985775"/>
        </a:xfrm>
        <a:custGeom>
          <a:avLst/>
          <a:gdLst/>
          <a:ahLst/>
          <a:cxnLst/>
          <a:rect l="0" t="0" r="0" b="0"/>
          <a:pathLst>
            <a:path>
              <a:moveTo>
                <a:pt x="3927979" y="1516419"/>
              </a:moveTo>
              <a:arcTo wR="1992887" hR="1992887" stAng="20770050" swAng="7042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86373FC-1112-49C0-B450-50EC15655350}">
      <dsp:nvSpPr>
        <dsp:cNvPr id="0" name=""/>
        <dsp:cNvSpPr/>
      </dsp:nvSpPr>
      <dsp:spPr>
        <a:xfrm>
          <a:off x="5575146" y="2278124"/>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4</a:t>
          </a:r>
          <a:endParaRPr lang="en-US" sz="1900" kern="1200" dirty="0"/>
        </a:p>
      </dsp:txBody>
      <dsp:txXfrm>
        <a:off x="5596774" y="2299752"/>
        <a:ext cx="638358" cy="399793"/>
      </dsp:txXfrm>
    </dsp:sp>
    <dsp:sp modelId="{A131FC66-0FFD-4583-8DD8-FF47D8A92C3C}">
      <dsp:nvSpPr>
        <dsp:cNvPr id="0" name=""/>
        <dsp:cNvSpPr/>
      </dsp:nvSpPr>
      <dsp:spPr>
        <a:xfrm>
          <a:off x="1950462" y="223144"/>
          <a:ext cx="3985775" cy="3985775"/>
        </a:xfrm>
        <a:custGeom>
          <a:avLst/>
          <a:gdLst/>
          <a:ahLst/>
          <a:cxnLst/>
          <a:rect l="0" t="0" r="0" b="0"/>
          <a:pathLst>
            <a:path>
              <a:moveTo>
                <a:pt x="3884786" y="2619242"/>
              </a:moveTo>
              <a:arcTo wR="1992887" hR="1992887" stAng="1099096" swAng="6589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6C391D1-D2C6-4EA6-BEE5-7B77F1B25F67}">
      <dsp:nvSpPr>
        <dsp:cNvPr id="0" name=""/>
        <dsp:cNvSpPr/>
      </dsp:nvSpPr>
      <dsp:spPr>
        <a:xfrm>
          <a:off x="5108667" y="3299571"/>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5</a:t>
          </a:r>
          <a:endParaRPr lang="en-US" sz="1900" kern="1200" dirty="0"/>
        </a:p>
      </dsp:txBody>
      <dsp:txXfrm>
        <a:off x="5130295" y="3321199"/>
        <a:ext cx="638358" cy="399793"/>
      </dsp:txXfrm>
    </dsp:sp>
    <dsp:sp modelId="{FB457341-836B-4108-9EA1-CE80E3002D62}">
      <dsp:nvSpPr>
        <dsp:cNvPr id="0" name=""/>
        <dsp:cNvSpPr/>
      </dsp:nvSpPr>
      <dsp:spPr>
        <a:xfrm>
          <a:off x="1950462" y="223144"/>
          <a:ext cx="3985775" cy="3985775"/>
        </a:xfrm>
        <a:custGeom>
          <a:avLst/>
          <a:gdLst/>
          <a:ahLst/>
          <a:cxnLst/>
          <a:rect l="0" t="0" r="0" b="0"/>
          <a:pathLst>
            <a:path>
              <a:moveTo>
                <a:pt x="3203085" y="3576246"/>
              </a:moveTo>
              <a:arcTo wR="1992887" hR="1992887" stAng="3156509" swAng="4716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6B0E83F-31ED-4B9F-8D6C-3949744AA8C1}">
      <dsp:nvSpPr>
        <dsp:cNvPr id="0" name=""/>
        <dsp:cNvSpPr/>
      </dsp:nvSpPr>
      <dsp:spPr>
        <a:xfrm>
          <a:off x="4164004" y="3906669"/>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6</a:t>
          </a:r>
          <a:endParaRPr lang="en-US" sz="1900" kern="1200" dirty="0"/>
        </a:p>
      </dsp:txBody>
      <dsp:txXfrm>
        <a:off x="4185632" y="3928297"/>
        <a:ext cx="638358" cy="399793"/>
      </dsp:txXfrm>
    </dsp:sp>
    <dsp:sp modelId="{64210F7C-52EE-47EF-BA67-A82FB00AE61C}">
      <dsp:nvSpPr>
        <dsp:cNvPr id="0" name=""/>
        <dsp:cNvSpPr/>
      </dsp:nvSpPr>
      <dsp:spPr>
        <a:xfrm>
          <a:off x="1950462" y="223144"/>
          <a:ext cx="3985775" cy="3985775"/>
        </a:xfrm>
        <a:custGeom>
          <a:avLst/>
          <a:gdLst/>
          <a:ahLst/>
          <a:cxnLst/>
          <a:rect l="0" t="0" r="0" b="0"/>
          <a:pathLst>
            <a:path>
              <a:moveTo>
                <a:pt x="2125635" y="3981349"/>
              </a:moveTo>
              <a:arcTo wR="1992887" hR="1992887" stAng="5170840" swAng="45832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A768B54-6CC6-46F9-BB1A-2B6810A3D550}">
      <dsp:nvSpPr>
        <dsp:cNvPr id="0" name=""/>
        <dsp:cNvSpPr/>
      </dsp:nvSpPr>
      <dsp:spPr>
        <a:xfrm>
          <a:off x="3041081" y="3906669"/>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7</a:t>
          </a:r>
          <a:endParaRPr lang="en-US" sz="1900" kern="1200" dirty="0"/>
        </a:p>
      </dsp:txBody>
      <dsp:txXfrm>
        <a:off x="3062709" y="3928297"/>
        <a:ext cx="638358" cy="399793"/>
      </dsp:txXfrm>
    </dsp:sp>
    <dsp:sp modelId="{18164F2A-F09C-4690-91BC-A434538E0164}">
      <dsp:nvSpPr>
        <dsp:cNvPr id="0" name=""/>
        <dsp:cNvSpPr/>
      </dsp:nvSpPr>
      <dsp:spPr>
        <a:xfrm>
          <a:off x="1950462" y="223144"/>
          <a:ext cx="3985775" cy="3985775"/>
        </a:xfrm>
        <a:custGeom>
          <a:avLst/>
          <a:gdLst/>
          <a:ahLst/>
          <a:cxnLst/>
          <a:rect l="0" t="0" r="0" b="0"/>
          <a:pathLst>
            <a:path>
              <a:moveTo>
                <a:pt x="1010613" y="3726883"/>
              </a:moveTo>
              <a:arcTo wR="1992887" hR="1992887" stAng="7171842" swAng="4716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DB7934C-0645-4A98-888D-0328C3A7A798}">
      <dsp:nvSpPr>
        <dsp:cNvPr id="0" name=""/>
        <dsp:cNvSpPr/>
      </dsp:nvSpPr>
      <dsp:spPr>
        <a:xfrm>
          <a:off x="2096418" y="3299571"/>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8</a:t>
          </a:r>
          <a:endParaRPr lang="en-US" sz="1900" kern="1200" dirty="0"/>
        </a:p>
      </dsp:txBody>
      <dsp:txXfrm>
        <a:off x="2118046" y="3321199"/>
        <a:ext cx="638358" cy="399793"/>
      </dsp:txXfrm>
    </dsp:sp>
    <dsp:sp modelId="{0F2472A7-D698-4D26-8921-E9A3828DCD27}">
      <dsp:nvSpPr>
        <dsp:cNvPr id="0" name=""/>
        <dsp:cNvSpPr/>
      </dsp:nvSpPr>
      <dsp:spPr>
        <a:xfrm>
          <a:off x="1950462" y="223144"/>
          <a:ext cx="3985775" cy="3985775"/>
        </a:xfrm>
        <a:custGeom>
          <a:avLst/>
          <a:gdLst/>
          <a:ahLst/>
          <a:cxnLst/>
          <a:rect l="0" t="0" r="0" b="0"/>
          <a:pathLst>
            <a:path>
              <a:moveTo>
                <a:pt x="254966" y="2968199"/>
              </a:moveTo>
              <a:arcTo wR="1992887" hR="1992887" stAng="9041946" swAng="6589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4C3033C-DC11-4862-809A-065CB2A3F598}">
      <dsp:nvSpPr>
        <dsp:cNvPr id="0" name=""/>
        <dsp:cNvSpPr/>
      </dsp:nvSpPr>
      <dsp:spPr>
        <a:xfrm>
          <a:off x="1629939" y="2278124"/>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9</a:t>
          </a:r>
          <a:endParaRPr lang="en-US" sz="1900" kern="1200" dirty="0"/>
        </a:p>
      </dsp:txBody>
      <dsp:txXfrm>
        <a:off x="1651567" y="2299752"/>
        <a:ext cx="638358" cy="399793"/>
      </dsp:txXfrm>
    </dsp:sp>
    <dsp:sp modelId="{F3973890-8276-433A-BAFD-B937ED34E22A}">
      <dsp:nvSpPr>
        <dsp:cNvPr id="0" name=""/>
        <dsp:cNvSpPr/>
      </dsp:nvSpPr>
      <dsp:spPr>
        <a:xfrm>
          <a:off x="1950462" y="223144"/>
          <a:ext cx="3985775" cy="3985775"/>
        </a:xfrm>
        <a:custGeom>
          <a:avLst/>
          <a:gdLst/>
          <a:ahLst/>
          <a:cxnLst/>
          <a:rect l="0" t="0" r="0" b="0"/>
          <a:pathLst>
            <a:path>
              <a:moveTo>
                <a:pt x="1332" y="1920016"/>
              </a:moveTo>
              <a:arcTo wR="1992887" hR="1992887" stAng="10925732" swAng="7042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A93C2A8-E5A1-4F76-B20C-90A813240A0D}">
      <dsp:nvSpPr>
        <dsp:cNvPr id="0" name=""/>
        <dsp:cNvSpPr/>
      </dsp:nvSpPr>
      <dsp:spPr>
        <a:xfrm>
          <a:off x="1789748" y="1166631"/>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10</a:t>
          </a:r>
          <a:endParaRPr lang="en-US" sz="1900" kern="1200" dirty="0"/>
        </a:p>
      </dsp:txBody>
      <dsp:txXfrm>
        <a:off x="1811376" y="1188259"/>
        <a:ext cx="638358" cy="399793"/>
      </dsp:txXfrm>
    </dsp:sp>
    <dsp:sp modelId="{A3CAB655-28C6-496E-81BE-B881A676D354}">
      <dsp:nvSpPr>
        <dsp:cNvPr id="0" name=""/>
        <dsp:cNvSpPr/>
      </dsp:nvSpPr>
      <dsp:spPr>
        <a:xfrm>
          <a:off x="1950462" y="223144"/>
          <a:ext cx="3985775" cy="3985775"/>
        </a:xfrm>
        <a:custGeom>
          <a:avLst/>
          <a:gdLst/>
          <a:ahLst/>
          <a:cxnLst/>
          <a:rect l="0" t="0" r="0" b="0"/>
          <a:pathLst>
            <a:path>
              <a:moveTo>
                <a:pt x="356220" y="855820"/>
              </a:moveTo>
              <a:arcTo wR="1992887" hR="1992887" stAng="12887367" swAng="54538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FA97B47-7639-4999-B859-716EEBCAF0CF}">
      <dsp:nvSpPr>
        <dsp:cNvPr id="0" name=""/>
        <dsp:cNvSpPr/>
      </dsp:nvSpPr>
      <dsp:spPr>
        <a:xfrm>
          <a:off x="2525106" y="317983"/>
          <a:ext cx="681614" cy="4430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11</a:t>
          </a:r>
          <a:endParaRPr lang="en-US" sz="1900" kern="1200" dirty="0"/>
        </a:p>
      </dsp:txBody>
      <dsp:txXfrm>
        <a:off x="2546734" y="339611"/>
        <a:ext cx="638358" cy="399793"/>
      </dsp:txXfrm>
    </dsp:sp>
    <dsp:sp modelId="{7792F743-4D22-497F-82CA-84656989A645}">
      <dsp:nvSpPr>
        <dsp:cNvPr id="0" name=""/>
        <dsp:cNvSpPr/>
      </dsp:nvSpPr>
      <dsp:spPr>
        <a:xfrm>
          <a:off x="1950462" y="223144"/>
          <a:ext cx="3985775" cy="3985775"/>
        </a:xfrm>
        <a:custGeom>
          <a:avLst/>
          <a:gdLst/>
          <a:ahLst/>
          <a:cxnLst/>
          <a:rect l="0" t="0" r="0" b="0"/>
          <a:pathLst>
            <a:path>
              <a:moveTo>
                <a:pt x="1333299" y="112317"/>
              </a:moveTo>
              <a:arcTo wR="1992887" hR="1992887" stAng="15040335" swAng="4269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3/3/2020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45219" y="1827823"/>
            <a:ext cx="6653560" cy="3883202"/>
          </a:xfrm>
        </p:spPr>
        <p:txBody>
          <a:bodyPr/>
          <a:lstStyle>
            <a:lvl1pPr>
              <a:defRPr baseline="0"/>
            </a:lvl1pPr>
            <a:lvl4pPr>
              <a:defRPr/>
            </a:lvl4pPr>
          </a:lstStyle>
          <a:p>
            <a:pPr lvl="0"/>
            <a:r>
              <a:rPr lang="sv-SE" dirty="0" err="1"/>
              <a:t>Type</a:t>
            </a:r>
            <a:r>
              <a:rPr lang="sv-SE" dirty="0"/>
              <a:t> </a:t>
            </a:r>
            <a:r>
              <a:rPr lang="sv-SE" dirty="0" err="1"/>
              <a:t>your</a:t>
            </a:r>
            <a:r>
              <a:rPr lang="sv-SE" dirty="0"/>
              <a:t> text </a:t>
            </a:r>
            <a:r>
              <a:rPr lang="sv-SE" dirty="0" err="1"/>
              <a:t>here</a:t>
            </a:r>
            <a:endParaRPr lang="sv-SE" dirty="0"/>
          </a:p>
          <a:p>
            <a:pPr lvl="1"/>
            <a:r>
              <a:rPr lang="sv-SE" dirty="0" err="1"/>
              <a:t>Level</a:t>
            </a:r>
            <a:r>
              <a:rPr lang="sv-SE" dirty="0"/>
              <a:t> </a:t>
            </a:r>
            <a:r>
              <a:rPr lang="sv-SE" dirty="0" err="1"/>
              <a:t>two</a:t>
            </a:r>
            <a:endParaRPr lang="sv-SE" dirty="0"/>
          </a:p>
          <a:p>
            <a:pPr lvl="2"/>
            <a:r>
              <a:rPr lang="sv-SE" dirty="0" err="1"/>
              <a:t>Level</a:t>
            </a:r>
            <a:r>
              <a:rPr lang="sv-SE" dirty="0"/>
              <a:t> </a:t>
            </a:r>
            <a:r>
              <a:rPr lang="sv-SE" dirty="0" err="1"/>
              <a:t>three</a:t>
            </a:r>
            <a:endParaRPr lang="sv-SE" dirty="0"/>
          </a:p>
          <a:p>
            <a:pPr lvl="3"/>
            <a:r>
              <a:rPr lang="sv-SE" dirty="0" err="1"/>
              <a:t>Level</a:t>
            </a:r>
            <a:r>
              <a:rPr lang="sv-SE" dirty="0"/>
              <a:t> </a:t>
            </a:r>
            <a:r>
              <a:rPr lang="sv-SE" dirty="0" err="1"/>
              <a:t>four</a:t>
            </a:r>
            <a:endParaRPr lang="sv-SE" dirty="0"/>
          </a:p>
          <a:p>
            <a:pPr lvl="4"/>
            <a:r>
              <a:rPr lang="sv-SE" dirty="0" err="1"/>
              <a:t>Level</a:t>
            </a:r>
            <a:r>
              <a:rPr lang="sv-SE" dirty="0"/>
              <a:t> </a:t>
            </a:r>
            <a:r>
              <a:rPr lang="sv-SE" dirty="0" err="1"/>
              <a:t>five</a:t>
            </a:r>
            <a:endParaRPr lang="en-US" dirty="0"/>
          </a:p>
        </p:txBody>
      </p:sp>
      <p:sp>
        <p:nvSpPr>
          <p:cNvPr id="4" name="Date Placeholder 3"/>
          <p:cNvSpPr>
            <a:spLocks noGrp="1"/>
          </p:cNvSpPr>
          <p:nvPr>
            <p:ph type="dt" sz="half" idx="10"/>
          </p:nvPr>
        </p:nvSpPr>
        <p:spPr/>
        <p:txBody>
          <a:bodyPr/>
          <a:lstStyle/>
          <a:p>
            <a:fld id="{D7A3B3DD-11D3-46FE-8693-ABC62839DACF}" type="datetimeFigureOut">
              <a:rPr lang="sv-SE" smtClean="0"/>
              <a:t>2020-03-03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ED0E79-C485-4358-AA6A-241A5ED8242A}" type="slidenum">
              <a:rPr lang="sv-SE" smtClean="0"/>
              <a:t>‹#›</a:t>
            </a:fld>
            <a:endParaRPr lang="sv-SE"/>
          </a:p>
        </p:txBody>
      </p:sp>
      <p:sp>
        <p:nvSpPr>
          <p:cNvPr id="7" name="textruta 6"/>
          <p:cNvSpPr txBox="1"/>
          <p:nvPr userDrawn="1"/>
        </p:nvSpPr>
        <p:spPr>
          <a:xfrm>
            <a:off x="-525538" y="773761"/>
            <a:ext cx="184666" cy="369332"/>
          </a:xfrm>
          <a:prstGeom prst="rect">
            <a:avLst/>
          </a:prstGeom>
          <a:noFill/>
        </p:spPr>
        <p:txBody>
          <a:bodyPr wrap="none" rtlCol="0">
            <a:spAutoFit/>
          </a:bodyPr>
          <a:lstStyle/>
          <a:p>
            <a:endParaRPr lang="sv-SE" dirty="0"/>
          </a:p>
        </p:txBody>
      </p:sp>
      <p:sp>
        <p:nvSpPr>
          <p:cNvPr id="8" name="Title Placeholder 1"/>
          <p:cNvSpPr>
            <a:spLocks noGrp="1"/>
          </p:cNvSpPr>
          <p:nvPr>
            <p:ph type="title" hasCustomPrompt="1"/>
          </p:nvPr>
        </p:nvSpPr>
        <p:spPr>
          <a:xfrm>
            <a:off x="1245221" y="465210"/>
            <a:ext cx="6647364" cy="1080468"/>
          </a:xfrm>
          <a:prstGeom prst="rect">
            <a:avLst/>
          </a:prstGeom>
        </p:spPr>
        <p:txBody>
          <a:bodyPr vert="horz" lIns="0" tIns="0" rIns="0" bIns="0" rtlCol="0" anchor="ctr">
            <a:normAutofit/>
          </a:bodyPr>
          <a:lstStyle>
            <a:lvl1pPr>
              <a:defRPr/>
            </a:lvl1pPr>
          </a:lstStyle>
          <a:p>
            <a:r>
              <a:rPr lang="sv-SE" dirty="0" err="1"/>
              <a:t>Click</a:t>
            </a:r>
            <a:r>
              <a:rPr lang="sv-SE" dirty="0"/>
              <a:t> </a:t>
            </a:r>
            <a:r>
              <a:rPr lang="sv-SE" dirty="0" err="1"/>
              <a:t>to</a:t>
            </a:r>
            <a:r>
              <a:rPr lang="sv-SE" dirty="0"/>
              <a:t> </a:t>
            </a:r>
            <a:r>
              <a:rPr lang="sv-SE" dirty="0" err="1"/>
              <a:t>add</a:t>
            </a:r>
            <a:r>
              <a:rPr lang="sv-SE" dirty="0"/>
              <a:t> a </a:t>
            </a:r>
            <a:r>
              <a:rPr lang="sv-SE" dirty="0" err="1"/>
              <a:t>headline</a:t>
            </a:r>
            <a:endParaRPr lang="en-US" dirty="0"/>
          </a:p>
        </p:txBody>
      </p:sp>
    </p:spTree>
    <p:extLst>
      <p:ext uri="{BB962C8B-B14F-4D97-AF65-F5344CB8AC3E}">
        <p14:creationId xmlns:p14="http://schemas.microsoft.com/office/powerpoint/2010/main" val="230997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3/3/2020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id="{EE470CD2-23E8-4777-8E2C-5B966DD1F3B5}"/>
              </a:ext>
            </a:extLst>
          </p:cNvPr>
          <p:cNvSpPr>
            <a:spLocks noGrp="1"/>
          </p:cNvSpPr>
          <p:nvPr>
            <p:ph idx="1"/>
          </p:nvPr>
        </p:nvSpPr>
        <p:spPr>
          <a:xfrm>
            <a:off x="628650" y="1825625"/>
            <a:ext cx="7886700" cy="4351338"/>
          </a:xfrm>
        </p:spPr>
        <p:txBody>
          <a:bodyPr>
            <a:normAutofit/>
          </a:bodyPr>
          <a:lstStyle/>
          <a:p>
            <a:pPr marL="0" indent="0">
              <a:buNone/>
            </a:pPr>
            <a:endParaRPr lang="en-GB" dirty="0"/>
          </a:p>
          <a:p>
            <a:pPr marL="0" indent="0">
              <a:buNone/>
            </a:pPr>
            <a:endParaRPr lang="en-GB" dirty="0"/>
          </a:p>
          <a:p>
            <a:pPr marL="0" indent="0" algn="ctr">
              <a:buNone/>
            </a:pPr>
            <a:r>
              <a:rPr lang="en-US" sz="3200" b="1" dirty="0">
                <a:solidFill>
                  <a:schemeClr val="accent2"/>
                </a:solidFill>
              </a:rPr>
              <a:t>Research Methods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grpSp>
        <p:nvGrpSpPr>
          <p:cNvPr id="4" name="Group 3">
            <a:extLst>
              <a:ext uri="{FF2B5EF4-FFF2-40B4-BE49-F238E27FC236}">
                <a16:creationId xmlns:a16="http://schemas.microsoft.com/office/drawing/2014/main" id="{544D4BBC-0111-4C2A-85AD-ACCD6191141D}"/>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A73DC322-7F96-41E2-812A-B5528175F6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C65882D5-870B-4C29-A92B-AC5BD0054E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23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The Nature of Research:</a:t>
            </a:r>
            <a:br>
              <a:rPr lang="en-US" dirty="0">
                <a:solidFill>
                  <a:schemeClr val="accent2"/>
                </a:solidFill>
              </a:rPr>
            </a:br>
            <a:r>
              <a:rPr lang="en-US" dirty="0">
                <a:solidFill>
                  <a:schemeClr val="accent2"/>
                </a:solidFill>
              </a:rPr>
              <a:t>Experience and common sense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b="1" dirty="0"/>
              <a:t>Not all managerial decisions</a:t>
            </a:r>
            <a:r>
              <a:rPr lang="en-GB" sz="2800" dirty="0"/>
              <a:t> can be successfully made on the basis of experience, common sense or quick thinking.</a:t>
            </a:r>
          </a:p>
          <a:p>
            <a:pPr algn="just"/>
            <a:r>
              <a:rPr lang="en-GB" sz="2800" dirty="0"/>
              <a:t>One person’s experience can </a:t>
            </a:r>
            <a:r>
              <a:rPr lang="en-GB" sz="2800" b="1" dirty="0"/>
              <a:t>never be the same</a:t>
            </a:r>
            <a:r>
              <a:rPr lang="en-GB" sz="2800" dirty="0"/>
              <a:t> as another’s. Even if the people concerned </a:t>
            </a:r>
            <a:r>
              <a:rPr lang="en-GB" sz="2800" b="1" dirty="0"/>
              <a:t>share similar past experiences</a:t>
            </a:r>
            <a:r>
              <a:rPr lang="en-GB" sz="2800" dirty="0"/>
              <a:t>, the ways in which they perceive them and learn from them </a:t>
            </a:r>
            <a:r>
              <a:rPr lang="en-GB" sz="2800" b="1" dirty="0"/>
              <a:t>will differ. </a:t>
            </a:r>
            <a:endParaRPr lang="en-US" sz="2800" b="1" dirty="0"/>
          </a:p>
        </p:txBody>
      </p:sp>
    </p:spTree>
    <p:extLst>
      <p:ext uri="{BB962C8B-B14F-4D97-AF65-F5344CB8AC3E}">
        <p14:creationId xmlns:p14="http://schemas.microsoft.com/office/powerpoint/2010/main" val="299061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Common sense</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Common sense is </a:t>
            </a:r>
            <a:r>
              <a:rPr lang="en-GB" sz="2800" b="1" dirty="0"/>
              <a:t>a generally accepted view or belief</a:t>
            </a:r>
            <a:r>
              <a:rPr lang="en-GB" sz="2800" dirty="0"/>
              <a:t> of what is seen to be a sensible way to act or understand certain questions, issues or events. Such a view or belief may indeed be accurate, but, equally, it may not. </a:t>
            </a:r>
            <a:endParaRPr lang="en-US" sz="2800" dirty="0"/>
          </a:p>
        </p:txBody>
      </p:sp>
    </p:spTree>
    <p:extLst>
      <p:ext uri="{BB962C8B-B14F-4D97-AF65-F5344CB8AC3E}">
        <p14:creationId xmlns:p14="http://schemas.microsoft.com/office/powerpoint/2010/main" val="150109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1.2.1 Thinking about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As a practising hospitality or tourism manager, you will have to engage in various aspects of research then – because the questions and problems facing the contemporary manager are </a:t>
            </a:r>
            <a:r>
              <a:rPr lang="en-GB" sz="2800" b="1" dirty="0"/>
              <a:t>increasingly becoming ones that are new and complex and cannot be answered or solved by using experience or common sense alone.</a:t>
            </a:r>
            <a:endParaRPr lang="en-US" sz="2800" b="1" dirty="0"/>
          </a:p>
        </p:txBody>
      </p:sp>
    </p:spTree>
    <p:extLst>
      <p:ext uri="{BB962C8B-B14F-4D97-AF65-F5344CB8AC3E}">
        <p14:creationId xmlns:p14="http://schemas.microsoft.com/office/powerpoint/2010/main" val="246535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What is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b="1" dirty="0"/>
              <a:t>Consider the following issues for a moment: </a:t>
            </a:r>
            <a:r>
              <a:rPr lang="en-GB" sz="2800" dirty="0"/>
              <a:t>you want to go on holiday, you want to buy a car, you want to find a suitable venue for your twenty-first birthday party, you want to get the best return you can on your savings. How do you decide where to go on holiday, which car to buy, where to hold your party and which form of investment will give you the best return?</a:t>
            </a:r>
            <a:endParaRPr lang="en-US" sz="2800" dirty="0"/>
          </a:p>
        </p:txBody>
      </p:sp>
    </p:spTree>
    <p:extLst>
      <p:ext uri="{BB962C8B-B14F-4D97-AF65-F5344CB8AC3E}">
        <p14:creationId xmlns:p14="http://schemas.microsoft.com/office/powerpoint/2010/main" val="108049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What is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All of these issues have alternative answers or solutions and you need to find and select the one that fits your needs or criteria the best. How would you do that? Simply by collecting information to identify the options associated with each, then by analysing the information and selecting the best option. In short, you would research the issue in order </a:t>
            </a:r>
            <a:r>
              <a:rPr lang="en-GB" sz="2800" b="1" dirty="0"/>
              <a:t>to identify the most suitable solution.</a:t>
            </a:r>
            <a:endParaRPr lang="en-US" sz="2800" b="1" dirty="0"/>
          </a:p>
        </p:txBody>
      </p:sp>
    </p:spTree>
    <p:extLst>
      <p:ext uri="{BB962C8B-B14F-4D97-AF65-F5344CB8AC3E}">
        <p14:creationId xmlns:p14="http://schemas.microsoft.com/office/powerpoint/2010/main" val="65494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Widely accepted definition of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Many textbooks refer to, or define, research in terms of it being an activity that </a:t>
            </a:r>
            <a:r>
              <a:rPr lang="en-GB" sz="2800" b="1" dirty="0"/>
              <a:t>creates or generates new knowledge or as something that produces a contribution to the existing body of knowledge</a:t>
            </a:r>
            <a:r>
              <a:rPr lang="en-GB" sz="2800" dirty="0"/>
              <a:t>. The types of words that are commonly used in definitions of what research is include ‘discovery’, ‘investigation’, ‘new facts’, ‘advancement of knowledge’, ‘original insights</a:t>
            </a:r>
            <a:endParaRPr lang="en-US" sz="2800" dirty="0"/>
          </a:p>
        </p:txBody>
      </p:sp>
    </p:spTree>
    <p:extLst>
      <p:ext uri="{BB962C8B-B14F-4D97-AF65-F5344CB8AC3E}">
        <p14:creationId xmlns:p14="http://schemas.microsoft.com/office/powerpoint/2010/main" val="277478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A couple of views from the literature</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dirty="0"/>
              <a:t>Sekaran (2013: 4) suggests that research is, ‘an organised, systematic, data-based scientific enquiry or investigation into a specific problem which is undertaken with the objective of finding solutions or answers to it’. </a:t>
            </a:r>
          </a:p>
          <a:p>
            <a:pPr algn="just"/>
            <a:r>
              <a:rPr lang="en-GB" sz="2800" dirty="0"/>
              <a:t>By contrast, Wilson (1997: vi) takes the view that ‘research is a process of “principled compromise”, informed by professional knowledge of the techniques and limitations of research methods, driven by personal energy, and presented with whatever honesty and objectivity that can be mustered’.</a:t>
            </a:r>
            <a:endParaRPr lang="en-US" sz="2800" dirty="0"/>
          </a:p>
        </p:txBody>
      </p:sp>
    </p:spTree>
    <p:extLst>
      <p:ext uri="{BB962C8B-B14F-4D97-AF65-F5344CB8AC3E}">
        <p14:creationId xmlns:p14="http://schemas.microsoft.com/office/powerpoint/2010/main" val="3964515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1.3 The Characteristics of Scientific Research</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Logically, good research should reflect the characteristics of the ‘ideal’ and bad research the opposite. The ‘ideal’ is variously called scientific enquiry, scientific research or the scientific method and is regarded </a:t>
            </a:r>
            <a:r>
              <a:rPr lang="en-GB" sz="2800" b="1" dirty="0"/>
              <a:t>as having nine general characteristics to distinguish it from other forms of research.</a:t>
            </a:r>
            <a:endParaRPr lang="en-US" sz="2800" b="1" dirty="0"/>
          </a:p>
        </p:txBody>
      </p:sp>
    </p:spTree>
    <p:extLst>
      <p:ext uri="{BB962C8B-B14F-4D97-AF65-F5344CB8AC3E}">
        <p14:creationId xmlns:p14="http://schemas.microsoft.com/office/powerpoint/2010/main" val="423647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Characteristics of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US" sz="2800" dirty="0"/>
              <a:t>Purposeful</a:t>
            </a:r>
          </a:p>
          <a:p>
            <a:pPr marL="0" indent="0" algn="just">
              <a:buNone/>
            </a:pPr>
            <a:r>
              <a:rPr lang="en-GB" sz="2800" dirty="0"/>
              <a:t>Any research project should have a clear focus that is achievable, as the research process itself is a means to an end. For example, it is a way to obtain answers to a question or solutions to a problem.</a:t>
            </a:r>
            <a:endParaRPr lang="en-US" sz="2800" dirty="0"/>
          </a:p>
        </p:txBody>
      </p:sp>
    </p:spTree>
    <p:extLst>
      <p:ext uri="{BB962C8B-B14F-4D97-AF65-F5344CB8AC3E}">
        <p14:creationId xmlns:p14="http://schemas.microsoft.com/office/powerpoint/2010/main" val="248472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Characteristics of Research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US" sz="2800" dirty="0"/>
              <a:t>1. Purposeful</a:t>
            </a:r>
          </a:p>
          <a:p>
            <a:pPr marL="0" indent="0" algn="just">
              <a:buNone/>
            </a:pPr>
            <a:r>
              <a:rPr lang="en-GB" sz="2800" dirty="0"/>
              <a:t>Any research project should have a </a:t>
            </a:r>
            <a:r>
              <a:rPr lang="en-GB" sz="2800" b="1" dirty="0"/>
              <a:t>clear focus </a:t>
            </a:r>
            <a:r>
              <a:rPr lang="en-GB" sz="2800" dirty="0"/>
              <a:t>that is achievable, as the research process itself is a means to an end. For example, it is a way to obtain answers to a question or solutions to a problem.</a:t>
            </a:r>
          </a:p>
          <a:p>
            <a:pPr marL="0" indent="0" algn="just">
              <a:buNone/>
            </a:pPr>
            <a:r>
              <a:rPr lang="en-GB" sz="2800" dirty="0"/>
              <a:t>To achieve this overall result, a </a:t>
            </a:r>
            <a:r>
              <a:rPr lang="en-GB" sz="2800" b="1" dirty="0"/>
              <a:t>number of tasks or stages will have to be completed</a:t>
            </a:r>
            <a:r>
              <a:rPr lang="en-GB" sz="2800" dirty="0"/>
              <a:t>. These will be the research objectives and, in this case, might be expressed as follows.</a:t>
            </a:r>
            <a:endParaRPr lang="en-US" sz="2800" dirty="0"/>
          </a:p>
        </p:txBody>
      </p:sp>
    </p:spTree>
    <p:extLst>
      <p:ext uri="{BB962C8B-B14F-4D97-AF65-F5344CB8AC3E}">
        <p14:creationId xmlns:p14="http://schemas.microsoft.com/office/powerpoint/2010/main" val="47388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a:extLst>
              <a:ext uri="{FF2B5EF4-FFF2-40B4-BE49-F238E27FC236}">
                <a16:creationId xmlns:a16="http://schemas.microsoft.com/office/drawing/2014/main" id="{8FADA3B7-F46B-4731-AF93-15027F503CF5}"/>
              </a:ext>
            </a:extLst>
          </p:cNvPr>
          <p:cNvPicPr>
            <a:picLocks noChangeAspect="1"/>
          </p:cNvPicPr>
          <p:nvPr/>
        </p:nvPicPr>
        <p:blipFill>
          <a:blip r:embed="rId2"/>
          <a:stretch>
            <a:fillRect/>
          </a:stretch>
        </p:blipFill>
        <p:spPr>
          <a:xfrm>
            <a:off x="0" y="654754"/>
            <a:ext cx="9144000" cy="6508611"/>
          </a:xfrm>
          <a:prstGeom prst="rect">
            <a:avLst/>
          </a:prstGeom>
        </p:spPr>
      </p:pic>
      <p:pic>
        <p:nvPicPr>
          <p:cNvPr id="10" name="Content Placeholder 9" descr="A screenshot of a social media post&#10;&#10;Description automatically generated">
            <a:extLst>
              <a:ext uri="{FF2B5EF4-FFF2-40B4-BE49-F238E27FC236}">
                <a16:creationId xmlns:a16="http://schemas.microsoft.com/office/drawing/2014/main" id="{BEBF8F85-F58C-4FC7-B487-01491DA21AD9}"/>
              </a:ext>
            </a:extLst>
          </p:cNvPr>
          <p:cNvPicPr>
            <a:picLocks noGrp="1" noChangeAspect="1"/>
          </p:cNvPicPr>
          <p:nvPr>
            <p:ph idx="1"/>
          </p:nvPr>
        </p:nvPicPr>
        <p:blipFill>
          <a:blip r:embed="rId3"/>
          <a:stretch>
            <a:fillRect/>
          </a:stretch>
        </p:blipFill>
        <p:spPr>
          <a:xfrm>
            <a:off x="0" y="652896"/>
            <a:ext cx="9144000" cy="6752924"/>
          </a:xfrm>
        </p:spPr>
      </p:pic>
      <p:sp>
        <p:nvSpPr>
          <p:cNvPr id="4" name="Slide Number Placeholder 2">
            <a:extLst>
              <a:ext uri="{FF2B5EF4-FFF2-40B4-BE49-F238E27FC236}">
                <a16:creationId xmlns:a16="http://schemas.microsoft.com/office/drawing/2014/main" id="{66E51209-0788-4956-8C94-BE591AF10B76}"/>
              </a:ext>
            </a:extLst>
          </p:cNvPr>
          <p:cNvSpPr txBox="1">
            <a:spLocks/>
          </p:cNvSpPr>
          <p:nvPr/>
        </p:nvSpPr>
        <p:spPr>
          <a:xfrm>
            <a:off x="8072438" y="6519863"/>
            <a:ext cx="676275" cy="338137"/>
          </a:xfrm>
          <a:prstGeom prst="rect">
            <a:avLst/>
          </a:prstGeom>
        </p:spPr>
        <p:txBody>
          <a:bodyPr vert="horz" lIns="0" tIns="0" rIns="0" bIns="0" rtlCol="0" anchor="ctr"/>
          <a:lstStyle>
            <a:defPPr>
              <a:defRPr lang="sv-SE"/>
            </a:defPPr>
            <a:lvl1pPr marL="0" algn="l" defTabSz="914400" rtl="0" eaLnBrk="1" latinLnBrk="0" hangingPunct="1">
              <a:defRPr sz="7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E3CB781-82D6-44C0-9436-64F1EAEBF515}" type="slidenum">
              <a:rPr lang="en-GB" altLang="ru-RU" smtClean="0"/>
              <a:pPr>
                <a:defRPr/>
              </a:pPr>
              <a:t>2</a:t>
            </a:fld>
            <a:endParaRPr lang="en-GB" altLang="ru-RU"/>
          </a:p>
        </p:txBody>
      </p:sp>
      <p:pic>
        <p:nvPicPr>
          <p:cNvPr id="6" name="Рисунок 10">
            <a:extLst>
              <a:ext uri="{FF2B5EF4-FFF2-40B4-BE49-F238E27FC236}">
                <a16:creationId xmlns:a16="http://schemas.microsoft.com/office/drawing/2014/main" id="{B5D90834-F0CD-445C-9709-5F38DD069731}"/>
              </a:ext>
            </a:extLst>
          </p:cNvPr>
          <p:cNvPicPr>
            <a:picLocks noChangeAspect="1"/>
          </p:cNvPicPr>
          <p:nvPr/>
        </p:nvPicPr>
        <p:blipFill>
          <a:blip r:embed="rId4"/>
          <a:stretch>
            <a:fillRect/>
          </a:stretch>
        </p:blipFill>
        <p:spPr>
          <a:xfrm>
            <a:off x="0" y="0"/>
            <a:ext cx="2971800" cy="895350"/>
          </a:xfrm>
          <a:prstGeom prst="rect">
            <a:avLst/>
          </a:prstGeom>
        </p:spPr>
      </p:pic>
    </p:spTree>
    <p:extLst>
      <p:ext uri="{BB962C8B-B14F-4D97-AF65-F5344CB8AC3E}">
        <p14:creationId xmlns:p14="http://schemas.microsoft.com/office/powerpoint/2010/main" val="194276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The research objectives</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85000" lnSpcReduction="20000"/>
          </a:bodyPr>
          <a:lstStyle/>
          <a:p>
            <a:pPr marL="514350" indent="-514350" algn="just">
              <a:buAutoNum type="arabicPeriod"/>
            </a:pPr>
            <a:r>
              <a:rPr lang="en-GB" sz="2800" dirty="0"/>
              <a:t>To conduct a literature review to identify the nature of CSFs, both in general and in relation to the budget hotel operations context of the project. </a:t>
            </a:r>
          </a:p>
          <a:p>
            <a:pPr marL="514350" indent="-514350" algn="just">
              <a:buAutoNum type="arabicPeriod"/>
            </a:pPr>
            <a:r>
              <a:rPr lang="en-GB" sz="2800" dirty="0"/>
              <a:t>To develop a theoretical framework/conceptual model of the CSFs from the literature review and produce associated hypotheses. </a:t>
            </a:r>
          </a:p>
          <a:p>
            <a:pPr marL="514350" indent="-514350" algn="just">
              <a:buAutoNum type="arabicPeriod"/>
            </a:pPr>
            <a:r>
              <a:rPr lang="en-GB" sz="2800" dirty="0"/>
              <a:t>To collect empirical data from budget hotel companies and other appropriate organisations and/or individuals associated with the project’s context. </a:t>
            </a:r>
          </a:p>
          <a:p>
            <a:pPr marL="514350" indent="-514350" algn="just">
              <a:buAutoNum type="arabicPeriod"/>
            </a:pPr>
            <a:r>
              <a:rPr lang="en-GB" sz="2800" dirty="0"/>
              <a:t>To analyse the empirical data and test the study’s hypotheses. </a:t>
            </a:r>
          </a:p>
          <a:p>
            <a:pPr marL="514350" indent="-514350" algn="just">
              <a:buAutoNum type="arabicPeriod"/>
            </a:pPr>
            <a:r>
              <a:rPr lang="en-GB" sz="2800" dirty="0"/>
              <a:t>To produce conclusions and recommendations for further research.</a:t>
            </a:r>
            <a:endParaRPr lang="en-US" sz="2800" dirty="0"/>
          </a:p>
        </p:txBody>
      </p:sp>
    </p:spTree>
    <p:extLst>
      <p:ext uri="{BB962C8B-B14F-4D97-AF65-F5344CB8AC3E}">
        <p14:creationId xmlns:p14="http://schemas.microsoft.com/office/powerpoint/2010/main" val="111655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2. Rigorous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This characteristic is concerned with the quality of the design and </a:t>
            </a:r>
            <a:r>
              <a:rPr lang="en-GB" sz="2800" b="1" dirty="0"/>
              <a:t>how the research is conducted</a:t>
            </a:r>
            <a:r>
              <a:rPr lang="en-GB" sz="2800" dirty="0"/>
              <a:t>. Essentially, if a piece of research has been conducted in a rigorous manner, it is more likely that it will be seen as credible and the results believed and accepted than would otherwise be the case.</a:t>
            </a:r>
            <a:endParaRPr lang="en-US" sz="2800" dirty="0"/>
          </a:p>
        </p:txBody>
      </p:sp>
    </p:spTree>
    <p:extLst>
      <p:ext uri="{BB962C8B-B14F-4D97-AF65-F5344CB8AC3E}">
        <p14:creationId xmlns:p14="http://schemas.microsoft.com/office/powerpoint/2010/main" val="71921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3. Testable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Testability is concerned with the nature of the question being researched. For the research to be able to answer the question it is designed to address, the question must be answerable. This means that the question, or a hypothesis derived from it, </a:t>
            </a:r>
            <a:r>
              <a:rPr lang="en-GB" sz="2800" b="1" dirty="0"/>
              <a:t>must be written or phrased in a form that will enable it to be tested or proved.</a:t>
            </a:r>
            <a:endParaRPr lang="en-US" sz="2800" b="1" dirty="0"/>
          </a:p>
        </p:txBody>
      </p:sp>
    </p:spTree>
    <p:extLst>
      <p:ext uri="{BB962C8B-B14F-4D97-AF65-F5344CB8AC3E}">
        <p14:creationId xmlns:p14="http://schemas.microsoft.com/office/powerpoint/2010/main" val="277248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Example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For example, one factor that could be regarded as critical for this type of hospitality operation is the cleanliness of the guest bedrooms. So, we might speculate, or hypothesise, that the higher the levels of cleanliness, the more successful the budget hotel would be</a:t>
            </a:r>
            <a:endParaRPr lang="en-US" sz="2800" dirty="0"/>
          </a:p>
        </p:txBody>
      </p:sp>
    </p:spTree>
    <p:extLst>
      <p:ext uri="{BB962C8B-B14F-4D97-AF65-F5344CB8AC3E}">
        <p14:creationId xmlns:p14="http://schemas.microsoft.com/office/powerpoint/2010/main" val="1170951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4. Replicable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If the design and procedures used to undertake a piece of research </a:t>
            </a:r>
            <a:r>
              <a:rPr lang="en-GB" sz="2800" b="1" dirty="0"/>
              <a:t>are transparent and available in the public domain </a:t>
            </a:r>
            <a:r>
              <a:rPr lang="en-GB" sz="2800" dirty="0"/>
              <a:t>for others to see, then other researchers will be able to replicate or repeat that research to test the rigour of its processes and the accuracy of its findings. This is the same idea as one researcher repeating the same experiment a number of times to see if the same results are obtained</a:t>
            </a:r>
            <a:endParaRPr lang="en-US" sz="2800" dirty="0"/>
          </a:p>
        </p:txBody>
      </p:sp>
    </p:spTree>
    <p:extLst>
      <p:ext uri="{BB962C8B-B14F-4D97-AF65-F5344CB8AC3E}">
        <p14:creationId xmlns:p14="http://schemas.microsoft.com/office/powerpoint/2010/main" val="1086259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4. Replicable part 2</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Whatever the context, the key issues here are those of </a:t>
            </a:r>
            <a:r>
              <a:rPr lang="en-GB" sz="2800" b="1" dirty="0"/>
              <a:t>comprehensiveness and transparency</a:t>
            </a:r>
            <a:r>
              <a:rPr lang="en-GB" sz="2800" dirty="0"/>
              <a:t>. For you to be able to replicate someone else’s study or for someone else to repeat yours, the process used must be recorded in detail.</a:t>
            </a:r>
            <a:endParaRPr lang="en-US" sz="2800" dirty="0"/>
          </a:p>
        </p:txBody>
      </p:sp>
    </p:spTree>
    <p:extLst>
      <p:ext uri="{BB962C8B-B14F-4D97-AF65-F5344CB8AC3E}">
        <p14:creationId xmlns:p14="http://schemas.microsoft.com/office/powerpoint/2010/main" val="3097722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5. Precision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marL="0" indent="0" algn="just">
              <a:buNone/>
            </a:pPr>
            <a:r>
              <a:rPr lang="en-GB" sz="2800" dirty="0"/>
              <a:t>Because of the scale, scope and complexity of most real-world situations, </a:t>
            </a:r>
            <a:r>
              <a:rPr lang="en-GB" sz="2800" b="1" dirty="0"/>
              <a:t>we are often forced to restrict our research to a sub-set or sample of the full population.</a:t>
            </a:r>
            <a:r>
              <a:rPr lang="en-GB" sz="2800" dirty="0"/>
              <a:t> Where this is the case, we face an issue concerning the extent to which the findings we obtain from our sample are a true reflection of the population as a whole.</a:t>
            </a:r>
          </a:p>
          <a:p>
            <a:pPr marL="0" indent="0" algn="just">
              <a:buNone/>
            </a:pPr>
            <a:r>
              <a:rPr lang="en-GB" sz="2800" dirty="0"/>
              <a:t>There are many issues associated with this, particularly those concerned with </a:t>
            </a:r>
            <a:r>
              <a:rPr lang="en-GB" sz="2800" b="1" dirty="0"/>
              <a:t>sample design/selection, </a:t>
            </a:r>
            <a:r>
              <a:rPr lang="en-GB" sz="2800" dirty="0"/>
              <a:t>that will be dealt with later in the course</a:t>
            </a:r>
            <a:endParaRPr lang="en-US" sz="2800" dirty="0"/>
          </a:p>
        </p:txBody>
      </p:sp>
    </p:spTree>
    <p:extLst>
      <p:ext uri="{BB962C8B-B14F-4D97-AF65-F5344CB8AC3E}">
        <p14:creationId xmlns:p14="http://schemas.microsoft.com/office/powerpoint/2010/main" val="233462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6 Confidence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dirty="0"/>
              <a:t>This is related to precision and is concerned with the likelihood, or probability, that the findings from the sample are correct or, put another way, </a:t>
            </a:r>
            <a:r>
              <a:rPr lang="en-GB" sz="2800" b="1" dirty="0"/>
              <a:t>how confident we can be about the accuracy </a:t>
            </a:r>
            <a:r>
              <a:rPr lang="en-GB" sz="2800" dirty="0"/>
              <a:t>of the research findings.</a:t>
            </a:r>
          </a:p>
          <a:p>
            <a:pPr algn="just"/>
            <a:r>
              <a:rPr lang="en-GB" sz="2800" b="1" dirty="0"/>
              <a:t>The general convention is that a 95 per cent </a:t>
            </a:r>
            <a:r>
              <a:rPr lang="en-GB" sz="2800" dirty="0"/>
              <a:t>level of confidence is the minimum acceptable. This means that the probability of the findings being incorrect is only 5 per cent and, conversely, 9½ times out of every 10 they will be correct.</a:t>
            </a:r>
            <a:endParaRPr lang="en-US" sz="2800" dirty="0"/>
          </a:p>
        </p:txBody>
      </p:sp>
    </p:spTree>
    <p:extLst>
      <p:ext uri="{BB962C8B-B14F-4D97-AF65-F5344CB8AC3E}">
        <p14:creationId xmlns:p14="http://schemas.microsoft.com/office/powerpoint/2010/main" val="252678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7 Objective</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As we have seen earlier, this characteristic is one that has received criticism in terms of whether or not it is really possible for any individual </a:t>
            </a:r>
            <a:r>
              <a:rPr lang="en-GB" sz="2800" b="1" dirty="0"/>
              <a:t>to be truly objective and value-free </a:t>
            </a:r>
            <a:r>
              <a:rPr lang="en-GB" sz="2800" dirty="0"/>
              <a:t>when designing and conducting research.</a:t>
            </a:r>
          </a:p>
          <a:p>
            <a:pPr algn="just"/>
            <a:r>
              <a:rPr lang="en-GB" sz="2800" dirty="0"/>
              <a:t>In addition to this, we should </a:t>
            </a:r>
            <a:r>
              <a:rPr lang="en-GB" sz="2800" b="1" dirty="0"/>
              <a:t>be aware of where our subjectivity has influenced </a:t>
            </a:r>
            <a:r>
              <a:rPr lang="en-GB" sz="2800" dirty="0"/>
              <a:t>the research and be prepared to recognise this and the impact it may have had.</a:t>
            </a:r>
          </a:p>
          <a:p>
            <a:pPr algn="just"/>
            <a:endParaRPr lang="en-US" sz="2800" dirty="0"/>
          </a:p>
        </p:txBody>
      </p:sp>
    </p:spTree>
    <p:extLst>
      <p:ext uri="{BB962C8B-B14F-4D97-AF65-F5344CB8AC3E}">
        <p14:creationId xmlns:p14="http://schemas.microsoft.com/office/powerpoint/2010/main" val="3989245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8 </a:t>
            </a:r>
            <a:r>
              <a:rPr lang="en-US" dirty="0" err="1">
                <a:solidFill>
                  <a:schemeClr val="accent2"/>
                </a:solidFill>
              </a:rPr>
              <a:t>Generalisable</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It is self-evident that all research is undertaken within a particular context or situation, but this does not mean that the findings from this research will be applicable to other contexts or situations that are related or unrelated to the original context in which the research was conducted. However, </a:t>
            </a:r>
            <a:r>
              <a:rPr lang="en-GB" sz="2800" b="1" dirty="0"/>
              <a:t>it would increase the value </a:t>
            </a:r>
            <a:r>
              <a:rPr lang="en-GB" sz="2800" dirty="0"/>
              <a:t>of the research if it were </a:t>
            </a:r>
            <a:r>
              <a:rPr lang="en-GB" sz="2800" b="1" dirty="0"/>
              <a:t>to be generally applicable </a:t>
            </a:r>
            <a:r>
              <a:rPr lang="en-GB" sz="2800" dirty="0"/>
              <a:t>rather than relevant only to that one context.</a:t>
            </a:r>
            <a:endParaRPr lang="en-US" sz="2800" dirty="0"/>
          </a:p>
        </p:txBody>
      </p:sp>
    </p:spTree>
    <p:extLst>
      <p:ext uri="{BB962C8B-B14F-4D97-AF65-F5344CB8AC3E}">
        <p14:creationId xmlns:p14="http://schemas.microsoft.com/office/powerpoint/2010/main" val="265128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5059971" y="1783959"/>
            <a:ext cx="3483937" cy="2889114"/>
          </a:xfrm>
        </p:spPr>
        <p:txBody>
          <a:bodyPr vert="horz" lIns="91440" tIns="45720" rIns="91440" bIns="45720" rtlCol="0" anchor="b">
            <a:noAutofit/>
          </a:bodyPr>
          <a:lstStyle/>
          <a:p>
            <a:r>
              <a:rPr lang="en-US" dirty="0"/>
              <a:t>The main textbook is</a:t>
            </a:r>
            <a:br>
              <a:rPr lang="en-US" dirty="0"/>
            </a:br>
            <a:r>
              <a:rPr lang="en-US" dirty="0"/>
              <a:t>Researching Hospitality and Tourism</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518C3CEC-B596-491A-955A-AD1665D396F1}"/>
              </a:ext>
            </a:extLst>
          </p:cNvPr>
          <p:cNvPicPr>
            <a:picLocks noGrp="1" noChangeAspect="1"/>
          </p:cNvPicPr>
          <p:nvPr>
            <p:ph idx="1"/>
          </p:nvPr>
        </p:nvPicPr>
        <p:blipFill>
          <a:blip r:embed="rId2"/>
          <a:stretch>
            <a:fillRect/>
          </a:stretch>
        </p:blipFill>
        <p:spPr>
          <a:xfrm>
            <a:off x="0" y="0"/>
            <a:ext cx="4893328" cy="6924675"/>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50323856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9 Parsimonious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This characteristic is essentially concerned with simplicity. Any issue being researched is likely to be one that could be influenced by a wide range of factors</a:t>
            </a:r>
            <a:r>
              <a:rPr lang="en-GB" sz="2800" b="1" dirty="0"/>
              <a:t>, but not all of these possible influences will be equally strong or important to the overall answer.</a:t>
            </a:r>
            <a:endParaRPr lang="en-US" sz="2800" b="1" dirty="0"/>
          </a:p>
        </p:txBody>
      </p:sp>
    </p:spTree>
    <p:extLst>
      <p:ext uri="{BB962C8B-B14F-4D97-AF65-F5344CB8AC3E}">
        <p14:creationId xmlns:p14="http://schemas.microsoft.com/office/powerpoint/2010/main" val="2505164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US" dirty="0">
                <a:solidFill>
                  <a:schemeClr val="accent2"/>
                </a:solidFill>
              </a:rPr>
              <a:t>1.4 Types of Research</a:t>
            </a:r>
            <a:br>
              <a:rPr lang="en-US" dirty="0">
                <a:solidFill>
                  <a:schemeClr val="accent2"/>
                </a:solidFill>
              </a:rPr>
            </a:br>
            <a:r>
              <a:rPr lang="en-GB" dirty="0">
                <a:solidFill>
                  <a:schemeClr val="accent2"/>
                </a:solidFill>
              </a:rPr>
              <a:t>1.4.1 Exploratory, descriptive and explanatory research</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92500" lnSpcReduction="10000"/>
          </a:bodyPr>
          <a:lstStyle/>
          <a:p>
            <a:pPr algn="just"/>
            <a:r>
              <a:rPr lang="en-GB" sz="2800" dirty="0"/>
              <a:t>In terms of differing purposes, exploratory research is really </a:t>
            </a:r>
            <a:r>
              <a:rPr lang="en-GB" sz="2800" dirty="0" err="1"/>
              <a:t>selfevident</a:t>
            </a:r>
            <a:r>
              <a:rPr lang="en-GB" sz="2800" dirty="0"/>
              <a:t>.</a:t>
            </a:r>
            <a:r>
              <a:rPr lang="ru-RU" sz="2800" dirty="0"/>
              <a:t> </a:t>
            </a:r>
          </a:p>
          <a:p>
            <a:pPr algn="just"/>
            <a:r>
              <a:rPr lang="en-GB" sz="2800" dirty="0"/>
              <a:t>Descriptive research will be designed </a:t>
            </a:r>
            <a:r>
              <a:rPr lang="en-GB" sz="2800" b="1" dirty="0"/>
              <a:t>to establish a factual picture of the issue under investigation</a:t>
            </a:r>
            <a:r>
              <a:rPr lang="en-GB" sz="2800" dirty="0"/>
              <a:t>, whereas explanatory research will be concerned with explaining the why and how of the situation</a:t>
            </a:r>
            <a:r>
              <a:rPr lang="ru-RU" sz="2800" dirty="0"/>
              <a:t>.</a:t>
            </a:r>
          </a:p>
          <a:p>
            <a:pPr algn="just"/>
            <a:r>
              <a:rPr lang="en-GB" sz="2800" dirty="0"/>
              <a:t>Explanatory research frequently includes descriptive elements but goes beyond this to identify and explore the causes lying behind the effects and the nature of the relationships between the two.</a:t>
            </a:r>
            <a:endParaRPr lang="en-US" sz="2800" dirty="0"/>
          </a:p>
        </p:txBody>
      </p:sp>
    </p:spTree>
    <p:extLst>
      <p:ext uri="{BB962C8B-B14F-4D97-AF65-F5344CB8AC3E}">
        <p14:creationId xmlns:p14="http://schemas.microsoft.com/office/powerpoint/2010/main" val="2433596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27544700-3EEA-4F89-B737-6766525A270B}"/>
              </a:ext>
            </a:extLst>
          </p:cNvPr>
          <p:cNvPicPr>
            <a:picLocks noChangeAspect="1"/>
          </p:cNvPicPr>
          <p:nvPr/>
        </p:nvPicPr>
        <p:blipFill>
          <a:blip r:embed="rId4"/>
          <a:stretch>
            <a:fillRect/>
          </a:stretch>
        </p:blipFill>
        <p:spPr>
          <a:xfrm>
            <a:off x="0" y="1077352"/>
            <a:ext cx="9144000" cy="4703295"/>
          </a:xfrm>
          <a:prstGeom prst="rect">
            <a:avLst/>
          </a:prstGeom>
        </p:spPr>
      </p:pic>
    </p:spTree>
    <p:extLst>
      <p:ext uri="{BB962C8B-B14F-4D97-AF65-F5344CB8AC3E}">
        <p14:creationId xmlns:p14="http://schemas.microsoft.com/office/powerpoint/2010/main" val="2343561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10A25E6A-8178-484A-9EB5-D0BAA5D2DA6D}"/>
              </a:ext>
            </a:extLst>
          </p:cNvPr>
          <p:cNvPicPr>
            <a:picLocks noChangeAspect="1"/>
          </p:cNvPicPr>
          <p:nvPr/>
        </p:nvPicPr>
        <p:blipFill>
          <a:blip r:embed="rId4"/>
          <a:stretch>
            <a:fillRect/>
          </a:stretch>
        </p:blipFill>
        <p:spPr>
          <a:xfrm>
            <a:off x="0" y="1170753"/>
            <a:ext cx="9144000" cy="4516493"/>
          </a:xfrm>
          <a:prstGeom prst="rect">
            <a:avLst/>
          </a:prstGeom>
        </p:spPr>
      </p:pic>
    </p:spTree>
    <p:extLst>
      <p:ext uri="{BB962C8B-B14F-4D97-AF65-F5344CB8AC3E}">
        <p14:creationId xmlns:p14="http://schemas.microsoft.com/office/powerpoint/2010/main" val="490583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1.4.2 Pure and applied research</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You will also find that the research methods literature will almost universally distinguish between </a:t>
            </a:r>
            <a:r>
              <a:rPr lang="en-GB" sz="2800" b="1" dirty="0"/>
              <a:t>pure, or basic, and applied research </a:t>
            </a:r>
            <a:r>
              <a:rPr lang="en-GB" sz="2800" dirty="0"/>
              <a:t>as two types of research with very different purposes</a:t>
            </a:r>
          </a:p>
          <a:p>
            <a:pPr marL="0" indent="0" algn="just">
              <a:buNone/>
            </a:pPr>
            <a:r>
              <a:rPr lang="en-GB" sz="2800" dirty="0"/>
              <a:t>Blue sky thinking</a:t>
            </a:r>
            <a:endParaRPr lang="en-US" sz="2800" dirty="0"/>
          </a:p>
        </p:txBody>
      </p:sp>
    </p:spTree>
    <p:extLst>
      <p:ext uri="{BB962C8B-B14F-4D97-AF65-F5344CB8AC3E}">
        <p14:creationId xmlns:p14="http://schemas.microsoft.com/office/powerpoint/2010/main" val="229820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1.4.3 Theoretical/empirical and primary/secondary research</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Secondary r</a:t>
            </a:r>
            <a:r>
              <a:rPr lang="en-GB" sz="2800" b="1" dirty="0"/>
              <a:t>esearch relies on data that already exist</a:t>
            </a:r>
            <a:r>
              <a:rPr lang="en-GB" sz="2800" dirty="0"/>
              <a:t> – in short, that contained in the literature relating to the issue in question – whereas primary research involves the collection of new data</a:t>
            </a:r>
            <a:endParaRPr lang="en-US" sz="2800" dirty="0"/>
          </a:p>
        </p:txBody>
      </p:sp>
    </p:spTree>
    <p:extLst>
      <p:ext uri="{BB962C8B-B14F-4D97-AF65-F5344CB8AC3E}">
        <p14:creationId xmlns:p14="http://schemas.microsoft.com/office/powerpoint/2010/main" val="1215265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1.5 The Main Research Approaches</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spTree>
    <p:extLst>
      <p:ext uri="{BB962C8B-B14F-4D97-AF65-F5344CB8AC3E}">
        <p14:creationId xmlns:p14="http://schemas.microsoft.com/office/powerpoint/2010/main" val="4167225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1.5.1 Induction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This is an approach that </a:t>
            </a:r>
            <a:r>
              <a:rPr lang="en-GB" sz="2800" b="1" dirty="0"/>
              <a:t>essentially works by going from the unknown to the known</a:t>
            </a:r>
            <a:r>
              <a:rPr lang="en-GB" sz="2800" dirty="0"/>
              <a:t>. As Figure 1.1 illustrates, the starting point for an inductive approach to conducting research is the identification of the problem or question to be addressed.</a:t>
            </a:r>
            <a:endParaRPr lang="en-US" sz="2800" dirty="0"/>
          </a:p>
        </p:txBody>
      </p:sp>
    </p:spTree>
    <p:extLst>
      <p:ext uri="{BB962C8B-B14F-4D97-AF65-F5344CB8AC3E}">
        <p14:creationId xmlns:p14="http://schemas.microsoft.com/office/powerpoint/2010/main" val="4143984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In this respect it is synonymous with the </a:t>
            </a:r>
            <a:r>
              <a:rPr lang="en-GB" sz="2800" b="1" dirty="0"/>
              <a:t>deductive</a:t>
            </a:r>
            <a:r>
              <a:rPr lang="en-GB" sz="2800" dirty="0"/>
              <a:t> approach, but that is where the similarities end, as will become evident as we </a:t>
            </a:r>
            <a:r>
              <a:rPr lang="en-GB" sz="2800" b="1" dirty="0"/>
              <a:t>proceed to examine the two approaches</a:t>
            </a:r>
            <a:r>
              <a:rPr lang="en-GB" sz="2800" dirty="0"/>
              <a:t>. As the main purpose of </a:t>
            </a:r>
            <a:r>
              <a:rPr lang="en-GB" sz="2800" b="1" dirty="0"/>
              <a:t>induction is to build new theory</a:t>
            </a:r>
            <a:r>
              <a:rPr lang="en-GB" sz="2800" dirty="0"/>
              <a:t>, rather than test existing theory</a:t>
            </a:r>
            <a:endParaRPr lang="en-US" sz="2800" dirty="0"/>
          </a:p>
        </p:txBody>
      </p:sp>
    </p:spTree>
    <p:extLst>
      <p:ext uri="{BB962C8B-B14F-4D97-AF65-F5344CB8AC3E}">
        <p14:creationId xmlns:p14="http://schemas.microsoft.com/office/powerpoint/2010/main" val="412640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Inductive research</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b="1" dirty="0"/>
              <a:t>Having collected the empirical data</a:t>
            </a:r>
            <a:r>
              <a:rPr lang="en-GB" sz="2800" dirty="0"/>
              <a:t>, the inductive researcher then has to make sense of it by </a:t>
            </a:r>
            <a:r>
              <a:rPr lang="en-GB" sz="2800" b="1" dirty="0"/>
              <a:t>analysing it for patterns, connections, relationships and so on in order to interpret its significance</a:t>
            </a:r>
            <a:r>
              <a:rPr lang="en-GB" sz="2800" dirty="0"/>
              <a:t> and produce meaningful explanations or theories.</a:t>
            </a:r>
          </a:p>
          <a:p>
            <a:pPr algn="just"/>
            <a:r>
              <a:rPr lang="en-GB" sz="2800" dirty="0"/>
              <a:t>Inductive research invariably involves the collection of </a:t>
            </a:r>
            <a:r>
              <a:rPr lang="en-GB" sz="2800" b="1" dirty="0"/>
              <a:t>qualitative rather than quantitative data</a:t>
            </a:r>
          </a:p>
          <a:p>
            <a:pPr algn="just"/>
            <a:r>
              <a:rPr lang="en-GB" sz="2800" dirty="0"/>
              <a:t>In this sense, inductive research is frequently seen as synonymous with qualitative research</a:t>
            </a:r>
            <a:endParaRPr lang="en-US" sz="2800" dirty="0"/>
          </a:p>
        </p:txBody>
      </p:sp>
    </p:spTree>
    <p:extLst>
      <p:ext uri="{BB962C8B-B14F-4D97-AF65-F5344CB8AC3E}">
        <p14:creationId xmlns:p14="http://schemas.microsoft.com/office/powerpoint/2010/main" val="311346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Assessments</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r>
              <a:rPr lang="en-US" sz="2800" dirty="0"/>
              <a:t>Lectures attendance, active participation in the discussions (10%)</a:t>
            </a:r>
          </a:p>
          <a:p>
            <a:r>
              <a:rPr lang="en-US" sz="2800" dirty="0"/>
              <a:t>Final written Exam (60%)</a:t>
            </a:r>
          </a:p>
          <a:p>
            <a:r>
              <a:rPr lang="en-US" sz="2800" dirty="0"/>
              <a:t>Project &amp; Presentation (30%)</a:t>
            </a:r>
          </a:p>
          <a:p>
            <a:pPr marL="0" indent="0">
              <a:buNone/>
            </a:pPr>
            <a:endParaRPr lang="en-US" sz="2800" dirty="0"/>
          </a:p>
        </p:txBody>
      </p:sp>
      <p:grpSp>
        <p:nvGrpSpPr>
          <p:cNvPr id="7" name="Group 6">
            <a:extLst>
              <a:ext uri="{FF2B5EF4-FFF2-40B4-BE49-F238E27FC236}">
                <a16:creationId xmlns:a16="http://schemas.microsoft.com/office/drawing/2014/main" id="{CD115AF2-DD1D-48D2-B32F-E18EFBB45D29}"/>
              </a:ext>
            </a:extLst>
          </p:cNvPr>
          <p:cNvGrpSpPr/>
          <p:nvPr/>
        </p:nvGrpSpPr>
        <p:grpSpPr>
          <a:xfrm>
            <a:off x="0" y="5341937"/>
            <a:ext cx="9144000" cy="1516063"/>
            <a:chOff x="0" y="5341937"/>
            <a:chExt cx="9144000" cy="1516063"/>
          </a:xfrm>
        </p:grpSpPr>
        <p:pic>
          <p:nvPicPr>
            <p:cNvPr id="8" name="Picture 4" descr="ÐÐ¾ÑÐ¾Ð¶ÐµÐµ Ð¸Ð·Ð¾Ð±ÑÐ°Ð¶ÐµÐ½Ð¸Ðµ">
              <a:extLst>
                <a:ext uri="{FF2B5EF4-FFF2-40B4-BE49-F238E27FC236}">
                  <a16:creationId xmlns:a16="http://schemas.microsoft.com/office/drawing/2014/main" id="{C7189426-42D0-47AA-AE44-3D66942508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ir-s3-cdn-cf.behance.net/project_modules/disp/22f8fe33889697.5605ea4c1cb4e.jpg">
              <a:extLst>
                <a:ext uri="{FF2B5EF4-FFF2-40B4-BE49-F238E27FC236}">
                  <a16:creationId xmlns:a16="http://schemas.microsoft.com/office/drawing/2014/main" id="{204043B6-5DE8-4D23-B2E0-9AC84BD08C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1085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sz="3200" dirty="0"/>
              <a:t>The inductive approach to research</a:t>
            </a:r>
            <a:endParaRPr lang="en-US" sz="3200"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4BD4F946-2759-4F32-929E-476697E8C30B}"/>
              </a:ext>
            </a:extLst>
          </p:cNvPr>
          <p:cNvPicPr>
            <a:picLocks noChangeAspect="1"/>
          </p:cNvPicPr>
          <p:nvPr/>
        </p:nvPicPr>
        <p:blipFill>
          <a:blip r:embed="rId4"/>
          <a:stretch>
            <a:fillRect/>
          </a:stretch>
        </p:blipFill>
        <p:spPr>
          <a:xfrm>
            <a:off x="0" y="1260651"/>
            <a:ext cx="9144000" cy="5003447"/>
          </a:xfrm>
          <a:prstGeom prst="rect">
            <a:avLst/>
          </a:prstGeom>
        </p:spPr>
      </p:pic>
    </p:spTree>
    <p:extLst>
      <p:ext uri="{BB962C8B-B14F-4D97-AF65-F5344CB8AC3E}">
        <p14:creationId xmlns:p14="http://schemas.microsoft.com/office/powerpoint/2010/main" val="747946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1.5.2 Deduction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This is the approach to research adopted by archetypal scientists </a:t>
            </a:r>
            <a:r>
              <a:rPr lang="en-GB" sz="2800" b="1" dirty="0"/>
              <a:t>who believe that the world and knowledge are factual and objective</a:t>
            </a:r>
            <a:r>
              <a:rPr lang="en-GB" sz="2800" dirty="0"/>
              <a:t>. This is based on a set of beliefs known as </a:t>
            </a:r>
            <a:r>
              <a:rPr lang="en-GB" sz="2800" b="1" dirty="0"/>
              <a:t>positivism</a:t>
            </a:r>
            <a:r>
              <a:rPr lang="en-GB" sz="2800" dirty="0"/>
              <a:t> and we shall explore these beliefs and their implications further in Lecture 2, but as Figure 1.2 shows, this approach takes the </a:t>
            </a:r>
            <a:r>
              <a:rPr lang="en-GB" sz="2800" b="1" dirty="0"/>
              <a:t>existing body of theoretical and empirical knowledge</a:t>
            </a:r>
            <a:r>
              <a:rPr lang="en-GB" sz="2800" dirty="0"/>
              <a:t> as its primary starting point.</a:t>
            </a:r>
            <a:endParaRPr lang="en-US" sz="2800" dirty="0"/>
          </a:p>
        </p:txBody>
      </p:sp>
    </p:spTree>
    <p:extLst>
      <p:ext uri="{BB962C8B-B14F-4D97-AF65-F5344CB8AC3E}">
        <p14:creationId xmlns:p14="http://schemas.microsoft.com/office/powerpoint/2010/main" val="1427268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4" name="Picture 3">
            <a:extLst>
              <a:ext uri="{FF2B5EF4-FFF2-40B4-BE49-F238E27FC236}">
                <a16:creationId xmlns:a16="http://schemas.microsoft.com/office/drawing/2014/main" id="{C925EF5B-9B1D-4BF7-95D1-485B7E3F7C2D}"/>
              </a:ext>
            </a:extLst>
          </p:cNvPr>
          <p:cNvPicPr>
            <a:picLocks noChangeAspect="1"/>
          </p:cNvPicPr>
          <p:nvPr/>
        </p:nvPicPr>
        <p:blipFill>
          <a:blip r:embed="rId4"/>
          <a:stretch>
            <a:fillRect/>
          </a:stretch>
        </p:blipFill>
        <p:spPr>
          <a:xfrm>
            <a:off x="0" y="911997"/>
            <a:ext cx="9144000" cy="5034005"/>
          </a:xfrm>
          <a:prstGeom prst="rect">
            <a:avLst/>
          </a:prstGeom>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sz="3200" dirty="0"/>
              <a:t>The deductive approach to research</a:t>
            </a:r>
            <a:br>
              <a:rPr lang="en-GB" sz="3200" dirty="0"/>
            </a:br>
            <a:endParaRPr lang="en-US" sz="3200" dirty="0"/>
          </a:p>
        </p:txBody>
      </p:sp>
    </p:spTree>
    <p:extLst>
      <p:ext uri="{BB962C8B-B14F-4D97-AF65-F5344CB8AC3E}">
        <p14:creationId xmlns:p14="http://schemas.microsoft.com/office/powerpoint/2010/main" val="4283380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t>Deduction vs Induction</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So, deduction is concerned with testing existing theory, whereas, as we have seen, </a:t>
            </a:r>
            <a:r>
              <a:rPr lang="en-GB" sz="2800" b="1" dirty="0"/>
              <a:t>induction seeks to create new theory.</a:t>
            </a:r>
          </a:p>
          <a:p>
            <a:pPr algn="just"/>
            <a:r>
              <a:rPr lang="en-GB" sz="2800" dirty="0"/>
              <a:t>Once the literature has been reviewed, the deductive researcher will be in a position to </a:t>
            </a:r>
            <a:r>
              <a:rPr lang="en-GB" sz="2800" b="1" dirty="0"/>
              <a:t>develop the theoretical framework that informs and helps to structure and guide </a:t>
            </a:r>
            <a:r>
              <a:rPr lang="en-GB" sz="2800" dirty="0"/>
              <a:t>the remainder of the research process.</a:t>
            </a:r>
            <a:endParaRPr lang="en-US" sz="2800" dirty="0"/>
          </a:p>
        </p:txBody>
      </p:sp>
    </p:spTree>
    <p:extLst>
      <p:ext uri="{BB962C8B-B14F-4D97-AF65-F5344CB8AC3E}">
        <p14:creationId xmlns:p14="http://schemas.microsoft.com/office/powerpoint/2010/main" val="1372866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Deduction</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At the end of the process, once the data have been analysed, the theory tested during this process will either be supported, or confirmed, by the evidence or it may require modification in the light of the evidence or, in extreme cases, it may need to be replaced by an entirely new theory.</a:t>
            </a:r>
            <a:endParaRPr lang="en-US" sz="2800" dirty="0"/>
          </a:p>
        </p:txBody>
      </p:sp>
    </p:spTree>
    <p:extLst>
      <p:ext uri="{BB962C8B-B14F-4D97-AF65-F5344CB8AC3E}">
        <p14:creationId xmlns:p14="http://schemas.microsoft.com/office/powerpoint/2010/main" val="3558640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1.6 Research Issues, Questions and Problems </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Consider the following questions, which are probably the fairly typical issues such hospitality &amp; tourism managers would be interested in: </a:t>
            </a:r>
          </a:p>
          <a:p>
            <a:pPr algn="just"/>
            <a:r>
              <a:rPr lang="en-GB" sz="2800" dirty="0"/>
              <a:t>How can we increase the level of satisfaction among the guests who stay in our hotel? </a:t>
            </a:r>
          </a:p>
          <a:p>
            <a:pPr algn="just"/>
            <a:r>
              <a:rPr lang="en-GB" sz="2800" dirty="0"/>
              <a:t>What would be the best types of location for our new, branded restaurant outlets?</a:t>
            </a:r>
          </a:p>
          <a:p>
            <a:pPr algn="just"/>
            <a:r>
              <a:rPr lang="en-GB" sz="2800" dirty="0"/>
              <a:t>How can we reduce the level of staff turnover?</a:t>
            </a:r>
          </a:p>
        </p:txBody>
      </p:sp>
    </p:spTree>
    <p:extLst>
      <p:ext uri="{BB962C8B-B14F-4D97-AF65-F5344CB8AC3E}">
        <p14:creationId xmlns:p14="http://schemas.microsoft.com/office/powerpoint/2010/main" val="1805354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t>Continuation of the questions’ list.</a:t>
            </a:r>
            <a:endParaRPr lang="en-US" dirty="0"/>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lnSpcReduction="10000"/>
          </a:bodyPr>
          <a:lstStyle/>
          <a:p>
            <a:pPr algn="just"/>
            <a:r>
              <a:rPr lang="en-GB" sz="2800" dirty="0"/>
              <a:t>Which advertising media and methods would give us the greatest return for our expenditure?</a:t>
            </a:r>
          </a:p>
          <a:p>
            <a:pPr algn="just"/>
            <a:r>
              <a:rPr lang="en-GB" sz="2800" dirty="0"/>
              <a:t>What do we have to do in order to attract more visitors to this part of the country?</a:t>
            </a:r>
          </a:p>
          <a:p>
            <a:pPr algn="just"/>
            <a:r>
              <a:rPr lang="en-GB" sz="2800" dirty="0"/>
              <a:t>Why have fewer people visited our theme park this year than in previous years?</a:t>
            </a:r>
          </a:p>
          <a:p>
            <a:pPr marL="0" indent="0" algn="just">
              <a:buNone/>
            </a:pPr>
            <a:r>
              <a:rPr lang="en-GB" sz="2800" dirty="0"/>
              <a:t>These all represent </a:t>
            </a:r>
            <a:r>
              <a:rPr lang="en-GB" sz="2800" b="1" dirty="0"/>
              <a:t>common practical issues and problems</a:t>
            </a:r>
            <a:r>
              <a:rPr lang="en-GB" sz="2800" dirty="0"/>
              <a:t> faced by hospitality or tourism businesses. At the same time, however, they all </a:t>
            </a:r>
            <a:r>
              <a:rPr lang="en-GB" sz="2800" b="1" dirty="0"/>
              <a:t>suggest a relationship between at least two things – a cause and an effect.</a:t>
            </a:r>
            <a:endParaRPr lang="en-US" sz="2800" b="1" dirty="0"/>
          </a:p>
          <a:p>
            <a:pPr marL="0" indent="0" algn="just">
              <a:buNone/>
            </a:pPr>
            <a:endParaRPr lang="en-US" sz="2800" dirty="0"/>
          </a:p>
        </p:txBody>
      </p:sp>
    </p:spTree>
    <p:extLst>
      <p:ext uri="{BB962C8B-B14F-4D97-AF65-F5344CB8AC3E}">
        <p14:creationId xmlns:p14="http://schemas.microsoft.com/office/powerpoint/2010/main" val="3671934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Thank you</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spTree>
    <p:extLst>
      <p:ext uri="{BB962C8B-B14F-4D97-AF65-F5344CB8AC3E}">
        <p14:creationId xmlns:p14="http://schemas.microsoft.com/office/powerpoint/2010/main" val="209790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2"/>
                </a:solidFill>
              </a:rPr>
              <a:t>The course content</a:t>
            </a:r>
            <a:endParaRPr lang="en-US" dirty="0">
              <a:solidFill>
                <a:schemeClr val="accent2"/>
              </a:solidFill>
            </a:endParaRPr>
          </a:p>
        </p:txBody>
      </p:sp>
      <p:graphicFrame>
        <p:nvGraphicFramePr>
          <p:cNvPr id="4" name="Content Placeholder 3">
            <a:extLst>
              <a:ext uri="{FF2B5EF4-FFF2-40B4-BE49-F238E27FC236}">
                <a16:creationId xmlns:a16="http://schemas.microsoft.com/office/drawing/2014/main" id="{657DFAEF-185D-42B8-9ACF-6946D19FE0C7}"/>
              </a:ext>
            </a:extLst>
          </p:cNvPr>
          <p:cNvGraphicFramePr>
            <a:graphicFrameLocks noGrp="1"/>
          </p:cNvGraphicFramePr>
          <p:nvPr>
            <p:ph idx="1"/>
            <p:extLst>
              <p:ext uri="{D42A27DB-BD31-4B8C-83A1-F6EECF244321}">
                <p14:modId xmlns:p14="http://schemas.microsoft.com/office/powerpoint/2010/main" val="29839886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401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Introduction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In terms of reports and thesis structure and the contents, this course takes you through the issues and decisions that need to be considered and made to conceive, plan, conduct and write up the type of research project. In this sense it seeks to take you through each decision and action stage of the research process, from identifying a topic and formulating the research question or aim and objectives to writing up the final document.</a:t>
            </a:r>
            <a:endParaRPr lang="en-US" sz="2800" dirty="0"/>
          </a:p>
        </p:txBody>
      </p:sp>
    </p:spTree>
    <p:extLst>
      <p:ext uri="{BB962C8B-B14F-4D97-AF65-F5344CB8AC3E}">
        <p14:creationId xmlns:p14="http://schemas.microsoft.com/office/powerpoint/2010/main" val="255003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Lecture 01</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3200" dirty="0">
                <a:solidFill>
                  <a:schemeClr val="accent2"/>
                </a:solidFill>
              </a:rPr>
              <a:t>The Nature and Relevance of Research</a:t>
            </a:r>
            <a:endParaRPr lang="en-US" sz="3200" dirty="0"/>
          </a:p>
        </p:txBody>
      </p:sp>
    </p:spTree>
    <p:extLst>
      <p:ext uri="{BB962C8B-B14F-4D97-AF65-F5344CB8AC3E}">
        <p14:creationId xmlns:p14="http://schemas.microsoft.com/office/powerpoint/2010/main" val="193828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Lecture Content and Issues </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fontScale="85000" lnSpcReduction="20000"/>
          </a:bodyPr>
          <a:lstStyle/>
          <a:p>
            <a:pPr algn="just"/>
            <a:r>
              <a:rPr lang="en-GB" sz="2800" dirty="0"/>
              <a:t>The nature of research. </a:t>
            </a:r>
          </a:p>
          <a:p>
            <a:pPr algn="just"/>
            <a:r>
              <a:rPr lang="en-GB" sz="2800" dirty="0"/>
              <a:t>Experience, common sense and theory. </a:t>
            </a:r>
          </a:p>
          <a:p>
            <a:pPr algn="just"/>
            <a:r>
              <a:rPr lang="en-GB" sz="2800" dirty="0"/>
              <a:t>Thinking about research.</a:t>
            </a:r>
          </a:p>
          <a:p>
            <a:pPr algn="just"/>
            <a:r>
              <a:rPr lang="en-GB" sz="2800" dirty="0"/>
              <a:t>The characteristics of scientific research. </a:t>
            </a:r>
          </a:p>
          <a:p>
            <a:pPr algn="just"/>
            <a:r>
              <a:rPr lang="en-GB" sz="2800" dirty="0"/>
              <a:t>Good and bad research. </a:t>
            </a:r>
          </a:p>
          <a:p>
            <a:pPr algn="just"/>
            <a:r>
              <a:rPr lang="en-GB" sz="2800" dirty="0"/>
              <a:t>Pure and applied research. </a:t>
            </a:r>
          </a:p>
          <a:p>
            <a:pPr algn="just"/>
            <a:r>
              <a:rPr lang="en-GB" sz="2800" dirty="0"/>
              <a:t>Theoretical/empirical and primary/secondary research.</a:t>
            </a:r>
          </a:p>
          <a:p>
            <a:pPr algn="just"/>
            <a:r>
              <a:rPr lang="en-GB" sz="2800" dirty="0"/>
              <a:t>Exploratory, descriptive and explanatory research.</a:t>
            </a:r>
          </a:p>
          <a:p>
            <a:pPr algn="just"/>
            <a:r>
              <a:rPr lang="en-GB" sz="2800" dirty="0"/>
              <a:t>Inductive and deductive approaches to research.</a:t>
            </a:r>
          </a:p>
          <a:p>
            <a:pPr algn="just"/>
            <a:r>
              <a:rPr lang="en-GB" sz="2800" dirty="0"/>
              <a:t>Issues that require research solutions.</a:t>
            </a:r>
          </a:p>
          <a:p>
            <a:pPr algn="just"/>
            <a:r>
              <a:rPr lang="en-GB" sz="2800" dirty="0"/>
              <a:t>Some problems that may be encountered.</a:t>
            </a:r>
          </a:p>
          <a:p>
            <a:pPr algn="just"/>
            <a:endParaRPr lang="en-US" sz="2800" dirty="0"/>
          </a:p>
        </p:txBody>
      </p:sp>
    </p:spTree>
    <p:extLst>
      <p:ext uri="{BB962C8B-B14F-4D97-AF65-F5344CB8AC3E}">
        <p14:creationId xmlns:p14="http://schemas.microsoft.com/office/powerpoint/2010/main" val="163405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US" dirty="0">
                <a:solidFill>
                  <a:schemeClr val="accent2"/>
                </a:solidFill>
              </a:rPr>
              <a:t>Introduction</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The purpose of this lecture is to provide you with a clear understanding of </a:t>
            </a:r>
            <a:r>
              <a:rPr lang="en-GB" sz="2800" b="1" dirty="0"/>
              <a:t>what research is </a:t>
            </a:r>
            <a:r>
              <a:rPr lang="en-GB" sz="2800" dirty="0"/>
              <a:t>and what it </a:t>
            </a:r>
            <a:r>
              <a:rPr lang="en-GB" sz="2800" b="1" dirty="0"/>
              <a:t>is designed to do</a:t>
            </a:r>
            <a:r>
              <a:rPr lang="en-GB" sz="2800" dirty="0"/>
              <a:t>. To achieve this, we will explore the </a:t>
            </a:r>
            <a:r>
              <a:rPr lang="en-GB" sz="2800" b="1" dirty="0"/>
              <a:t>nature of research </a:t>
            </a:r>
            <a:r>
              <a:rPr lang="en-GB" sz="2800" dirty="0"/>
              <a:t>in terms of its </a:t>
            </a:r>
            <a:r>
              <a:rPr lang="en-GB" sz="2800" b="1" dirty="0"/>
              <a:t>main purposes, functions and characteristics</a:t>
            </a:r>
            <a:r>
              <a:rPr lang="en-GB" sz="2800" dirty="0"/>
              <a:t>. We will also examine different </a:t>
            </a:r>
            <a:r>
              <a:rPr lang="en-GB" sz="2800" b="1" dirty="0"/>
              <a:t>types of research </a:t>
            </a:r>
            <a:r>
              <a:rPr lang="en-GB" sz="2800" dirty="0"/>
              <a:t>and focus on how these might be used to address or solve theoretical or practical problems, as well as the two basic approaches used to design and conduct research.</a:t>
            </a:r>
            <a:endParaRPr lang="en-US" sz="2800" dirty="0"/>
          </a:p>
        </p:txBody>
      </p:sp>
    </p:spTree>
    <p:extLst>
      <p:ext uri="{BB962C8B-B14F-4D97-AF65-F5344CB8AC3E}">
        <p14:creationId xmlns:p14="http://schemas.microsoft.com/office/powerpoint/2010/main" val="30055518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2507</Words>
  <Application>Microsoft Office PowerPoint</Application>
  <PresentationFormat>On-screen Show (4:3)</PresentationFormat>
  <Paragraphs>137</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南宁师范大学 Nanning Normal University Department of Tourism &amp; Culture</vt:lpstr>
      <vt:lpstr>PowerPoint Presentation</vt:lpstr>
      <vt:lpstr>The main textbook is Researching Hospitality and Tourism</vt:lpstr>
      <vt:lpstr>Assessments</vt:lpstr>
      <vt:lpstr>The course content</vt:lpstr>
      <vt:lpstr>Introduction</vt:lpstr>
      <vt:lpstr>Lecture 01</vt:lpstr>
      <vt:lpstr>Lecture Content and Issues </vt:lpstr>
      <vt:lpstr>Introduction</vt:lpstr>
      <vt:lpstr>The Nature of Research: Experience and common sense</vt:lpstr>
      <vt:lpstr>Common sense</vt:lpstr>
      <vt:lpstr>1.2.1 Thinking about research</vt:lpstr>
      <vt:lpstr>What is Research</vt:lpstr>
      <vt:lpstr>What is Research</vt:lpstr>
      <vt:lpstr>Widely accepted definition of research</vt:lpstr>
      <vt:lpstr>A couple of views from the literature</vt:lpstr>
      <vt:lpstr>1.3 The Characteristics of Scientific Research</vt:lpstr>
      <vt:lpstr>Characteristics of Research</vt:lpstr>
      <vt:lpstr>Characteristics of Research</vt:lpstr>
      <vt:lpstr>The research objectives</vt:lpstr>
      <vt:lpstr>2. Rigorous</vt:lpstr>
      <vt:lpstr>3. Testable</vt:lpstr>
      <vt:lpstr>Example</vt:lpstr>
      <vt:lpstr>4. Replicable</vt:lpstr>
      <vt:lpstr>4. Replicable part 2</vt:lpstr>
      <vt:lpstr>5. Precision</vt:lpstr>
      <vt:lpstr>6 Confidence</vt:lpstr>
      <vt:lpstr>7 Objective</vt:lpstr>
      <vt:lpstr>8 Generalisable</vt:lpstr>
      <vt:lpstr>9 Parsimonious</vt:lpstr>
      <vt:lpstr>1.4 Types of Research 1.4.1 Exploratory, descriptive and explanatory research</vt:lpstr>
      <vt:lpstr>PowerPoint Presentation</vt:lpstr>
      <vt:lpstr>PowerPoint Presentation</vt:lpstr>
      <vt:lpstr>1.4.2 Pure and applied research</vt:lpstr>
      <vt:lpstr>1.4.3 Theoretical/empirical and primary/secondary research</vt:lpstr>
      <vt:lpstr>1.5 The Main Research Approaches</vt:lpstr>
      <vt:lpstr>1.5.1 Induction</vt:lpstr>
      <vt:lpstr>PowerPoint Presentation</vt:lpstr>
      <vt:lpstr>Inductive research</vt:lpstr>
      <vt:lpstr>The inductive approach to research</vt:lpstr>
      <vt:lpstr>1.5.2 Deduction</vt:lpstr>
      <vt:lpstr>The deductive approach to research </vt:lpstr>
      <vt:lpstr>Deduction vs Induction</vt:lpstr>
      <vt:lpstr>Deduction</vt:lpstr>
      <vt:lpstr>1.6 Research Issues, Questions and Problems </vt:lpstr>
      <vt:lpstr>Continuation of the questions’ list.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Ivan Monich</cp:lastModifiedBy>
  <cp:revision>39</cp:revision>
  <dcterms:created xsi:type="dcterms:W3CDTF">2019-03-06T13:20:58Z</dcterms:created>
  <dcterms:modified xsi:type="dcterms:W3CDTF">2020-03-03T02:53:41Z</dcterms:modified>
</cp:coreProperties>
</file>