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411" r:id="rId2"/>
    <p:sldId id="290" r:id="rId3"/>
    <p:sldId id="291" r:id="rId4"/>
    <p:sldId id="292" r:id="rId5"/>
    <p:sldId id="293" r:id="rId6"/>
    <p:sldId id="294" r:id="rId7"/>
    <p:sldId id="295" r:id="rId8"/>
    <p:sldId id="296" r:id="rId9"/>
    <p:sldId id="297" r:id="rId10"/>
    <p:sldId id="298" r:id="rId11"/>
    <p:sldId id="299" r:id="rId12"/>
    <p:sldId id="412" r:id="rId13"/>
    <p:sldId id="300" r:id="rId14"/>
    <p:sldId id="301" r:id="rId15"/>
    <p:sldId id="302" r:id="rId16"/>
    <p:sldId id="303" r:id="rId17"/>
    <p:sldId id="304" r:id="rId18"/>
    <p:sldId id="305" r:id="rId19"/>
    <p:sldId id="316" r:id="rId20"/>
    <p:sldId id="306" r:id="rId21"/>
    <p:sldId id="317" r:id="rId22"/>
    <p:sldId id="307" r:id="rId23"/>
    <p:sldId id="308" r:id="rId24"/>
    <p:sldId id="309" r:id="rId25"/>
    <p:sldId id="310" r:id="rId26"/>
    <p:sldId id="413" r:id="rId27"/>
    <p:sldId id="311" r:id="rId28"/>
    <p:sldId id="312" r:id="rId29"/>
    <p:sldId id="313" r:id="rId30"/>
    <p:sldId id="314" r:id="rId31"/>
    <p:sldId id="315" r:id="rId32"/>
    <p:sldId id="319" r:id="rId33"/>
    <p:sldId id="318" r:id="rId34"/>
    <p:sldId id="335" r:id="rId35"/>
    <p:sldId id="336" r:id="rId36"/>
    <p:sldId id="337" r:id="rId37"/>
    <p:sldId id="345" r:id="rId38"/>
    <p:sldId id="423" r:id="rId39"/>
    <p:sldId id="349" r:id="rId40"/>
    <p:sldId id="420" r:id="rId41"/>
    <p:sldId id="425" r:id="rId42"/>
    <p:sldId id="421" r:id="rId43"/>
    <p:sldId id="424" r:id="rId44"/>
    <p:sldId id="422" r:id="rId45"/>
    <p:sldId id="339" r:id="rId46"/>
    <p:sldId id="343" r:id="rId47"/>
    <p:sldId id="340" r:id="rId48"/>
    <p:sldId id="342" r:id="rId49"/>
    <p:sldId id="341" r:id="rId50"/>
    <p:sldId id="338" r:id="rId51"/>
    <p:sldId id="320" r:id="rId52"/>
    <p:sldId id="321" r:id="rId53"/>
    <p:sldId id="322" r:id="rId54"/>
    <p:sldId id="323" r:id="rId55"/>
    <p:sldId id="324" r:id="rId56"/>
    <p:sldId id="325" r:id="rId57"/>
    <p:sldId id="326" r:id="rId58"/>
    <p:sldId id="344" r:id="rId59"/>
    <p:sldId id="348" r:id="rId60"/>
    <p:sldId id="352" r:id="rId61"/>
    <p:sldId id="426" r:id="rId62"/>
    <p:sldId id="346" r:id="rId63"/>
    <p:sldId id="350" r:id="rId64"/>
    <p:sldId id="351" r:id="rId65"/>
    <p:sldId id="34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2E7C1-5AE2-47EE-9188-9F5681463E17}" v="466" dt="2018-09-14T06:08:54.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306" autoAdjust="0"/>
  </p:normalViewPr>
  <p:slideViewPr>
    <p:cSldViewPr snapToGrid="0" snapToObjects="1">
      <p:cViewPr varScale="1">
        <p:scale>
          <a:sx n="74" d="100"/>
          <a:sy n="74" d="100"/>
        </p:scale>
        <p:origin x="186" y="-7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0002E7C1-5AE2-47EE-9188-9F5681463E17}"/>
    <pc:docChg chg="custSel addSld delSld modSld">
      <pc:chgData name="Ivan Monich" userId="df37b809a6939972" providerId="LiveId" clId="{0002E7C1-5AE2-47EE-9188-9F5681463E17}" dt="2018-09-14T06:08:54.280" v="465" actId="20577"/>
      <pc:docMkLst>
        <pc:docMk/>
      </pc:docMkLst>
      <pc:sldChg chg="del">
        <pc:chgData name="Ivan Monich" userId="df37b809a6939972" providerId="LiveId" clId="{0002E7C1-5AE2-47EE-9188-9F5681463E17}" dt="2018-09-14T06:01:13.250" v="13" actId="2696"/>
        <pc:sldMkLst>
          <pc:docMk/>
          <pc:sldMk cId="1188712122" sldId="267"/>
        </pc:sldMkLst>
      </pc:sldChg>
      <pc:sldChg chg="del">
        <pc:chgData name="Ivan Monich" userId="df37b809a6939972" providerId="LiveId" clId="{0002E7C1-5AE2-47EE-9188-9F5681463E17}" dt="2018-09-14T06:01:12.652" v="12" actId="2696"/>
        <pc:sldMkLst>
          <pc:docMk/>
          <pc:sldMk cId="1956606571" sldId="268"/>
        </pc:sldMkLst>
      </pc:sldChg>
      <pc:sldChg chg="del">
        <pc:chgData name="Ivan Monich" userId="df37b809a6939972" providerId="LiveId" clId="{0002E7C1-5AE2-47EE-9188-9F5681463E17}" dt="2018-09-14T06:01:18.906" v="22" actId="2696"/>
        <pc:sldMkLst>
          <pc:docMk/>
          <pc:sldMk cId="1725791968" sldId="270"/>
        </pc:sldMkLst>
      </pc:sldChg>
      <pc:sldChg chg="del">
        <pc:chgData name="Ivan Monich" userId="df37b809a6939972" providerId="LiveId" clId="{0002E7C1-5AE2-47EE-9188-9F5681463E17}" dt="2018-09-14T06:01:11.253" v="11" actId="2696"/>
        <pc:sldMkLst>
          <pc:docMk/>
          <pc:sldMk cId="396568870" sldId="300"/>
        </pc:sldMkLst>
      </pc:sldChg>
      <pc:sldChg chg="del">
        <pc:chgData name="Ivan Monich" userId="df37b809a6939972" providerId="LiveId" clId="{0002E7C1-5AE2-47EE-9188-9F5681463E17}" dt="2018-09-14T06:01:14.309" v="15" actId="2696"/>
        <pc:sldMkLst>
          <pc:docMk/>
          <pc:sldMk cId="2448591558" sldId="302"/>
        </pc:sldMkLst>
      </pc:sldChg>
      <pc:sldChg chg="del">
        <pc:chgData name="Ivan Monich" userId="df37b809a6939972" providerId="LiveId" clId="{0002E7C1-5AE2-47EE-9188-9F5681463E17}" dt="2018-09-14T06:01:14.701" v="16" actId="2696"/>
        <pc:sldMkLst>
          <pc:docMk/>
          <pc:sldMk cId="3534588740" sldId="303"/>
        </pc:sldMkLst>
      </pc:sldChg>
      <pc:sldChg chg="del">
        <pc:chgData name="Ivan Monich" userId="df37b809a6939972" providerId="LiveId" clId="{0002E7C1-5AE2-47EE-9188-9F5681463E17}" dt="2018-09-14T06:01:13.833" v="14" actId="2696"/>
        <pc:sldMkLst>
          <pc:docMk/>
          <pc:sldMk cId="1027406810" sldId="304"/>
        </pc:sldMkLst>
      </pc:sldChg>
      <pc:sldChg chg="del">
        <pc:chgData name="Ivan Monich" userId="df37b809a6939972" providerId="LiveId" clId="{0002E7C1-5AE2-47EE-9188-9F5681463E17}" dt="2018-09-14T06:01:15.596" v="18" actId="2696"/>
        <pc:sldMkLst>
          <pc:docMk/>
          <pc:sldMk cId="3074400483" sldId="310"/>
        </pc:sldMkLst>
      </pc:sldChg>
      <pc:sldChg chg="del">
        <pc:chgData name="Ivan Monich" userId="df37b809a6939972" providerId="LiveId" clId="{0002E7C1-5AE2-47EE-9188-9F5681463E17}" dt="2018-09-14T06:01:15.142" v="17" actId="2696"/>
        <pc:sldMkLst>
          <pc:docMk/>
          <pc:sldMk cId="2893059669" sldId="312"/>
        </pc:sldMkLst>
      </pc:sldChg>
      <pc:sldChg chg="del">
        <pc:chgData name="Ivan Monich" userId="df37b809a6939972" providerId="LiveId" clId="{0002E7C1-5AE2-47EE-9188-9F5681463E17}" dt="2018-09-14T06:01:16.053" v="19" actId="2696"/>
        <pc:sldMkLst>
          <pc:docMk/>
          <pc:sldMk cId="2743821181" sldId="323"/>
        </pc:sldMkLst>
      </pc:sldChg>
      <pc:sldChg chg="addSp delSp modSp">
        <pc:chgData name="Ivan Monich" userId="df37b809a6939972" providerId="LiveId" clId="{0002E7C1-5AE2-47EE-9188-9F5681463E17}" dt="2018-09-14T06:01:06.542" v="10" actId="1076"/>
        <pc:sldMkLst>
          <pc:docMk/>
          <pc:sldMk cId="2327069137" sldId="356"/>
        </pc:sldMkLst>
        <pc:spChg chg="mod">
          <ac:chgData name="Ivan Monich" userId="df37b809a6939972" providerId="LiveId" clId="{0002E7C1-5AE2-47EE-9188-9F5681463E17}" dt="2018-09-14T05:58:47.310" v="4" actId="20577"/>
          <ac:spMkLst>
            <pc:docMk/>
            <pc:sldMk cId="2327069137" sldId="356"/>
            <ac:spMk id="2" creationId="{1B540C27-4D85-4577-83DC-54A01DAC301A}"/>
          </ac:spMkLst>
        </pc:spChg>
        <pc:picChg chg="add del mod">
          <ac:chgData name="Ivan Monich" userId="df37b809a6939972" providerId="LiveId" clId="{0002E7C1-5AE2-47EE-9188-9F5681463E17}" dt="2018-09-14T06:00:53.043" v="8" actId="478"/>
          <ac:picMkLst>
            <pc:docMk/>
            <pc:sldMk cId="2327069137" sldId="356"/>
            <ac:picMk id="4" creationId="{7E6B1BBA-1A6F-45F7-87B4-35AA3C2C323F}"/>
          </ac:picMkLst>
        </pc:picChg>
        <pc:picChg chg="del">
          <ac:chgData name="Ivan Monich" userId="df37b809a6939972" providerId="LiveId" clId="{0002E7C1-5AE2-47EE-9188-9F5681463E17}" dt="2018-09-14T05:58:50.012" v="5" actId="478"/>
          <ac:picMkLst>
            <pc:docMk/>
            <pc:sldMk cId="2327069137" sldId="356"/>
            <ac:picMk id="1026" creationId="{E8C709B0-4893-40F0-A3F9-B659731EEA38}"/>
          </ac:picMkLst>
        </pc:picChg>
        <pc:picChg chg="add mod">
          <ac:chgData name="Ivan Monich" userId="df37b809a6939972" providerId="LiveId" clId="{0002E7C1-5AE2-47EE-9188-9F5681463E17}" dt="2018-09-14T06:01:06.542" v="10" actId="1076"/>
          <ac:picMkLst>
            <pc:docMk/>
            <pc:sldMk cId="2327069137" sldId="356"/>
            <ac:picMk id="1028" creationId="{1EE04521-E97C-4357-97EA-84D2C73FBB72}"/>
          </ac:picMkLst>
        </pc:picChg>
      </pc:sldChg>
      <pc:sldChg chg="del">
        <pc:chgData name="Ivan Monich" userId="df37b809a6939972" providerId="LiveId" clId="{0002E7C1-5AE2-47EE-9188-9F5681463E17}" dt="2018-09-14T06:01:17.054" v="20" actId="2696"/>
        <pc:sldMkLst>
          <pc:docMk/>
          <pc:sldMk cId="723922723" sldId="357"/>
        </pc:sldMkLst>
      </pc:sldChg>
      <pc:sldChg chg="del">
        <pc:chgData name="Ivan Monich" userId="df37b809a6939972" providerId="LiveId" clId="{0002E7C1-5AE2-47EE-9188-9F5681463E17}" dt="2018-09-14T06:01:17.936" v="21" actId="2696"/>
        <pc:sldMkLst>
          <pc:docMk/>
          <pc:sldMk cId="2378749750" sldId="359"/>
        </pc:sldMkLst>
      </pc:sldChg>
      <pc:sldChg chg="del">
        <pc:chgData name="Ivan Monich" userId="df37b809a6939972" providerId="LiveId" clId="{0002E7C1-5AE2-47EE-9188-9F5681463E17}" dt="2018-09-14T06:01:21.271" v="24" actId="2696"/>
        <pc:sldMkLst>
          <pc:docMk/>
          <pc:sldMk cId="2724863717" sldId="360"/>
        </pc:sldMkLst>
      </pc:sldChg>
      <pc:sldChg chg="del">
        <pc:chgData name="Ivan Monich" userId="df37b809a6939972" providerId="LiveId" clId="{0002E7C1-5AE2-47EE-9188-9F5681463E17}" dt="2018-09-14T06:01:23.063" v="26" actId="2696"/>
        <pc:sldMkLst>
          <pc:docMk/>
          <pc:sldMk cId="1841315933" sldId="361"/>
        </pc:sldMkLst>
      </pc:sldChg>
      <pc:sldChg chg="del">
        <pc:chgData name="Ivan Monich" userId="df37b809a6939972" providerId="LiveId" clId="{0002E7C1-5AE2-47EE-9188-9F5681463E17}" dt="2018-09-14T06:01:21.981" v="25" actId="2696"/>
        <pc:sldMkLst>
          <pc:docMk/>
          <pc:sldMk cId="3335694642" sldId="362"/>
        </pc:sldMkLst>
      </pc:sldChg>
      <pc:sldChg chg="del">
        <pc:chgData name="Ivan Monich" userId="df37b809a6939972" providerId="LiveId" clId="{0002E7C1-5AE2-47EE-9188-9F5681463E17}" dt="2018-09-14T06:01:20.271" v="23" actId="2696"/>
        <pc:sldMkLst>
          <pc:docMk/>
          <pc:sldMk cId="71645083" sldId="363"/>
        </pc:sldMkLst>
      </pc:sldChg>
      <pc:sldChg chg="modSp">
        <pc:chgData name="Ivan Monich" userId="df37b809a6939972" providerId="LiveId" clId="{0002E7C1-5AE2-47EE-9188-9F5681463E17}" dt="2018-09-14T06:08:54.280" v="465" actId="20577"/>
        <pc:sldMkLst>
          <pc:docMk/>
          <pc:sldMk cId="225712031" sldId="364"/>
        </pc:sldMkLst>
        <pc:spChg chg="mod">
          <ac:chgData name="Ivan Monich" userId="df37b809a6939972" providerId="LiveId" clId="{0002E7C1-5AE2-47EE-9188-9F5681463E17}" dt="2018-09-14T06:08:52.329" v="464" actId="20577"/>
          <ac:spMkLst>
            <pc:docMk/>
            <pc:sldMk cId="225712031" sldId="364"/>
            <ac:spMk id="2" creationId="{BF01E607-D1E7-4270-AA04-36551BC2E2AC}"/>
          </ac:spMkLst>
        </pc:spChg>
        <pc:spChg chg="mod">
          <ac:chgData name="Ivan Monich" userId="df37b809a6939972" providerId="LiveId" clId="{0002E7C1-5AE2-47EE-9188-9F5681463E17}" dt="2018-09-14T06:08:54.280" v="465" actId="20577"/>
          <ac:spMkLst>
            <pc:docMk/>
            <pc:sldMk cId="225712031" sldId="364"/>
            <ac:spMk id="3" creationId="{EAD4A87A-9EDF-4E1A-B99D-6197F07B251E}"/>
          </ac:spMkLst>
        </pc:spChg>
      </pc:sldChg>
      <pc:sldChg chg="modSp add">
        <pc:chgData name="Ivan Monich" userId="df37b809a6939972" providerId="LiveId" clId="{0002E7C1-5AE2-47EE-9188-9F5681463E17}" dt="2018-09-14T06:08:39.258" v="454" actId="20577"/>
        <pc:sldMkLst>
          <pc:docMk/>
          <pc:sldMk cId="3322367074" sldId="365"/>
        </pc:sldMkLst>
        <pc:spChg chg="mod">
          <ac:chgData name="Ivan Monich" userId="df37b809a6939972" providerId="LiveId" clId="{0002E7C1-5AE2-47EE-9188-9F5681463E17}" dt="2018-09-14T06:08:39.258" v="454" actId="20577"/>
          <ac:spMkLst>
            <pc:docMk/>
            <pc:sldMk cId="3322367074" sldId="365"/>
            <ac:spMk id="2" creationId="{9EB6119E-C00A-433E-922D-6270C67659C6}"/>
          </ac:spMkLst>
        </pc:spChg>
        <pc:spChg chg="mod">
          <ac:chgData name="Ivan Monich" userId="df37b809a6939972" providerId="LiveId" clId="{0002E7C1-5AE2-47EE-9188-9F5681463E17}" dt="2018-09-14T06:08:11.570" v="436" actId="123"/>
          <ac:spMkLst>
            <pc:docMk/>
            <pc:sldMk cId="3322367074" sldId="365"/>
            <ac:spMk id="3" creationId="{00612480-45A4-42C2-B938-1BB75F7E462C}"/>
          </ac:spMkLst>
        </pc:spChg>
      </pc:sldChg>
      <pc:sldChg chg="addSp modSp add">
        <pc:chgData name="Ivan Monich" userId="df37b809a6939972" providerId="LiveId" clId="{0002E7C1-5AE2-47EE-9188-9F5681463E17}" dt="2018-09-14T06:04:03.624" v="116" actId="1076"/>
        <pc:sldMkLst>
          <pc:docMk/>
          <pc:sldMk cId="2221861043" sldId="366"/>
        </pc:sldMkLst>
        <pc:spChg chg="mod">
          <ac:chgData name="Ivan Monich" userId="df37b809a6939972" providerId="LiveId" clId="{0002E7C1-5AE2-47EE-9188-9F5681463E17}" dt="2018-09-14T06:03:20.912" v="114" actId="20577"/>
          <ac:spMkLst>
            <pc:docMk/>
            <pc:sldMk cId="2221861043" sldId="366"/>
            <ac:spMk id="2" creationId="{50E1E719-1A5E-4330-97BF-0185AE0D699F}"/>
          </ac:spMkLst>
        </pc:spChg>
        <pc:picChg chg="add mod">
          <ac:chgData name="Ivan Monich" userId="df37b809a6939972" providerId="LiveId" clId="{0002E7C1-5AE2-47EE-9188-9F5681463E17}" dt="2018-09-14T06:04:03.624" v="116" actId="1076"/>
          <ac:picMkLst>
            <pc:docMk/>
            <pc:sldMk cId="2221861043" sldId="366"/>
            <ac:picMk id="2050" creationId="{AD6E54F9-2538-4278-8A4E-71F31F95A023}"/>
          </ac:picMkLst>
        </pc:picChg>
      </pc:sldChg>
    </pc:docChg>
  </pc:docChgLst>
  <pc:docChgLst>
    <pc:chgData name="Ivan Monich" userId="df37b809a6939972" providerId="LiveId" clId="{7AC1A47E-D536-4248-A0DF-59AAC7AAC27A}"/>
    <pc:docChg chg="undo custSel addSld delSld modSld sldOrd">
      <pc:chgData name="Ivan Monich" userId="df37b809a6939972" providerId="LiveId" clId="{7AC1A47E-D536-4248-A0DF-59AAC7AAC27A}" dt="2018-09-12T11:35:01.125" v="286" actId="14100"/>
      <pc:docMkLst>
        <pc:docMk/>
      </pc:docMkLst>
      <pc:sldChg chg="modSp">
        <pc:chgData name="Ivan Monich" userId="df37b809a6939972" providerId="LiveId" clId="{7AC1A47E-D536-4248-A0DF-59AAC7AAC27A}" dt="2018-09-12T11:05:47.607" v="30" actId="20577"/>
        <pc:sldMkLst>
          <pc:docMk/>
          <pc:sldMk cId="2402356222" sldId="289"/>
        </pc:sldMkLst>
        <pc:spChg chg="mod">
          <ac:chgData name="Ivan Monich" userId="df37b809a6939972" providerId="LiveId" clId="{7AC1A47E-D536-4248-A0DF-59AAC7AAC27A}" dt="2018-09-12T11:05:47.607" v="30" actId="20577"/>
          <ac:spMkLst>
            <pc:docMk/>
            <pc:sldMk cId="2402356222" sldId="289"/>
            <ac:spMk id="3" creationId="{EE470CD2-23E8-4777-8E2C-5B966DD1F3B5}"/>
          </ac:spMkLst>
        </pc:spChg>
      </pc:sldChg>
      <pc:sldChg chg="addSp modSp">
        <pc:chgData name="Ivan Monich" userId="df37b809a6939972" providerId="LiveId" clId="{7AC1A47E-D536-4248-A0DF-59AAC7AAC27A}" dt="2018-09-12T11:35:01.125" v="286" actId="14100"/>
        <pc:sldMkLst>
          <pc:docMk/>
          <pc:sldMk cId="2327069137" sldId="356"/>
        </pc:sldMkLst>
        <pc:spChg chg="mod">
          <ac:chgData name="Ivan Monich" userId="df37b809a6939972" providerId="LiveId" clId="{7AC1A47E-D536-4248-A0DF-59AAC7AAC27A}" dt="2018-09-12T11:35:01.125" v="286" actId="14100"/>
          <ac:spMkLst>
            <pc:docMk/>
            <pc:sldMk cId="2327069137" sldId="356"/>
            <ac:spMk id="2" creationId="{1B540C27-4D85-4577-83DC-54A01DAC301A}"/>
          </ac:spMkLst>
        </pc:spChg>
        <pc:spChg chg="mod">
          <ac:chgData name="Ivan Monich" userId="df37b809a6939972" providerId="LiveId" clId="{7AC1A47E-D536-4248-A0DF-59AAC7AAC27A}" dt="2018-09-12T11:34:22.384" v="229" actId="20577"/>
          <ac:spMkLst>
            <pc:docMk/>
            <pc:sldMk cId="2327069137" sldId="356"/>
            <ac:spMk id="3" creationId="{9CCFD92C-EA86-4B61-A103-D1D7CBD3615D}"/>
          </ac:spMkLst>
        </pc:spChg>
        <pc:picChg chg="add mod">
          <ac:chgData name="Ivan Monich" userId="df37b809a6939972" providerId="LiveId" clId="{7AC1A47E-D536-4248-A0DF-59AAC7AAC27A}" dt="2018-09-12T11:09:57.945" v="83" actId="1076"/>
          <ac:picMkLst>
            <pc:docMk/>
            <pc:sldMk cId="2327069137" sldId="356"/>
            <ac:picMk id="1026" creationId="{E8C709B0-4893-40F0-A3F9-B659731EEA38}"/>
          </ac:picMkLst>
        </pc:picChg>
      </pc:sldChg>
    </pc:docChg>
  </pc:docChgLst>
  <pc:docChgLst>
    <pc:chgData name="Ivan Monich" userId="df37b809a6939972" providerId="LiveId" clId="{13AC116C-0929-46AF-879C-84D018E1CF05}"/>
    <pc:docChg chg="undo custSel addSld delSld modSld">
      <pc:chgData name="Ivan Monich" userId="df37b809a6939972" providerId="LiveId" clId="{13AC116C-0929-46AF-879C-84D018E1CF05}" dt="2018-09-12T05:12:05.590" v="436" actId="14100"/>
      <pc:docMkLst>
        <pc:docMk/>
      </pc:docMkLst>
      <pc:sldChg chg="modSp">
        <pc:chgData name="Ivan Monich" userId="df37b809a6939972" providerId="LiveId" clId="{13AC116C-0929-46AF-879C-84D018E1CF05}" dt="2018-09-12T04:21:50.659" v="47" actId="20577"/>
        <pc:sldMkLst>
          <pc:docMk/>
          <pc:sldMk cId="2402356222" sldId="289"/>
        </pc:sldMkLst>
        <pc:spChg chg="mod">
          <ac:chgData name="Ivan Monich" userId="df37b809a6939972" providerId="LiveId" clId="{13AC116C-0929-46AF-879C-84D018E1CF05}" dt="2018-09-12T04:21:50.659" v="47" actId="20577"/>
          <ac:spMkLst>
            <pc:docMk/>
            <pc:sldMk cId="2402356222" sldId="289"/>
            <ac:spMk id="3" creationId="{EE470CD2-23E8-4777-8E2C-5B966DD1F3B5}"/>
          </ac:spMkLst>
        </pc:spChg>
      </pc:sldChg>
      <pc:sldChg chg="modSp add">
        <pc:chgData name="Ivan Monich" userId="df37b809a6939972" providerId="LiveId" clId="{13AC116C-0929-46AF-879C-84D018E1CF05}" dt="2018-09-12T04:25:20.701" v="153" actId="123"/>
        <pc:sldMkLst>
          <pc:docMk/>
          <pc:sldMk cId="2327069137" sldId="356"/>
        </pc:sldMkLst>
        <pc:spChg chg="mod">
          <ac:chgData name="Ivan Monich" userId="df37b809a6939972" providerId="LiveId" clId="{13AC116C-0929-46AF-879C-84D018E1CF05}" dt="2018-09-12T04:24:11.722" v="101" actId="20577"/>
          <ac:spMkLst>
            <pc:docMk/>
            <pc:sldMk cId="2327069137" sldId="356"/>
            <ac:spMk id="2" creationId="{1B540C27-4D85-4577-83DC-54A01DAC301A}"/>
          </ac:spMkLst>
        </pc:spChg>
        <pc:spChg chg="mod">
          <ac:chgData name="Ivan Monich" userId="df37b809a6939972" providerId="LiveId" clId="{13AC116C-0929-46AF-879C-84D018E1CF05}" dt="2018-09-12T04:25:20.701" v="153" actId="123"/>
          <ac:spMkLst>
            <pc:docMk/>
            <pc:sldMk cId="2327069137" sldId="356"/>
            <ac:spMk id="3" creationId="{9CCFD92C-EA86-4B61-A103-D1D7CBD3615D}"/>
          </ac:spMkLst>
        </pc:spChg>
      </pc:sldChg>
      <pc:sldChg chg="modSp add">
        <pc:chgData name="Ivan Monich" userId="df37b809a6939972" providerId="LiveId" clId="{13AC116C-0929-46AF-879C-84D018E1CF05}" dt="2018-09-12T05:11:29.686" v="433" actId="123"/>
        <pc:sldMkLst>
          <pc:docMk/>
          <pc:sldMk cId="225712031" sldId="364"/>
        </pc:sldMkLst>
        <pc:spChg chg="mod">
          <ac:chgData name="Ivan Monich" userId="df37b809a6939972" providerId="LiveId" clId="{13AC116C-0929-46AF-879C-84D018E1CF05}" dt="2018-09-12T05:10:43.683" v="423" actId="20577"/>
          <ac:spMkLst>
            <pc:docMk/>
            <pc:sldMk cId="225712031" sldId="364"/>
            <ac:spMk id="2" creationId="{BF01E607-D1E7-4270-AA04-36551BC2E2AC}"/>
          </ac:spMkLst>
        </pc:spChg>
        <pc:spChg chg="mod">
          <ac:chgData name="Ivan Monich" userId="df37b809a6939972" providerId="LiveId" clId="{13AC116C-0929-46AF-879C-84D018E1CF05}" dt="2018-09-12T05:11:29.686" v="433" actId="123"/>
          <ac:spMkLst>
            <pc:docMk/>
            <pc:sldMk cId="225712031" sldId="364"/>
            <ac:spMk id="3" creationId="{EAD4A87A-9EDF-4E1A-B99D-6197F07B25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12/11/2019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12/11/2019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kualoa.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8" Type="http://schemas.openxmlformats.org/officeDocument/2006/relationships/hyperlink" Target="http://en.wikipedia.org/wiki/Meissner_effect" TargetMode="External"/><Relationship Id="rId3" Type="http://schemas.openxmlformats.org/officeDocument/2006/relationships/image" Target="../media/image2.jpeg"/><Relationship Id="rId7" Type="http://schemas.openxmlformats.org/officeDocument/2006/relationships/hyperlink" Target="http://james-camerons-avatar.wikia.com/wiki/Unobtanium"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james-camerons-avatar.wikia.com/wiki/Pandora" TargetMode="External"/><Relationship Id="rId5" Type="http://schemas.openxmlformats.org/officeDocument/2006/relationships/hyperlink" Target="http://james-camerons-avatar.wikia.com/wiki/Hallelujah_Mountains#cite_note-0" TargetMode="External"/><Relationship Id="rId4" Type="http://schemas.openxmlformats.org/officeDocument/2006/relationships/hyperlink" Target="http://james-camerons-avatar.wikia.com/wiki/Na'vi_Language"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D053436-2CD7-4C06-AEE1-1BFB3EB1448C}"/>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CFBF53E9-363D-4367-A241-0CC16F1638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7FF1B720-B3E5-4224-A02E-E493E05C78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E73250BF-D3C0-42F7-AAD9-A2C3C6951CC5}"/>
              </a:ext>
            </a:extLst>
          </p:cNvPr>
          <p:cNvSpPr>
            <a:spLocks noGrp="1"/>
          </p:cNvSpPr>
          <p:nvPr>
            <p:ph type="title"/>
          </p:nvPr>
        </p:nvSpPr>
        <p:spPr>
          <a:xfrm>
            <a:off x="628650" y="365126"/>
            <a:ext cx="7886700" cy="2044699"/>
          </a:xfrm>
        </p:spPr>
        <p:txBody>
          <a:bodyPr>
            <a:normAutofit/>
          </a:bodyPr>
          <a:lstStyle/>
          <a:p>
            <a:pPr algn="ctr"/>
            <a:r>
              <a:rPr lang="zh-CN" altLang="en-US" b="1" dirty="0"/>
              <a:t>南宁师范大学</a:t>
            </a:r>
            <a:r>
              <a:rPr lang="en-US" dirty="0"/>
              <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xmlns="" id="{EE470CD2-23E8-4777-8E2C-5B966DD1F3B5}"/>
              </a:ext>
            </a:extLst>
          </p:cNvPr>
          <p:cNvSpPr>
            <a:spLocks noGrp="1"/>
          </p:cNvSpPr>
          <p:nvPr>
            <p:ph idx="1"/>
          </p:nvPr>
        </p:nvSpPr>
        <p:spPr/>
        <p:txBody>
          <a:bodyPr>
            <a:normAutofit/>
          </a:bodyPr>
          <a:lstStyle/>
          <a:p>
            <a:pPr marL="0" indent="0">
              <a:buNone/>
            </a:pPr>
            <a:endParaRPr lang="en-GB" dirty="0"/>
          </a:p>
          <a:p>
            <a:pPr marL="0" indent="0">
              <a:buNone/>
            </a:pPr>
            <a:endParaRPr lang="en-GB" dirty="0"/>
          </a:p>
          <a:p>
            <a:pPr marL="0" indent="0" algn="ctr">
              <a:buNone/>
            </a:pPr>
            <a:r>
              <a:rPr lang="en-US" sz="3200" dirty="0">
                <a:solidFill>
                  <a:schemeClr val="accent2"/>
                </a:solidFill>
              </a:rPr>
              <a:t>Visitor Attraction Experience</a:t>
            </a:r>
            <a:endParaRPr lang="en-GB" dirty="0">
              <a:solidFill>
                <a:schemeClr val="accent2"/>
              </a:solidFill>
            </a:endParaRPr>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3976922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2F4BB7-9619-4AD1-B057-0BE1CB581640}"/>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96B9422-F7AF-4EC6-9154-8B48941C91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EB8F696B-478C-4845-A04D-9FAAD20689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dirty="0">
                <a:solidFill>
                  <a:schemeClr val="accent2"/>
                </a:solidFill>
              </a:rPr>
              <a:t>Information source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lnSpcReduction="10000"/>
          </a:bodyPr>
          <a:lstStyle/>
          <a:p>
            <a:pPr algn="just"/>
            <a:r>
              <a:rPr lang="en-GB" sz="2800" dirty="0"/>
              <a:t>Gunn (1972) presents a stage theory of destination image that is dependent on the information source and encounters differences in image perception according </a:t>
            </a:r>
            <a:r>
              <a:rPr lang="en-GB" sz="2800" b="1" dirty="0"/>
              <a:t>to the type of information source</a:t>
            </a:r>
          </a:p>
          <a:p>
            <a:pPr algn="just"/>
            <a:r>
              <a:rPr lang="en-GB" sz="2800" dirty="0"/>
              <a:t>In recent years, the Int</a:t>
            </a:r>
            <a:r>
              <a:rPr lang="en-GB" sz="2800" b="1" dirty="0"/>
              <a:t>ernet has become one of the most important sources of tourism information</a:t>
            </a:r>
            <a:r>
              <a:rPr lang="en-GB" sz="2800" dirty="0"/>
              <a:t> (</a:t>
            </a:r>
            <a:r>
              <a:rPr lang="en-GB" sz="2800" dirty="0" err="1"/>
              <a:t>Buhalis</a:t>
            </a:r>
            <a:r>
              <a:rPr lang="en-GB" sz="2800" dirty="0"/>
              <a:t> and Law, 2008) that has an influence in shaping tourist experiences as well as tourist's perception of the destination image.</a:t>
            </a:r>
            <a:endParaRPr lang="en-US" sz="2800" dirty="0"/>
          </a:p>
        </p:txBody>
      </p:sp>
    </p:spTree>
    <p:extLst>
      <p:ext uri="{BB962C8B-B14F-4D97-AF65-F5344CB8AC3E}">
        <p14:creationId xmlns:p14="http://schemas.microsoft.com/office/powerpoint/2010/main" val="397289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613DFD5-BE5F-45F0-A040-EC2CD0441E63}"/>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4C4406E2-0320-4567-9019-52D4727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2C27E65E-7813-494C-ACEA-165352BC0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a:bodyPr>
          <a:lstStyle/>
          <a:p>
            <a:r>
              <a:rPr lang="en-GB" dirty="0">
                <a:solidFill>
                  <a:schemeClr val="accent2"/>
                </a:solidFill>
              </a:rPr>
              <a:t>The definition and construction of the destination image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fontScale="92500" lnSpcReduction="10000"/>
          </a:bodyPr>
          <a:lstStyle/>
          <a:p>
            <a:pPr marL="0" indent="0" algn="just">
              <a:buNone/>
            </a:pPr>
            <a:r>
              <a:rPr lang="en-GB" sz="2800" dirty="0"/>
              <a:t>Destination image in marketing and consumer studies</a:t>
            </a:r>
          </a:p>
          <a:p>
            <a:pPr algn="just"/>
            <a:r>
              <a:rPr lang="en-GB" sz="2800" dirty="0"/>
              <a:t>In the marketing and consumer field, studies show that marketers seek to </a:t>
            </a:r>
            <a:r>
              <a:rPr lang="en-GB" sz="2800" b="1" dirty="0"/>
              <a:t>establish, reinforce, or change the image of a destination</a:t>
            </a:r>
            <a:r>
              <a:rPr lang="en-GB" sz="2800" dirty="0"/>
              <a:t>. Their goal is </a:t>
            </a:r>
            <a:r>
              <a:rPr lang="en-GB" sz="2800" b="1" dirty="0"/>
              <a:t>to match </a:t>
            </a:r>
            <a:r>
              <a:rPr lang="en-GB" sz="2800" dirty="0"/>
              <a:t>to the greatest extent possible the promoted and perceived image (Kotler </a:t>
            </a:r>
            <a:r>
              <a:rPr lang="en-GB" sz="2800" dirty="0" err="1"/>
              <a:t>ef</a:t>
            </a:r>
            <a:r>
              <a:rPr lang="en-GB" sz="2800" dirty="0"/>
              <a:t> al., 1993).</a:t>
            </a:r>
          </a:p>
          <a:p>
            <a:pPr algn="just"/>
            <a:r>
              <a:rPr lang="en-GB" sz="2800" dirty="0"/>
              <a:t>the stronger the relationship between the image of the destination and customer needs and desires, the </a:t>
            </a:r>
            <a:r>
              <a:rPr lang="en-GB" sz="2800" b="1" dirty="0"/>
              <a:t>more likely they are to have purchase intentions for that destination.</a:t>
            </a:r>
          </a:p>
          <a:p>
            <a:pPr algn="just"/>
            <a:endParaRPr lang="en-US" sz="2800" dirty="0"/>
          </a:p>
        </p:txBody>
      </p:sp>
    </p:spTree>
    <p:extLst>
      <p:ext uri="{BB962C8B-B14F-4D97-AF65-F5344CB8AC3E}">
        <p14:creationId xmlns:p14="http://schemas.microsoft.com/office/powerpoint/2010/main" val="63836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613DFD5-BE5F-45F0-A040-EC2CD0441E63}"/>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4C4406E2-0320-4567-9019-52D4727D2E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2C27E65E-7813-494C-ACEA-165352BC0C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a:bodyPr>
          <a:lstStyle/>
          <a:p>
            <a:r>
              <a:rPr lang="en-GB" dirty="0">
                <a:solidFill>
                  <a:schemeClr val="accent2"/>
                </a:solidFill>
              </a:rPr>
              <a:t>The definition and construction of the destination image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marL="0" indent="0" algn="just">
              <a:buNone/>
            </a:pPr>
            <a:r>
              <a:rPr lang="en-GB" altLang="zh-CN" sz="2800" b="1" dirty="0"/>
              <a:t>Please, think about the destination that inspires you, the destination you would like to visit due to its strong image in your mind. Give some examples.</a:t>
            </a:r>
          </a:p>
          <a:p>
            <a:pPr marL="514350" indent="-514350" algn="just">
              <a:buAutoNum type="arabicPeriod"/>
            </a:pPr>
            <a:r>
              <a:rPr lang="en-GB" altLang="zh-CN" sz="2800" b="1" dirty="0"/>
              <a:t>Northern lights? </a:t>
            </a:r>
            <a:r>
              <a:rPr lang="zh-CN" altLang="en-US" sz="2800" b="1" dirty="0"/>
              <a:t>北极光</a:t>
            </a:r>
            <a:endParaRPr lang="en-US" altLang="zh-CN" sz="2800" b="1" dirty="0"/>
          </a:p>
          <a:p>
            <a:pPr marL="514350" indent="-514350" algn="just">
              <a:buAutoNum type="arabicPeriod"/>
            </a:pPr>
            <a:r>
              <a:rPr lang="en-US" altLang="zh-CN" sz="2800" b="1" dirty="0"/>
              <a:t>Snow?</a:t>
            </a:r>
          </a:p>
          <a:p>
            <a:pPr marL="514350" indent="-514350" algn="just">
              <a:buAutoNum type="arabicPeriod"/>
            </a:pPr>
            <a:r>
              <a:rPr lang="en-US" altLang="zh-CN" sz="2800" b="1" dirty="0"/>
              <a:t>Paris, Rome, Milan (fashion)?</a:t>
            </a:r>
          </a:p>
          <a:p>
            <a:pPr marL="514350" indent="-514350" algn="just">
              <a:buAutoNum type="arabicPeriod"/>
            </a:pPr>
            <a:r>
              <a:rPr lang="en-US" altLang="zh-CN" sz="2800" b="1" dirty="0"/>
              <a:t>MMA</a:t>
            </a:r>
            <a:r>
              <a:rPr lang="zh-CN" altLang="en-US" sz="2800" b="1" dirty="0"/>
              <a:t>？</a:t>
            </a:r>
            <a:endParaRPr lang="en-US" altLang="zh-CN" sz="2800" b="1" dirty="0"/>
          </a:p>
          <a:p>
            <a:pPr marL="514350" indent="-514350" algn="just">
              <a:buAutoNum type="arabicPeriod"/>
            </a:pPr>
            <a:endParaRPr lang="en-GB" altLang="zh-CN" sz="2800" b="1" dirty="0"/>
          </a:p>
        </p:txBody>
      </p:sp>
    </p:spTree>
    <p:extLst>
      <p:ext uri="{BB962C8B-B14F-4D97-AF65-F5344CB8AC3E}">
        <p14:creationId xmlns:p14="http://schemas.microsoft.com/office/powerpoint/2010/main" val="388520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92C9DD9-02FC-4278-BF6E-D6EBAC091CBB}"/>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F638346-A851-4482-B484-DD280878A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6AE7B96F-D80F-4D7D-8E3B-C001437A4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a:bodyPr>
          <a:lstStyle/>
          <a:p>
            <a:r>
              <a:rPr lang="en-US" dirty="0">
                <a:solidFill>
                  <a:schemeClr val="accent2"/>
                </a:solidFill>
              </a:rPr>
              <a:t>Destination image definitions in tourism studies</a:t>
            </a: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Hunt defines image as </a:t>
            </a:r>
            <a:r>
              <a:rPr lang="en-GB" sz="2800" b="1" dirty="0"/>
              <a:t>'the perception held by potential visitors about an area</a:t>
            </a:r>
            <a:r>
              <a:rPr lang="en-GB" sz="2800" dirty="0"/>
              <a:t>' (1971, </a:t>
            </a:r>
            <a:r>
              <a:rPr lang="en-GB" sz="2800" dirty="0" err="1"/>
              <a:t>p.l</a:t>
            </a:r>
            <a:r>
              <a:rPr lang="en-GB" sz="2800" dirty="0"/>
              <a:t>). A more integrative definition was given by Crompton who defined destination image as </a:t>
            </a:r>
            <a:r>
              <a:rPr lang="en-GB" sz="2800" b="1" dirty="0"/>
              <a:t>'the sum of beliefs, ideas, and impressions that a person has of a destination</a:t>
            </a:r>
            <a:r>
              <a:rPr lang="en-GB" sz="2800" dirty="0"/>
              <a:t>' (1979b, p. 18).</a:t>
            </a:r>
            <a:endParaRPr lang="en-US" sz="2800" dirty="0"/>
          </a:p>
        </p:txBody>
      </p:sp>
    </p:spTree>
    <p:extLst>
      <p:ext uri="{BB962C8B-B14F-4D97-AF65-F5344CB8AC3E}">
        <p14:creationId xmlns:p14="http://schemas.microsoft.com/office/powerpoint/2010/main" val="149660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3571AE4-4F38-4EEF-9078-C44116065442}"/>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BA6834C6-1D26-47E4-8FF1-7D150A26A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1F2DA1ED-D459-4B64-A0DA-382EEC2E89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Although authors in the human science disciplines </a:t>
            </a:r>
            <a:r>
              <a:rPr lang="en-GB" sz="2800" b="1" dirty="0"/>
              <a:t>have been unable to accept a common definition</a:t>
            </a:r>
            <a:r>
              <a:rPr lang="en-GB" sz="2800" dirty="0"/>
              <a:t>, they do share a </a:t>
            </a:r>
            <a:r>
              <a:rPr lang="en-GB" sz="2800" b="1" dirty="0"/>
              <a:t>common opinion</a:t>
            </a:r>
            <a:r>
              <a:rPr lang="en-GB" sz="2800" dirty="0"/>
              <a:t>, namely that a tourism destination image </a:t>
            </a:r>
            <a:r>
              <a:rPr lang="en-GB" sz="2800" b="1" dirty="0"/>
              <a:t>plays an extremely important role </a:t>
            </a:r>
            <a:r>
              <a:rPr lang="en-GB" sz="2800" dirty="0"/>
              <a:t>in tourists' destination evaluation and selection process</a:t>
            </a:r>
            <a:endParaRPr lang="en-US" sz="2800" dirty="0"/>
          </a:p>
        </p:txBody>
      </p:sp>
    </p:spTree>
    <p:extLst>
      <p:ext uri="{BB962C8B-B14F-4D97-AF65-F5344CB8AC3E}">
        <p14:creationId xmlns:p14="http://schemas.microsoft.com/office/powerpoint/2010/main" val="828961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EC5EB1B-F7E8-4130-92C1-00B69037B516}"/>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E8B1C361-2E9D-4417-B27C-44FD5EB9D9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D93D09B4-2ACB-40F2-B62A-75291BC7D7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fontScale="90000"/>
          </a:bodyPr>
          <a:lstStyle/>
          <a:p>
            <a:r>
              <a:rPr lang="en-GB" dirty="0">
                <a:solidFill>
                  <a:schemeClr val="accent2"/>
                </a:solidFill>
              </a:rPr>
              <a:t>The image of a place as a potential destination comprises three components: cognitive, affective, and conative (Gartner)</a:t>
            </a:r>
            <a:r>
              <a:rPr lang="en-US" dirty="0">
                <a:solidFill>
                  <a:schemeClr val="accent2"/>
                </a:solidFill>
              </a:rPr>
              <a:t/>
            </a:r>
            <a:br>
              <a:rPr lang="en-US"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The cognitive is what is known, or perceived to be known about the potential destination</a:t>
            </a:r>
          </a:p>
          <a:p>
            <a:pPr algn="just"/>
            <a:r>
              <a:rPr lang="en-GB" sz="2800" dirty="0"/>
              <a:t>The affective is the weighting of what is known by the consumer's value system. </a:t>
            </a:r>
          </a:p>
          <a:p>
            <a:pPr algn="just"/>
            <a:r>
              <a:rPr lang="en-GB" sz="2800" dirty="0"/>
              <a:t>The conative component of destination image is the choice stage</a:t>
            </a:r>
          </a:p>
          <a:p>
            <a:pPr marL="0" indent="0" algn="just">
              <a:buNone/>
            </a:pPr>
            <a:r>
              <a:rPr lang="en-GB" sz="2800" dirty="0"/>
              <a:t>It refers to the </a:t>
            </a:r>
            <a:r>
              <a:rPr lang="en-GB" sz="2800" b="1" dirty="0"/>
              <a:t>process of making a decision on whether to travel to a destination</a:t>
            </a:r>
            <a:r>
              <a:rPr lang="en-GB" sz="2800" dirty="0"/>
              <a:t>, based on the cognitive and affective stages of image development.</a:t>
            </a:r>
            <a:endParaRPr lang="en-US" sz="2800" dirty="0"/>
          </a:p>
        </p:txBody>
      </p:sp>
    </p:spTree>
    <p:extLst>
      <p:ext uri="{BB962C8B-B14F-4D97-AF65-F5344CB8AC3E}">
        <p14:creationId xmlns:p14="http://schemas.microsoft.com/office/powerpoint/2010/main" val="3308618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3814318-DBCC-4956-8571-7BB25595EEF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4A4352B8-2E61-473A-B52D-4D2268B197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044621CC-25B1-4FB8-BD33-374F2BA993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Autofit/>
          </a:bodyPr>
          <a:lstStyle/>
          <a:p>
            <a:r>
              <a:rPr lang="en-GB" sz="2800" dirty="0">
                <a:solidFill>
                  <a:schemeClr val="accent2"/>
                </a:solidFill>
              </a:rPr>
              <a:t>Furthermore, </a:t>
            </a:r>
            <a:r>
              <a:rPr lang="en-GB" sz="2800" dirty="0" err="1">
                <a:solidFill>
                  <a:schemeClr val="accent2"/>
                </a:solidFill>
              </a:rPr>
              <a:t>Echtner</a:t>
            </a:r>
            <a:r>
              <a:rPr lang="en-GB" sz="2800" dirty="0">
                <a:solidFill>
                  <a:schemeClr val="accent2"/>
                </a:solidFill>
              </a:rPr>
              <a:t> and Ritchie (1993, p.3) note that destination image perceptions (and thus research) should contain three major areas:</a:t>
            </a:r>
            <a:endParaRPr lang="en-US" sz="2800"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lnSpcReduction="10000"/>
          </a:bodyPr>
          <a:lstStyle/>
          <a:p>
            <a:pPr algn="just"/>
            <a:r>
              <a:rPr lang="en-GB" sz="2800" dirty="0"/>
              <a:t>Destination images should comprise two main components (those that are </a:t>
            </a:r>
            <a:r>
              <a:rPr lang="en-GB" sz="2800" b="1" dirty="0"/>
              <a:t>attribute based </a:t>
            </a:r>
            <a:r>
              <a:rPr lang="en-GB" sz="2800" dirty="0"/>
              <a:t>and </a:t>
            </a:r>
            <a:r>
              <a:rPr lang="en-GB" sz="2800" b="1" dirty="0"/>
              <a:t>those that are holistic</a:t>
            </a:r>
            <a:r>
              <a:rPr lang="en-GB" sz="2800" dirty="0"/>
              <a:t>);</a:t>
            </a:r>
          </a:p>
          <a:p>
            <a:pPr algn="just"/>
            <a:r>
              <a:rPr lang="en-GB" sz="2800" dirty="0"/>
              <a:t>Each of these components contains </a:t>
            </a:r>
            <a:r>
              <a:rPr lang="en-GB" sz="2800" b="1" dirty="0"/>
              <a:t>functional</a:t>
            </a:r>
            <a:r>
              <a:rPr lang="en-GB" sz="2800" dirty="0"/>
              <a:t> (or more tangible) and </a:t>
            </a:r>
            <a:r>
              <a:rPr lang="en-GB" sz="2800" b="1" dirty="0"/>
              <a:t>psychological</a:t>
            </a:r>
            <a:r>
              <a:rPr lang="en-GB" sz="2800" dirty="0"/>
              <a:t> (or more abstract) characteristics;</a:t>
            </a:r>
          </a:p>
          <a:p>
            <a:pPr algn="just"/>
            <a:r>
              <a:rPr lang="en-GB" sz="2800" dirty="0"/>
              <a:t>Images of destinations can range from those that are based on com</a:t>
            </a:r>
            <a:r>
              <a:rPr lang="en-GB" sz="2800" b="1" dirty="0"/>
              <a:t>mon functional and psychological traits </a:t>
            </a:r>
            <a:r>
              <a:rPr lang="en-GB" sz="2800" dirty="0"/>
              <a:t>to those based on more distinctive or even unique </a:t>
            </a:r>
            <a:r>
              <a:rPr lang="en-GB" sz="2800" b="1" dirty="0"/>
              <a:t>features, events, feelings or auras.</a:t>
            </a:r>
          </a:p>
          <a:p>
            <a:pPr algn="just"/>
            <a:endParaRPr lang="en-US" sz="2800" dirty="0"/>
          </a:p>
        </p:txBody>
      </p:sp>
    </p:spTree>
    <p:extLst>
      <p:ext uri="{BB962C8B-B14F-4D97-AF65-F5344CB8AC3E}">
        <p14:creationId xmlns:p14="http://schemas.microsoft.com/office/powerpoint/2010/main" val="428098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2EE4430-F9C7-40DF-8E6B-620AB8B99FBA}"/>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D4BC6358-3D86-4EB9-B382-80374A11A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77D76835-D4A5-4838-A59E-B5D4BB7EB3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US" dirty="0">
                <a:solidFill>
                  <a:schemeClr val="accent2"/>
                </a:solidFill>
              </a:rPr>
              <a:t>Destination image construction</a:t>
            </a: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marL="0" indent="0" algn="just">
              <a:buNone/>
            </a:pPr>
            <a:r>
              <a:rPr lang="en-GB" sz="2800" dirty="0"/>
              <a:t>In the tourism field, Gunn (1972) was the first author to </a:t>
            </a:r>
            <a:r>
              <a:rPr lang="en-GB" sz="2800" dirty="0" err="1"/>
              <a:t>explaine</a:t>
            </a:r>
            <a:r>
              <a:rPr lang="en-GB" sz="2800" dirty="0"/>
              <a:t> the image formation process by identifying two dimensions: organic image and induced image. In his work, Gunn suggested that the evolution of image might be </a:t>
            </a:r>
            <a:r>
              <a:rPr lang="en-GB" sz="2800" b="1" dirty="0"/>
              <a:t>both organic and induced. </a:t>
            </a:r>
            <a:endParaRPr lang="en-US" sz="2800" b="1" dirty="0"/>
          </a:p>
        </p:txBody>
      </p:sp>
    </p:spTree>
    <p:extLst>
      <p:ext uri="{BB962C8B-B14F-4D97-AF65-F5344CB8AC3E}">
        <p14:creationId xmlns:p14="http://schemas.microsoft.com/office/powerpoint/2010/main" val="426756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F9BEBC4-F465-4DF7-9EEF-DDBCCBD0810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82DC5543-7187-48F4-BC15-B656469325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B9E0E9E2-047E-48E6-B76B-78AB77B100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b="1" dirty="0">
                <a:solidFill>
                  <a:schemeClr val="accent2"/>
                </a:solidFill>
              </a:rPr>
              <a:t>Organic and induced image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marL="0" indent="0" algn="just">
              <a:buNone/>
            </a:pPr>
            <a:r>
              <a:rPr lang="en-GB" sz="2800" dirty="0"/>
              <a:t>The organic dimension of the image formation process is characterized by unsolicited media, such as </a:t>
            </a:r>
            <a:r>
              <a:rPr lang="en-GB" sz="2800" b="1" dirty="0"/>
              <a:t>newspaper reports and information received from friends and relatives</a:t>
            </a:r>
            <a:r>
              <a:rPr lang="en-GB" sz="2800" dirty="0"/>
              <a:t>. However, in the induced evolution, the image shaped through official promotion of the destinations including </a:t>
            </a:r>
            <a:r>
              <a:rPr lang="en-GB" sz="2800" b="1" dirty="0"/>
              <a:t>advertising and other solicited efforts.</a:t>
            </a:r>
            <a:endParaRPr lang="en-US" sz="2800" b="1" dirty="0"/>
          </a:p>
        </p:txBody>
      </p:sp>
    </p:spTree>
    <p:extLst>
      <p:ext uri="{BB962C8B-B14F-4D97-AF65-F5344CB8AC3E}">
        <p14:creationId xmlns:p14="http://schemas.microsoft.com/office/powerpoint/2010/main" val="92468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1D398AC-3B04-4508-BFB9-D0B93BDD8B6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F595F1C7-2004-433D-B2B3-0765AE65F1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7DF3CFAB-8C06-4CB5-9B2C-7A496EBB71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0F51CF2F-F4AC-4451-94E5-D05D3AFA47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EFD31D48-7536-47F1-9964-27CE427745C8}"/>
              </a:ext>
            </a:extLst>
          </p:cNvPr>
          <p:cNvSpPr>
            <a:spLocks noGrp="1"/>
          </p:cNvSpPr>
          <p:nvPr>
            <p:ph idx="1"/>
          </p:nvPr>
        </p:nvSpPr>
        <p:spPr/>
        <p:txBody>
          <a:bodyPr>
            <a:normAutofit/>
          </a:bodyPr>
          <a:lstStyle/>
          <a:p>
            <a:pPr algn="just"/>
            <a:r>
              <a:rPr lang="en-GB" sz="2800" dirty="0"/>
              <a:t>As discussed in the literature, although not evidence-based, there is general agreement that </a:t>
            </a:r>
            <a:r>
              <a:rPr lang="en-GB" sz="2800" b="1" dirty="0"/>
              <a:t>the secondary sources of information fulfil three basic functions in destination choice</a:t>
            </a:r>
            <a:r>
              <a:rPr lang="en-GB" sz="2800" dirty="0"/>
              <a:t>: to </a:t>
            </a:r>
            <a:r>
              <a:rPr lang="en-GB" sz="2800" b="1" dirty="0"/>
              <a:t>minimize the risk </a:t>
            </a:r>
            <a:r>
              <a:rPr lang="en-GB" sz="2800" dirty="0"/>
              <a:t>that the decision entails, </a:t>
            </a:r>
            <a:r>
              <a:rPr lang="en-GB" sz="2800" b="1" dirty="0"/>
              <a:t>to create an image of the destinations</a:t>
            </a:r>
            <a:r>
              <a:rPr lang="en-GB" sz="2800" dirty="0"/>
              <a:t>, and to serve as a </a:t>
            </a:r>
            <a:r>
              <a:rPr lang="en-GB" sz="2800" b="1" dirty="0"/>
              <a:t>mechanism for later justification of the choice </a:t>
            </a:r>
            <a:r>
              <a:rPr lang="en-GB" sz="2800" dirty="0"/>
              <a:t>(</a:t>
            </a:r>
            <a:r>
              <a:rPr lang="en-GB" sz="2800" dirty="0" err="1"/>
              <a:t>Mansfeld</a:t>
            </a:r>
            <a:r>
              <a:rPr lang="en-GB" sz="2800" dirty="0"/>
              <a:t>, 1992)</a:t>
            </a:r>
            <a:endParaRPr lang="en-US" sz="2800" dirty="0"/>
          </a:p>
        </p:txBody>
      </p:sp>
    </p:spTree>
    <p:extLst>
      <p:ext uri="{BB962C8B-B14F-4D97-AF65-F5344CB8AC3E}">
        <p14:creationId xmlns:p14="http://schemas.microsoft.com/office/powerpoint/2010/main" val="33386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79F1A27-EF14-429E-A180-E3412B7E1A37}"/>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2FA662E7-350C-4E79-8118-3B981B44F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3D2C0DF3-5749-49CD-89CF-7BFD150AA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fontScale="90000"/>
          </a:bodyPr>
          <a:lstStyle/>
          <a:p>
            <a:r>
              <a:rPr lang="en-GB" dirty="0">
                <a:solidFill>
                  <a:schemeClr val="accent2"/>
                </a:solidFill>
              </a:rPr>
              <a:t>02-12-2019</a:t>
            </a:r>
            <a:br>
              <a:rPr lang="en-GB" dirty="0">
                <a:solidFill>
                  <a:schemeClr val="accent2"/>
                </a:solidFill>
              </a:rPr>
            </a:br>
            <a:r>
              <a:rPr lang="en-GB" dirty="0">
                <a:solidFill>
                  <a:schemeClr val="accent2"/>
                </a:solidFill>
              </a:rPr>
              <a:t>The influence of images in shaping the consumer experience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41553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4FF84E5-29AA-443B-8DCB-6BC3AE84D56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FA87CEED-AD61-4B3B-B81F-B745FBF116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304367AE-E338-4DAC-B8E3-7718220B92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fontScale="92500" lnSpcReduction="10000"/>
          </a:bodyPr>
          <a:lstStyle/>
          <a:p>
            <a:r>
              <a:rPr lang="en-GB" dirty="0" err="1"/>
              <a:t>Fakeye</a:t>
            </a:r>
            <a:r>
              <a:rPr lang="en-GB" dirty="0"/>
              <a:t> and Crompton (1991) who based their works on Gunn's 'dimorphic theory' augmented the categorization by listing three factors: organic, induced, and complex.</a:t>
            </a:r>
          </a:p>
          <a:p>
            <a:r>
              <a:rPr lang="en-GB" dirty="0"/>
              <a:t>The complexity related to destination image formation might be explained by several stimulus factors. Thus, Gartner (1993) classified the stimulus factors influencing destination image as different 'formation agents': (a) overt induced agents, referring to conventional advertising projected by the relevant institutions in the destination or by tour operators and wholesalers; (b) covert induced agents, referring to second-party endorsement through traditional advertising or unbiased reports; (c) autonomous agents, including mass media broadcasting news, literature, movies, photography, etc., about the place; (d) organic agents, involving solicited or unsolicited information of a destination originated from friends and relatives based on their own knowledge or experience; and (e) actual visitation to the destination.</a:t>
            </a:r>
          </a:p>
          <a:p>
            <a:endParaRPr lang="en-US" dirty="0"/>
          </a:p>
        </p:txBody>
      </p:sp>
    </p:spTree>
    <p:extLst>
      <p:ext uri="{BB962C8B-B14F-4D97-AF65-F5344CB8AC3E}">
        <p14:creationId xmlns:p14="http://schemas.microsoft.com/office/powerpoint/2010/main" val="276755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1E7BECA-BD22-437C-B28A-9511BDB01EC5}"/>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0B252F31-C3E8-4023-8357-A8A37A3CC3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826980B4-DC1E-4980-9FB7-2C0FD0451F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C930832C-DB7A-4E3E-8598-30C04596B0CD}"/>
              </a:ext>
            </a:extLst>
          </p:cNvPr>
          <p:cNvSpPr>
            <a:spLocks noGrp="1"/>
          </p:cNvSpPr>
          <p:nvPr>
            <p:ph type="title"/>
          </p:nvPr>
        </p:nvSpPr>
        <p:spPr/>
        <p:txBody>
          <a:bodyPr>
            <a:normAutofit fontScale="90000"/>
          </a:bodyPr>
          <a:lstStyle/>
          <a:p>
            <a:r>
              <a:rPr lang="en-GB" dirty="0">
                <a:solidFill>
                  <a:schemeClr val="accent2"/>
                </a:solidFill>
              </a:rPr>
              <a:t>Impact of cultural media and other sources on the destination image formation</a:t>
            </a:r>
            <a:endParaRPr lang="en-US" dirty="0">
              <a:solidFill>
                <a:schemeClr val="accent2"/>
              </a:solidFill>
            </a:endParaRPr>
          </a:p>
        </p:txBody>
      </p:sp>
      <p:sp>
        <p:nvSpPr>
          <p:cNvPr id="3" name="Content Placeholder 2">
            <a:extLst>
              <a:ext uri="{FF2B5EF4-FFF2-40B4-BE49-F238E27FC236}">
                <a16:creationId xmlns:a16="http://schemas.microsoft.com/office/drawing/2014/main" xmlns="" id="{77C738B0-BA65-4631-9DF5-98F98DC7332B}"/>
              </a:ext>
            </a:extLst>
          </p:cNvPr>
          <p:cNvSpPr>
            <a:spLocks noGrp="1"/>
          </p:cNvSpPr>
          <p:nvPr>
            <p:ph idx="1"/>
          </p:nvPr>
        </p:nvSpPr>
        <p:spPr/>
        <p:txBody>
          <a:bodyPr>
            <a:normAutofit/>
          </a:bodyPr>
          <a:lstStyle/>
          <a:p>
            <a:pPr algn="just"/>
            <a:r>
              <a:rPr lang="en-GB" sz="2800" dirty="0"/>
              <a:t>The popular cultural media, consisting of things such as </a:t>
            </a:r>
            <a:r>
              <a:rPr lang="en-GB" sz="2800" b="1" dirty="0"/>
              <a:t>films, TV programs, magazines, music</a:t>
            </a:r>
            <a:r>
              <a:rPr lang="en-GB" sz="2800" dirty="0"/>
              <a:t>, </a:t>
            </a:r>
            <a:r>
              <a:rPr lang="en-GB" sz="2800" b="1" dirty="0"/>
              <a:t>and literature</a:t>
            </a:r>
            <a:r>
              <a:rPr lang="en-GB" sz="2800" dirty="0"/>
              <a:t>, are omnipresent in our society (</a:t>
            </a:r>
            <a:r>
              <a:rPr lang="en-GB" sz="2800" dirty="0" err="1"/>
              <a:t>Mansson</a:t>
            </a:r>
            <a:r>
              <a:rPr lang="en-GB" sz="2800" dirty="0"/>
              <a:t>, 2011). They provide a constant </a:t>
            </a:r>
            <a:r>
              <a:rPr lang="en-GB" sz="2800" b="1" dirty="0"/>
              <a:t>flow of images and information about places</a:t>
            </a:r>
            <a:r>
              <a:rPr lang="en-GB" sz="2800" dirty="0"/>
              <a:t> (</a:t>
            </a:r>
            <a:r>
              <a:rPr lang="en-GB" sz="2800" dirty="0" err="1"/>
              <a:t>Moores</a:t>
            </a:r>
            <a:r>
              <a:rPr lang="en-GB" sz="2800" dirty="0"/>
              <a:t>, 2005), and thus impact the consumers in many ways. Therefore, </a:t>
            </a:r>
            <a:r>
              <a:rPr lang="en-GB" sz="2800" b="1" dirty="0"/>
              <a:t>popular cultural media </a:t>
            </a:r>
            <a:r>
              <a:rPr lang="en-GB" sz="2800" dirty="0"/>
              <a:t>not only have a great transformational power in the tourism industry in general, but also </a:t>
            </a:r>
            <a:r>
              <a:rPr lang="en-GB" sz="2800" b="1" dirty="0"/>
              <a:t>have a significant impact on the construction of tourist's imagery.</a:t>
            </a:r>
            <a:endParaRPr lang="en-US" sz="2800" b="1" dirty="0"/>
          </a:p>
        </p:txBody>
      </p:sp>
    </p:spTree>
    <p:extLst>
      <p:ext uri="{BB962C8B-B14F-4D97-AF65-F5344CB8AC3E}">
        <p14:creationId xmlns:p14="http://schemas.microsoft.com/office/powerpoint/2010/main" val="199893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FDCB41F-A5DE-4D2A-AE29-D73F390EACFF}"/>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624BD73-3B06-43F8-A561-F9320D303C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AA7F0DCC-D9D9-4EBD-A1B7-E7078DDBF9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dirty="0">
                <a:solidFill>
                  <a:schemeClr val="accent2"/>
                </a:solidFill>
              </a:rPr>
              <a:t>Printed material</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Some </a:t>
            </a:r>
            <a:r>
              <a:rPr lang="en-GB" sz="2800" b="1" dirty="0"/>
              <a:t>printed media </a:t>
            </a:r>
            <a:r>
              <a:rPr lang="en-GB" sz="2800" dirty="0"/>
              <a:t>are also </a:t>
            </a:r>
            <a:r>
              <a:rPr lang="en-GB" sz="2800" b="1" dirty="0"/>
              <a:t>frequently used </a:t>
            </a:r>
            <a:r>
              <a:rPr lang="en-GB" sz="2800" dirty="0"/>
              <a:t>by tourists to draw the image of a destination. For example, through a textual or semiotic analysis of a guidebook published by Lonely Planet, India: A Travel Survival Kit, Bhattacharyya (1997) found that as the most popular of the tourism guidebooks for India,</a:t>
            </a:r>
            <a:endParaRPr lang="en-US" sz="2800" dirty="0"/>
          </a:p>
        </p:txBody>
      </p:sp>
    </p:spTree>
    <p:extLst>
      <p:ext uri="{BB962C8B-B14F-4D97-AF65-F5344CB8AC3E}">
        <p14:creationId xmlns:p14="http://schemas.microsoft.com/office/powerpoint/2010/main" val="681817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716A011-50D3-4762-A7EF-A3DFF8D347C9}"/>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5376AE3C-CBF0-48CD-A45F-BE29677C82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27583304-BAB8-4379-9C21-A842CC1B0F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dirty="0">
                <a:solidFill>
                  <a:schemeClr val="accent2"/>
                </a:solidFill>
              </a:rPr>
              <a:t>Online materials</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Supported by the </a:t>
            </a:r>
            <a:r>
              <a:rPr lang="en-GB" sz="2800" b="1" dirty="0"/>
              <a:t>rapid growth of communication technology, new media has generated a new set of mediators for tourists</a:t>
            </a:r>
            <a:r>
              <a:rPr lang="en-GB" sz="2800" dirty="0"/>
              <a:t>' experiences. </a:t>
            </a:r>
            <a:r>
              <a:rPr lang="en-GB" sz="2800" dirty="0" err="1"/>
              <a:t>Tussyadiah</a:t>
            </a:r>
            <a:r>
              <a:rPr lang="en-GB" sz="2800" dirty="0"/>
              <a:t> and </a:t>
            </a:r>
            <a:r>
              <a:rPr lang="en-GB" sz="2800" dirty="0" err="1"/>
              <a:t>Fesenmaier</a:t>
            </a:r>
            <a:r>
              <a:rPr lang="en-GB" sz="2800" dirty="0"/>
              <a:t> (2009) investigated the role of online-shared videos in tourist experiences.</a:t>
            </a:r>
            <a:endParaRPr lang="en-US" sz="2800" dirty="0"/>
          </a:p>
        </p:txBody>
      </p:sp>
    </p:spTree>
    <p:extLst>
      <p:ext uri="{BB962C8B-B14F-4D97-AF65-F5344CB8AC3E}">
        <p14:creationId xmlns:p14="http://schemas.microsoft.com/office/powerpoint/2010/main" val="2600550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A7BF745-21F5-4B6F-B353-B242579373F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2BDC97E2-6EF3-49B3-9DDF-CCF70C0A77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7DDFF4A6-2B5B-4BFA-8260-3AC203E8D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b="1" dirty="0">
                <a:solidFill>
                  <a:schemeClr val="accent2"/>
                </a:solidFill>
              </a:rPr>
              <a:t>Convergence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By applying </a:t>
            </a:r>
            <a:r>
              <a:rPr lang="en-GB" sz="2800" b="1" dirty="0"/>
              <a:t>convergence</a:t>
            </a:r>
            <a:r>
              <a:rPr lang="en-GB" sz="2800" dirty="0"/>
              <a:t>, a new media concept, to representations of and references to Rosslyn Chapel and 'The Da Vinci Code' in social media networks such as Facebook, Twitter, blogs, YouTube and Flickr, </a:t>
            </a:r>
            <a:r>
              <a:rPr lang="en-GB" sz="2800" dirty="0" err="1"/>
              <a:t>Mansson</a:t>
            </a:r>
            <a:r>
              <a:rPr lang="en-GB" sz="2800" dirty="0"/>
              <a:t> (2011) found that tourists are both </a:t>
            </a:r>
            <a:r>
              <a:rPr lang="en-GB" sz="2800" b="1" dirty="0"/>
              <a:t>consumers and producers of media products.</a:t>
            </a:r>
          </a:p>
          <a:p>
            <a:pPr algn="just"/>
            <a:r>
              <a:rPr lang="en-GB" sz="2800" dirty="0"/>
              <a:t>They are active in participation in the </a:t>
            </a:r>
            <a:r>
              <a:rPr lang="en-GB" sz="2800" b="1" dirty="0"/>
              <a:t>'the circulation of media content'</a:t>
            </a:r>
            <a:endParaRPr lang="en-US" sz="2800" b="1" dirty="0"/>
          </a:p>
        </p:txBody>
      </p:sp>
    </p:spTree>
    <p:extLst>
      <p:ext uri="{BB962C8B-B14F-4D97-AF65-F5344CB8AC3E}">
        <p14:creationId xmlns:p14="http://schemas.microsoft.com/office/powerpoint/2010/main" val="378839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C30C958-A0BD-449F-A16A-12DFDBEACFB2}"/>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E79444E6-53CD-4D5E-95A8-E3D46E9762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660C45B4-ECDE-49B5-ADF1-A46FE45718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b="1" dirty="0">
                <a:solidFill>
                  <a:schemeClr val="accent2"/>
                </a:solidFill>
              </a:rPr>
              <a:t>Convergence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lnSpcReduction="10000"/>
          </a:bodyPr>
          <a:lstStyle/>
          <a:p>
            <a:pPr algn="just"/>
            <a:r>
              <a:rPr lang="en-GB" sz="2800" dirty="0"/>
              <a:t>That is to say, tourists create media products such as </a:t>
            </a:r>
            <a:r>
              <a:rPr lang="en-GB" sz="2800" b="1" dirty="0"/>
              <a:t>reviews, comments and perceptions of destinations </a:t>
            </a:r>
            <a:r>
              <a:rPr lang="en-GB" sz="2800" dirty="0"/>
              <a:t>that circulate online through </a:t>
            </a:r>
            <a:r>
              <a:rPr lang="en-GB" sz="2800" b="1" dirty="0"/>
              <a:t>various channels like social media</a:t>
            </a:r>
            <a:r>
              <a:rPr lang="en-GB" sz="2800" dirty="0"/>
              <a:t>. These media products are then available for </a:t>
            </a:r>
            <a:r>
              <a:rPr lang="en-GB" sz="2800" b="1" dirty="0"/>
              <a:t>consumption by other tourists</a:t>
            </a:r>
            <a:r>
              <a:rPr lang="en-GB" sz="2800" dirty="0"/>
              <a:t>, which in turn influences new media products.</a:t>
            </a:r>
          </a:p>
          <a:p>
            <a:pPr algn="just"/>
            <a:r>
              <a:rPr lang="en-GB" sz="2800" dirty="0"/>
              <a:t>The results of these studies indicated that </a:t>
            </a:r>
            <a:r>
              <a:rPr lang="en-GB" sz="2800" b="1" dirty="0"/>
              <a:t>online-shared videos can provide mental pleasure</a:t>
            </a:r>
            <a:r>
              <a:rPr lang="en-GB" sz="2800" dirty="0"/>
              <a:t> to viewers through imagination and act as a </a:t>
            </a:r>
            <a:r>
              <a:rPr lang="en-GB" sz="2800" b="1" dirty="0"/>
              <a:t>narrative transportation.</a:t>
            </a:r>
            <a:endParaRPr lang="en-US" sz="2800" b="1" dirty="0"/>
          </a:p>
        </p:txBody>
      </p:sp>
    </p:spTree>
    <p:extLst>
      <p:ext uri="{BB962C8B-B14F-4D97-AF65-F5344CB8AC3E}">
        <p14:creationId xmlns:p14="http://schemas.microsoft.com/office/powerpoint/2010/main" val="2868480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FFA2B-9B83-4C36-AC46-7D0F883F8B97}"/>
              </a:ext>
            </a:extLst>
          </p:cNvPr>
          <p:cNvSpPr>
            <a:spLocks noGrp="1"/>
          </p:cNvSpPr>
          <p:nvPr>
            <p:ph type="title"/>
          </p:nvPr>
        </p:nvSpPr>
        <p:spPr/>
        <p:txBody>
          <a:bodyPr/>
          <a:lstStyle/>
          <a:p>
            <a:r>
              <a:rPr lang="en-GB" dirty="0">
                <a:solidFill>
                  <a:schemeClr val="accent2"/>
                </a:solidFill>
              </a:rPr>
              <a:t>04-12-2019</a:t>
            </a:r>
          </a:p>
        </p:txBody>
      </p:sp>
      <p:sp>
        <p:nvSpPr>
          <p:cNvPr id="3" name="Content Placeholder 2">
            <a:extLst>
              <a:ext uri="{FF2B5EF4-FFF2-40B4-BE49-F238E27FC236}">
                <a16:creationId xmlns:a16="http://schemas.microsoft.com/office/drawing/2014/main" xmlns="" id="{65AC6BE8-27C0-4F18-BF04-D0DA89BE7A66}"/>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759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452449D-C8BF-4081-8E3C-96FFFF974319}"/>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FC34600C-A357-4A6A-8F33-CD6F0516C6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BADCEB45-FFEE-446D-BEB8-5796E96541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a:bodyPr>
          <a:lstStyle/>
          <a:p>
            <a:r>
              <a:rPr lang="en-GB" dirty="0">
                <a:solidFill>
                  <a:schemeClr val="accent2"/>
                </a:solidFill>
              </a:rPr>
              <a:t>Film experiences and consumer behaviour</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lnSpcReduction="10000"/>
          </a:bodyPr>
          <a:lstStyle/>
          <a:p>
            <a:pPr algn="just"/>
            <a:r>
              <a:rPr lang="en-GB" sz="2800" dirty="0"/>
              <a:t>In the marketing field, one research stream has concentrated on the relatio</a:t>
            </a:r>
            <a:r>
              <a:rPr lang="en-GB" sz="2800" b="1" dirty="0"/>
              <a:t>nship between film consumption experience and consumer behaviour.</a:t>
            </a:r>
          </a:p>
          <a:p>
            <a:pPr algn="just"/>
            <a:r>
              <a:rPr lang="en-GB" sz="2800" dirty="0"/>
              <a:t>Inherently, films are </a:t>
            </a:r>
            <a:r>
              <a:rPr lang="en-GB" sz="2800" b="1" dirty="0"/>
              <a:t>hedonistic products</a:t>
            </a:r>
            <a:r>
              <a:rPr lang="en-GB" sz="2800" dirty="0"/>
              <a:t>. This means they are generally </a:t>
            </a:r>
            <a:r>
              <a:rPr lang="en-GB" sz="2800" b="1" dirty="0"/>
              <a:t>'consumed for pleasure</a:t>
            </a:r>
            <a:r>
              <a:rPr lang="en-GB" sz="2800" dirty="0"/>
              <a:t> rather than for the maximization of an economic benefit' (</a:t>
            </a:r>
            <a:r>
              <a:rPr lang="en-GB" sz="2800" dirty="0" err="1"/>
              <a:t>Eliashberg</a:t>
            </a:r>
            <a:r>
              <a:rPr lang="en-GB" sz="2800" dirty="0"/>
              <a:t> and </a:t>
            </a:r>
            <a:r>
              <a:rPr lang="en-GB" sz="2800" dirty="0" err="1"/>
              <a:t>Shugan</a:t>
            </a:r>
            <a:r>
              <a:rPr lang="en-GB" sz="2800" dirty="0"/>
              <a:t>, 1997, p.69). The consumption of hedonistic products like movies and concerts usually relates to 'the </a:t>
            </a:r>
            <a:r>
              <a:rPr lang="en-GB" sz="2800" b="1" dirty="0"/>
              <a:t>multisensory, fantasy and emotive aspects of one's experience</a:t>
            </a:r>
            <a:r>
              <a:rPr lang="en-GB" sz="2800" dirty="0"/>
              <a:t>'</a:t>
            </a:r>
          </a:p>
          <a:p>
            <a:pPr algn="just"/>
            <a:endParaRPr lang="en-US" sz="2800" dirty="0"/>
          </a:p>
        </p:txBody>
      </p:sp>
    </p:spTree>
    <p:extLst>
      <p:ext uri="{BB962C8B-B14F-4D97-AF65-F5344CB8AC3E}">
        <p14:creationId xmlns:p14="http://schemas.microsoft.com/office/powerpoint/2010/main" val="192978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7E85E3B-CA9C-4E9B-A28B-FE7DA994B8A5}"/>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2A834D5F-9793-4A5E-A54E-E4F81CD811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8FC2D6C0-2A2E-498D-A323-82BA06B7B8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US" dirty="0">
                <a:solidFill>
                  <a:schemeClr val="accent2"/>
                </a:solidFill>
              </a:rPr>
              <a:t>Film-induced tourism</a:t>
            </a: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Film is considered to be the </a:t>
            </a:r>
            <a:r>
              <a:rPr lang="en-GB" sz="2800" b="1" dirty="0"/>
              <a:t>most effective imaging medium</a:t>
            </a:r>
            <a:r>
              <a:rPr lang="en-GB" sz="2800" dirty="0"/>
              <a:t> (</a:t>
            </a:r>
            <a:r>
              <a:rPr lang="en-GB" sz="2800" dirty="0" err="1"/>
              <a:t>Croy</a:t>
            </a:r>
            <a:r>
              <a:rPr lang="en-GB" sz="2800" dirty="0"/>
              <a:t>, 2010). It acts as a display window for a destination, especially when the </a:t>
            </a:r>
            <a:r>
              <a:rPr lang="en-GB" sz="2800" b="1" dirty="0"/>
              <a:t>location plays a part in the film </a:t>
            </a:r>
            <a:r>
              <a:rPr lang="en-GB" sz="2800" dirty="0"/>
              <a:t>(Tooke and Baker, 1996).</a:t>
            </a:r>
          </a:p>
          <a:p>
            <a:pPr algn="just"/>
            <a:r>
              <a:rPr lang="en-GB" sz="2800" dirty="0"/>
              <a:t>Compared with the printed media, what is shown in movies and television appears to have </a:t>
            </a:r>
            <a:r>
              <a:rPr lang="en-GB" sz="2800" b="1" dirty="0"/>
              <a:t>more accessibility and credibility </a:t>
            </a:r>
            <a:r>
              <a:rPr lang="en-GB" sz="2800" dirty="0"/>
              <a:t>(Butler, 1990).</a:t>
            </a:r>
            <a:endParaRPr lang="en-US" sz="2800" dirty="0"/>
          </a:p>
        </p:txBody>
      </p:sp>
    </p:spTree>
    <p:extLst>
      <p:ext uri="{BB962C8B-B14F-4D97-AF65-F5344CB8AC3E}">
        <p14:creationId xmlns:p14="http://schemas.microsoft.com/office/powerpoint/2010/main" val="52973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EFD1087-80D7-4CAE-B152-021CC8F6B10C}"/>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6A9A817E-8797-4FC3-926A-5C9DFFE1E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C2B88CCD-0524-4B18-BDA2-E7C19CCB5A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fontScale="90000"/>
          </a:bodyPr>
          <a:lstStyle/>
          <a:p>
            <a:r>
              <a:rPr lang="en-GB" dirty="0">
                <a:solidFill>
                  <a:schemeClr val="accent2"/>
                </a:solidFill>
              </a:rPr>
              <a:t>Relationships between the consumption of film, television and tourism.</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In the last decade, fuelled by both </a:t>
            </a:r>
            <a:r>
              <a:rPr lang="en-GB" sz="2800" b="1" dirty="0"/>
              <a:t>the rapid growth of the entertainment industry</a:t>
            </a:r>
            <a:r>
              <a:rPr lang="en-GB" sz="2800" dirty="0"/>
              <a:t> and the </a:t>
            </a:r>
            <a:r>
              <a:rPr lang="en-GB" sz="2800" b="1" dirty="0"/>
              <a:t>increase in outbound travel</a:t>
            </a:r>
            <a:r>
              <a:rPr lang="en-GB" sz="2800" dirty="0"/>
              <a:t>, there has been an upsurge of research related to the </a:t>
            </a:r>
            <a:r>
              <a:rPr lang="en-GB" sz="2800" b="1" dirty="0"/>
              <a:t>close relationships between the consumption of film </a:t>
            </a:r>
            <a:r>
              <a:rPr lang="en-GB" sz="2800" dirty="0"/>
              <a:t>(movie or motion picture), television (TV programmes or TV series) </a:t>
            </a:r>
            <a:r>
              <a:rPr lang="en-GB" sz="2800" b="1" dirty="0"/>
              <a:t>and tourism</a:t>
            </a:r>
            <a:r>
              <a:rPr lang="en-GB" sz="2800" dirty="0"/>
              <a:t>.</a:t>
            </a:r>
            <a:endParaRPr lang="en-US" sz="2800" dirty="0"/>
          </a:p>
        </p:txBody>
      </p:sp>
    </p:spTree>
    <p:extLst>
      <p:ext uri="{BB962C8B-B14F-4D97-AF65-F5344CB8AC3E}">
        <p14:creationId xmlns:p14="http://schemas.microsoft.com/office/powerpoint/2010/main" val="398820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991C87E9-D5DA-432A-84F3-D34AEAE8C61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1C222B98-2DB9-434A-B5C9-154DD9F6A4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A373F8-117F-42A9-9BE5-2C7E56ECC2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US" dirty="0">
                <a:solidFill>
                  <a:schemeClr val="accent2"/>
                </a:solidFill>
              </a:rPr>
              <a:t>Aims and objectives</a:t>
            </a: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In this lecture we describe the </a:t>
            </a:r>
            <a:r>
              <a:rPr lang="en-GB" sz="2800" b="1" dirty="0"/>
              <a:t>influence of images in shaping </a:t>
            </a:r>
            <a:r>
              <a:rPr lang="en-GB" sz="2800" dirty="0"/>
              <a:t>the </a:t>
            </a:r>
            <a:r>
              <a:rPr lang="en-GB" sz="2800" b="1" dirty="0"/>
              <a:t>consumer/tourist experience</a:t>
            </a:r>
            <a:r>
              <a:rPr lang="en-GB" sz="2800" dirty="0"/>
              <a:t>. </a:t>
            </a:r>
            <a:r>
              <a:rPr lang="en-GB" sz="2800" b="1" dirty="0"/>
              <a:t>Images and media sources </a:t>
            </a:r>
            <a:r>
              <a:rPr lang="en-GB" sz="2800" dirty="0"/>
              <a:t>have a strong impact on tourist choices. This lecture will emphasize the importance of images and films as a tool to promote tourism in a destination. </a:t>
            </a:r>
            <a:endParaRPr lang="en-US" sz="2800" dirty="0"/>
          </a:p>
        </p:txBody>
      </p:sp>
    </p:spTree>
    <p:extLst>
      <p:ext uri="{BB962C8B-B14F-4D97-AF65-F5344CB8AC3E}">
        <p14:creationId xmlns:p14="http://schemas.microsoft.com/office/powerpoint/2010/main" val="1523804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07ECF37-CB22-43E9-A626-3B314E4150A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5785BDA1-916D-40F8-8CE1-E06939FE5C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78D97870-C0F1-4B55-9DFE-F1B0A09328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dirty="0">
                <a:solidFill>
                  <a:schemeClr val="accent2"/>
                </a:solidFill>
              </a:rPr>
              <a:t>New trend</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Therefore, a new form of tourism, so-called </a:t>
            </a:r>
            <a:r>
              <a:rPr lang="en-GB" sz="2800" b="1" dirty="0"/>
              <a:t>'film-induced tourism</a:t>
            </a:r>
            <a:r>
              <a:rPr lang="en-GB" sz="2800" dirty="0"/>
              <a:t>' (cf. </a:t>
            </a:r>
            <a:r>
              <a:rPr lang="en-GB" sz="2800" dirty="0" err="1"/>
              <a:t>Beeton</a:t>
            </a:r>
            <a:r>
              <a:rPr lang="en-GB" sz="2800" dirty="0"/>
              <a:t>, 2005,2006; Connell, 2005a; </a:t>
            </a:r>
            <a:r>
              <a:rPr lang="en-GB" sz="2800" dirty="0" err="1"/>
              <a:t>Roesch</a:t>
            </a:r>
            <a:r>
              <a:rPr lang="en-GB" sz="2800" dirty="0"/>
              <a:t>, 2009), also named as </a:t>
            </a:r>
            <a:r>
              <a:rPr lang="en-GB" sz="2800" b="1" dirty="0"/>
              <a:t>'film tourism</a:t>
            </a:r>
            <a:r>
              <a:rPr lang="en-GB" sz="2800" dirty="0"/>
              <a:t>' (Buchmann </a:t>
            </a:r>
            <a:r>
              <a:rPr lang="en-GB" sz="2800" dirty="0" err="1"/>
              <a:t>ef</a:t>
            </a:r>
            <a:r>
              <a:rPr lang="en-GB" sz="2800" dirty="0"/>
              <a:t> al., 2010; Hudson and Ritchie, 2006a, 2006b; </a:t>
            </a:r>
            <a:r>
              <a:rPr lang="en-GB" sz="2800" dirty="0" err="1"/>
              <a:t>Croy</a:t>
            </a:r>
            <a:r>
              <a:rPr lang="en-GB" sz="2800" dirty="0"/>
              <a:t>, 2010), or </a:t>
            </a:r>
            <a:r>
              <a:rPr lang="en-GB" sz="2800" b="1" dirty="0"/>
              <a:t>'movie-induced tourism</a:t>
            </a:r>
            <a:r>
              <a:rPr lang="en-GB" sz="2800" dirty="0"/>
              <a:t>' (Riley et al., 1998; Busby and Klug, 2001), or 's</a:t>
            </a:r>
            <a:r>
              <a:rPr lang="en-GB" sz="2800" b="1" dirty="0"/>
              <a:t>creen-tourism</a:t>
            </a:r>
            <a:r>
              <a:rPr lang="en-GB" sz="2800" dirty="0"/>
              <a:t>' (Connell and Meyer, 2009) has been created.</a:t>
            </a:r>
            <a:endParaRPr lang="en-US" sz="2800" dirty="0"/>
          </a:p>
        </p:txBody>
      </p:sp>
    </p:spTree>
    <p:extLst>
      <p:ext uri="{BB962C8B-B14F-4D97-AF65-F5344CB8AC3E}">
        <p14:creationId xmlns:p14="http://schemas.microsoft.com/office/powerpoint/2010/main" val="35273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320399D-A143-4290-9842-8AA91084559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7642B3F-4A45-40BD-BA7A-4C5BC351C1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80E2B1D7-4795-4B92-A9CA-2EEFD99A9F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algn="just"/>
            <a:r>
              <a:rPr lang="en-GB" sz="2800" dirty="0"/>
              <a:t>As a relatively new field of study, this touristic phenomenon refers to </a:t>
            </a:r>
            <a:r>
              <a:rPr lang="en-GB" sz="2800" b="1" dirty="0"/>
              <a:t>'visitation to sites where movies and TV programmes have been filmed </a:t>
            </a:r>
            <a:r>
              <a:rPr lang="en-GB" sz="2800" dirty="0"/>
              <a:t>as well as to tours of production </a:t>
            </a:r>
            <a:r>
              <a:rPr lang="en-GB" sz="2800" b="1" dirty="0"/>
              <a:t>studios, including film-related theme parks</a:t>
            </a:r>
            <a:r>
              <a:rPr lang="en-GB" sz="2800" dirty="0"/>
              <a:t>' (</a:t>
            </a:r>
            <a:r>
              <a:rPr lang="en-GB" sz="2800" dirty="0" err="1"/>
              <a:t>Beeton</a:t>
            </a:r>
            <a:r>
              <a:rPr lang="en-GB" sz="2800" dirty="0"/>
              <a:t>, 2005, </a:t>
            </a:r>
            <a:r>
              <a:rPr lang="en-GB" sz="2800" dirty="0" err="1"/>
              <a:t>p.ll</a:t>
            </a:r>
            <a:r>
              <a:rPr lang="en-GB" sz="2800" dirty="0"/>
              <a:t>)".</a:t>
            </a:r>
          </a:p>
          <a:p>
            <a:pPr algn="just"/>
            <a:endParaRPr lang="en-US" sz="2800" dirty="0"/>
          </a:p>
        </p:txBody>
      </p:sp>
    </p:spTree>
    <p:extLst>
      <p:ext uri="{BB962C8B-B14F-4D97-AF65-F5344CB8AC3E}">
        <p14:creationId xmlns:p14="http://schemas.microsoft.com/office/powerpoint/2010/main" val="1052823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7D620EB-4032-461E-BEDC-8938A3065A4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DC6DB762-1AB5-42B1-A37D-EF014642E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37625B37-FD44-4791-BE66-9A83B90505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9C76FA98-7A8F-4768-8ED3-F63974573BCA}"/>
              </a:ext>
            </a:extLst>
          </p:cNvPr>
          <p:cNvSpPr>
            <a:spLocks noGrp="1"/>
          </p:cNvSpPr>
          <p:nvPr>
            <p:ph type="title"/>
          </p:nvPr>
        </p:nvSpPr>
        <p:spPr/>
        <p:txBody>
          <a:bodyPr/>
          <a:lstStyle/>
          <a:p>
            <a:r>
              <a:rPr lang="en-GB" dirty="0">
                <a:solidFill>
                  <a:schemeClr val="accent2"/>
                </a:solidFill>
              </a:rPr>
              <a:t>Types of movie tourists</a:t>
            </a:r>
            <a:endParaRPr lang="en-US" dirty="0">
              <a:solidFill>
                <a:schemeClr val="accent2"/>
              </a:solidFill>
            </a:endParaRPr>
          </a:p>
        </p:txBody>
      </p:sp>
      <p:sp>
        <p:nvSpPr>
          <p:cNvPr id="3" name="Content Placeholder 2">
            <a:extLst>
              <a:ext uri="{FF2B5EF4-FFF2-40B4-BE49-F238E27FC236}">
                <a16:creationId xmlns:a16="http://schemas.microsoft.com/office/drawing/2014/main" xmlns="" id="{78EE8639-30D3-466F-A353-24A192572854}"/>
              </a:ext>
            </a:extLst>
          </p:cNvPr>
          <p:cNvSpPr>
            <a:spLocks noGrp="1"/>
          </p:cNvSpPr>
          <p:nvPr>
            <p:ph idx="1"/>
          </p:nvPr>
        </p:nvSpPr>
        <p:spPr/>
        <p:txBody>
          <a:bodyPr>
            <a:normAutofit fontScale="92500"/>
          </a:bodyPr>
          <a:lstStyle/>
          <a:p>
            <a:pPr algn="just"/>
            <a:r>
              <a:rPr lang="en-GB" sz="2800" dirty="0"/>
              <a:t>Busby and Klug (2001) provide a comprehensive summary of the different forms of film-induced tourism. Sometimes tourists may visit film sites during the trip without any previous knowledge of these sites. They are </a:t>
            </a:r>
            <a:r>
              <a:rPr lang="en-GB" sz="2800" b="1" dirty="0"/>
              <a:t>incidental film tourists</a:t>
            </a:r>
            <a:r>
              <a:rPr lang="en-GB" sz="2800" dirty="0"/>
              <a:t>.</a:t>
            </a:r>
          </a:p>
          <a:p>
            <a:pPr algn="just"/>
            <a:r>
              <a:rPr lang="en-GB" sz="2800" dirty="0"/>
              <a:t>Sometimes tourists just choose </a:t>
            </a:r>
            <a:r>
              <a:rPr lang="en-GB" sz="2800" b="1" dirty="0"/>
              <a:t>tour packages </a:t>
            </a:r>
            <a:r>
              <a:rPr lang="en-GB" sz="2800" dirty="0"/>
              <a:t>offered by tour operators that encompass the locations of the famous TV series and films (Evans, 1997). </a:t>
            </a:r>
            <a:r>
              <a:rPr lang="en-GB" sz="2800" b="1" dirty="0"/>
              <a:t>In more cases, the film locations were not considered to be tourism destinations until they were seen on screen.</a:t>
            </a:r>
            <a:endParaRPr lang="en-US" sz="2800" b="1" dirty="0"/>
          </a:p>
        </p:txBody>
      </p:sp>
    </p:spTree>
    <p:extLst>
      <p:ext uri="{BB962C8B-B14F-4D97-AF65-F5344CB8AC3E}">
        <p14:creationId xmlns:p14="http://schemas.microsoft.com/office/powerpoint/2010/main" val="4107921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62DEBBC-DADA-476F-AFEC-9D81DFC6437B}"/>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3B9C401-2C83-4AE0-AC97-B2AC5097A0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7DBA6A09-C51D-4A11-8A0E-8E4F03078B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lstStyle/>
          <a:p>
            <a:r>
              <a:rPr lang="en-GB" dirty="0">
                <a:solidFill>
                  <a:schemeClr val="accent2"/>
                </a:solidFill>
              </a:rPr>
              <a:t>Lord of the rings</a:t>
            </a:r>
            <a:endParaRPr lang="en-US" dirty="0">
              <a:solidFill>
                <a:schemeClr val="accent2"/>
              </a:solidFill>
            </a:endParaRP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algn="just"/>
            <a:r>
              <a:rPr lang="en-GB" sz="2800" dirty="0"/>
              <a:t>The New Zealand Tourism Board estimated that the exposure of New Zealand in the first of the Lord of the Rings film was worth over US$41 million (New Zealand Institute of Economic Research, 2002).</a:t>
            </a:r>
          </a:p>
          <a:p>
            <a:pPr algn="just"/>
            <a:r>
              <a:rPr lang="en-GB" sz="2800" dirty="0"/>
              <a:t>In addition, tourists have a strong desire to be in the actual places where scenes were shot</a:t>
            </a:r>
            <a:endParaRPr lang="en-US" sz="2800" dirty="0"/>
          </a:p>
        </p:txBody>
      </p:sp>
    </p:spTree>
    <p:extLst>
      <p:ext uri="{BB962C8B-B14F-4D97-AF65-F5344CB8AC3E}">
        <p14:creationId xmlns:p14="http://schemas.microsoft.com/office/powerpoint/2010/main" val="3495110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68690FCE-72AF-4BE8-BDE1-5CBD418BF75F}"/>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0B0FFF4A-8A20-4E71-A621-13646890FA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BA0EF736-8F54-447B-8AEA-B3F03A1F33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039DD9FF-F7F4-4B03-A067-3EA67925B0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2EC942E-3C81-46A5-A000-9DF3F9BF8888}"/>
              </a:ext>
            </a:extLst>
          </p:cNvPr>
          <p:cNvSpPr>
            <a:spLocks noGrp="1"/>
          </p:cNvSpPr>
          <p:nvPr>
            <p:ph idx="1"/>
          </p:nvPr>
        </p:nvSpPr>
        <p:spPr/>
        <p:txBody>
          <a:bodyPr/>
          <a:lstStyle/>
          <a:p>
            <a:endParaRPr lang="en-US"/>
          </a:p>
        </p:txBody>
      </p:sp>
      <p:pic>
        <p:nvPicPr>
          <p:cNvPr id="1026" name="Picture 2" descr="Related image">
            <a:extLst>
              <a:ext uri="{FF2B5EF4-FFF2-40B4-BE49-F238E27FC236}">
                <a16:creationId xmlns:a16="http://schemas.microsoft.com/office/drawing/2014/main" xmlns="" id="{648BDAF3-E8A8-47A5-A3B0-2C472F0AD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
            <a:ext cx="9144000"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595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C85964B9-0662-4E91-9F24-CF37788BEFFC}"/>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DCF39ADA-FF88-4D5B-8633-904A76DE25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EBFAB712-9163-4F64-A833-52C22A7441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BCB6A976-03D3-4A8D-B1CA-DA871F84AA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D4B3EF7-C108-40C3-A657-85D622C264E8}"/>
              </a:ext>
            </a:extLst>
          </p:cNvPr>
          <p:cNvSpPr>
            <a:spLocks noGrp="1"/>
          </p:cNvSpPr>
          <p:nvPr>
            <p:ph idx="1"/>
          </p:nvPr>
        </p:nvSpPr>
        <p:spPr/>
        <p:txBody>
          <a:bodyPr/>
          <a:lstStyle/>
          <a:p>
            <a:endParaRPr lang="en-US"/>
          </a:p>
        </p:txBody>
      </p:sp>
      <p:pic>
        <p:nvPicPr>
          <p:cNvPr id="2050" name="Picture 2" descr="Image result for lord of the rings">
            <a:extLst>
              <a:ext uri="{FF2B5EF4-FFF2-40B4-BE49-F238E27FC236}">
                <a16:creationId xmlns:a16="http://schemas.microsoft.com/office/drawing/2014/main" xmlns="" id="{A6D6B423-5914-45C0-9AE4-5AA65F0BF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2925"/>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48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75EDD45-492A-4B86-8C58-D995AFFE1284}"/>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E396744E-DF4F-40C9-9F18-0ED0617202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91B6D949-0A94-40FC-B3D1-9780B7A36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04B89DAE-3792-4A5C-B156-50B5EFBDDD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C57BAED-1F08-4CF6-B8A9-BC1122BBC59F}"/>
              </a:ext>
            </a:extLst>
          </p:cNvPr>
          <p:cNvSpPr>
            <a:spLocks noGrp="1"/>
          </p:cNvSpPr>
          <p:nvPr>
            <p:ph idx="1"/>
          </p:nvPr>
        </p:nvSpPr>
        <p:spPr/>
        <p:txBody>
          <a:bodyPr/>
          <a:lstStyle/>
          <a:p>
            <a:endParaRPr lang="en-US"/>
          </a:p>
        </p:txBody>
      </p:sp>
      <p:pic>
        <p:nvPicPr>
          <p:cNvPr id="3074" name="Picture 2" descr="Related image">
            <a:extLst>
              <a:ext uri="{FF2B5EF4-FFF2-40B4-BE49-F238E27FC236}">
                <a16:creationId xmlns:a16="http://schemas.microsoft.com/office/drawing/2014/main" xmlns="" id="{6C59FEBB-A60E-4DB2-9C59-CE3AD1230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9413"/>
            <a:ext cx="9144000" cy="609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97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799FA-9263-4D42-BCF4-CDA26A4DE914}"/>
              </a:ext>
            </a:extLst>
          </p:cNvPr>
          <p:cNvSpPr>
            <a:spLocks noGrp="1"/>
          </p:cNvSpPr>
          <p:nvPr>
            <p:ph type="title"/>
          </p:nvPr>
        </p:nvSpPr>
        <p:spPr/>
        <p:txBody>
          <a:bodyPr/>
          <a:lstStyle/>
          <a:p>
            <a:r>
              <a:rPr lang="en-US" dirty="0">
                <a:solidFill>
                  <a:schemeClr val="accent2"/>
                </a:solidFill>
              </a:rPr>
              <a:t>Jurassic park, Hawaii </a:t>
            </a:r>
          </a:p>
        </p:txBody>
      </p:sp>
      <p:sp>
        <p:nvSpPr>
          <p:cNvPr id="3" name="Content Placeholder 2">
            <a:extLst>
              <a:ext uri="{FF2B5EF4-FFF2-40B4-BE49-F238E27FC236}">
                <a16:creationId xmlns:a16="http://schemas.microsoft.com/office/drawing/2014/main" xmlns="" id="{5ACCC4E3-6DFD-4BC5-A2EC-6B398907C545}"/>
              </a:ext>
            </a:extLst>
          </p:cNvPr>
          <p:cNvSpPr>
            <a:spLocks noGrp="1"/>
          </p:cNvSpPr>
          <p:nvPr>
            <p:ph idx="1"/>
          </p:nvPr>
        </p:nvSpPr>
        <p:spPr/>
        <p:txBody>
          <a:bodyPr/>
          <a:lstStyle/>
          <a:p>
            <a:endParaRPr lang="en-US"/>
          </a:p>
        </p:txBody>
      </p:sp>
      <p:pic>
        <p:nvPicPr>
          <p:cNvPr id="1026" name="Picture 2" descr="ÐÐ°ÑÑÐ¸Ð½ÐºÐ¸ Ð¿Ð¾ Ð·Ð°Ð¿ÑÐ¾ÑÑ hawaii jurassic park">
            <a:extLst>
              <a:ext uri="{FF2B5EF4-FFF2-40B4-BE49-F238E27FC236}">
                <a16:creationId xmlns:a16="http://schemas.microsoft.com/office/drawing/2014/main" xmlns="" id="{71293803-4F7A-4E72-BCA9-BDCACB78B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6366"/>
            <a:ext cx="9144000" cy="491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219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799FA-9263-4D42-BCF4-CDA26A4DE914}"/>
              </a:ext>
            </a:extLst>
          </p:cNvPr>
          <p:cNvSpPr>
            <a:spLocks noGrp="1"/>
          </p:cNvSpPr>
          <p:nvPr>
            <p:ph type="title"/>
          </p:nvPr>
        </p:nvSpPr>
        <p:spPr/>
        <p:txBody>
          <a:bodyPr>
            <a:normAutofit/>
          </a:bodyPr>
          <a:lstStyle/>
          <a:p>
            <a:r>
              <a:rPr lang="en-US" dirty="0">
                <a:solidFill>
                  <a:schemeClr val="accent2"/>
                </a:solidFill>
              </a:rPr>
              <a:t>Jurassic park, Hawaii </a:t>
            </a:r>
            <a:br>
              <a:rPr lang="en-US" dirty="0">
                <a:solidFill>
                  <a:schemeClr val="accent2"/>
                </a:solidFill>
              </a:rPr>
            </a:br>
            <a:r>
              <a:rPr lang="en-US" altLang="zh-CN" dirty="0">
                <a:solidFill>
                  <a:schemeClr val="accent2"/>
                </a:solidFill>
              </a:rPr>
              <a:t>Case study questions:</a:t>
            </a:r>
            <a:endParaRPr lang="en-US" dirty="0">
              <a:solidFill>
                <a:schemeClr val="accent2"/>
              </a:solidFill>
            </a:endParaRPr>
          </a:p>
        </p:txBody>
      </p:sp>
      <p:sp>
        <p:nvSpPr>
          <p:cNvPr id="3" name="Content Placeholder 2">
            <a:extLst>
              <a:ext uri="{FF2B5EF4-FFF2-40B4-BE49-F238E27FC236}">
                <a16:creationId xmlns:a16="http://schemas.microsoft.com/office/drawing/2014/main" xmlns="" id="{5ACCC4E3-6DFD-4BC5-A2EC-6B398907C545}"/>
              </a:ext>
            </a:extLst>
          </p:cNvPr>
          <p:cNvSpPr>
            <a:spLocks noGrp="1"/>
          </p:cNvSpPr>
          <p:nvPr>
            <p:ph idx="1"/>
          </p:nvPr>
        </p:nvSpPr>
        <p:spPr/>
        <p:txBody>
          <a:bodyPr>
            <a:noAutofit/>
          </a:bodyPr>
          <a:lstStyle/>
          <a:p>
            <a:pPr lvl="0" algn="just"/>
            <a:r>
              <a:rPr lang="en-US" altLang="zh-CN" sz="2800" dirty="0"/>
              <a:t>Name three other destinations around the world that are attracting film tourists and explain why.</a:t>
            </a:r>
            <a:endParaRPr lang="zh-CN" altLang="zh-CN" sz="2800" dirty="0"/>
          </a:p>
          <a:p>
            <a:pPr lvl="0" algn="just"/>
            <a:r>
              <a:rPr lang="en-US" altLang="zh-CN" sz="2800" dirty="0"/>
              <a:t>Take a look at </a:t>
            </a:r>
            <a:r>
              <a:rPr lang="en-US" altLang="zh-CN" sz="2800" dirty="0" err="1"/>
              <a:t>Kualoa</a:t>
            </a:r>
            <a:r>
              <a:rPr lang="en-US" altLang="zh-CN" sz="2800" dirty="0"/>
              <a:t> Ranch’s website (</a:t>
            </a:r>
            <a:r>
              <a:rPr lang="en-US" altLang="zh-CN" sz="2800" u="sng" dirty="0">
                <a:hlinkClick r:id="rId2"/>
              </a:rPr>
              <a:t>www.kualoa.com</a:t>
            </a:r>
            <a:r>
              <a:rPr lang="en-US" altLang="zh-CN" sz="2800" dirty="0"/>
              <a:t>) and describe how the ranch is currently leveraging this ‘film tourism’ phenomenon.</a:t>
            </a:r>
            <a:endParaRPr lang="zh-CN" altLang="zh-CN" sz="2800" dirty="0"/>
          </a:p>
          <a:p>
            <a:pPr lvl="0" algn="just"/>
            <a:r>
              <a:rPr lang="en-US" altLang="zh-CN" sz="2800" dirty="0"/>
              <a:t>Referring to the material on product placement earlier in the lecture, explain how Hawaii could measure the effectiveness of this ‘destination placement’.</a:t>
            </a:r>
            <a:endParaRPr lang="zh-CN" altLang="zh-CN" sz="2800" dirty="0"/>
          </a:p>
        </p:txBody>
      </p:sp>
    </p:spTree>
    <p:extLst>
      <p:ext uri="{BB962C8B-B14F-4D97-AF65-F5344CB8AC3E}">
        <p14:creationId xmlns:p14="http://schemas.microsoft.com/office/powerpoint/2010/main" val="1349107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BD6D507-85FC-482E-8042-4391054041B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5F0110CB-82A8-4D29-8DC5-C8B17C7A28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FD3A6D93-8059-42DB-B93E-91E99290AB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US" altLang="zh-CN" dirty="0">
                <a:solidFill>
                  <a:schemeClr val="accent2"/>
                </a:solidFill>
              </a:rPr>
              <a:t>Case-study questions:		</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lvl="0" algn="just"/>
            <a:r>
              <a:rPr lang="en-US" altLang="zh-CN" sz="2800" dirty="0"/>
              <a:t>Name three other destinations around the world that are attracting film tourists and explain why.</a:t>
            </a:r>
            <a:endParaRPr lang="zh-CN" altLang="zh-CN" sz="2800" dirty="0"/>
          </a:p>
          <a:p>
            <a:pPr algn="just"/>
            <a:r>
              <a:rPr lang="en-US" altLang="zh-CN" sz="2800" dirty="0"/>
              <a:t>Two activities related to film – hosting production and running movie tours – are equally important. Why, so? Which of them generates more profit?</a:t>
            </a:r>
            <a:endParaRPr lang="zh-CN" altLang="en-US" sz="2800" dirty="0"/>
          </a:p>
        </p:txBody>
      </p:sp>
    </p:spTree>
    <p:extLst>
      <p:ext uri="{BB962C8B-B14F-4D97-AF65-F5344CB8AC3E}">
        <p14:creationId xmlns:p14="http://schemas.microsoft.com/office/powerpoint/2010/main" val="2954987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DC045530-FC22-4566-BB7B-14D9A6240C2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F3D7CCF8-AB5F-440C-9659-935F8D263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EE35BA-FE96-41C2-8B2B-896A402EDA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US" dirty="0">
                <a:solidFill>
                  <a:schemeClr val="accent2"/>
                </a:solidFill>
              </a:rPr>
              <a:t>Aims and objectives</a:t>
            </a: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fontScale="92500"/>
          </a:bodyPr>
          <a:lstStyle/>
          <a:p>
            <a:pPr marL="0" indent="0" algn="just">
              <a:buNone/>
            </a:pPr>
            <a:r>
              <a:rPr lang="en-GB" sz="2800" dirty="0"/>
              <a:t>The formation and the influence of the destination image will be described through the following themes: </a:t>
            </a:r>
          </a:p>
          <a:p>
            <a:pPr algn="just"/>
            <a:r>
              <a:rPr lang="en-GB" sz="2800" dirty="0"/>
              <a:t>1) the definition of the concept of destination image through a multidisciplinary and a marketing literature review, </a:t>
            </a:r>
          </a:p>
          <a:p>
            <a:pPr algn="just"/>
            <a:r>
              <a:rPr lang="en-GB" sz="2800" dirty="0"/>
              <a:t>2) the destination image formation process, </a:t>
            </a:r>
          </a:p>
          <a:p>
            <a:pPr algn="just"/>
            <a:r>
              <a:rPr lang="en-GB" sz="2800" dirty="0"/>
              <a:t>3) the impact of media and film experiences on the image of a tourism destination, and </a:t>
            </a:r>
          </a:p>
          <a:p>
            <a:pPr algn="just"/>
            <a:r>
              <a:rPr lang="en-GB" sz="2800" dirty="0"/>
              <a:t>4) the measurement of tourism destination images.</a:t>
            </a:r>
            <a:endParaRPr lang="en-US" sz="2400" dirty="0"/>
          </a:p>
        </p:txBody>
      </p:sp>
    </p:spTree>
    <p:extLst>
      <p:ext uri="{BB962C8B-B14F-4D97-AF65-F5344CB8AC3E}">
        <p14:creationId xmlns:p14="http://schemas.microsoft.com/office/powerpoint/2010/main" val="1736925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E970EC4-E12F-4B7E-9A5D-C4864AC958D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9E8B12D-EB7D-4580-A24A-D2E0864F6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C9912A-A619-4AE2-81E7-4EFF53472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GB" altLang="zh-CN" dirty="0">
                <a:solidFill>
                  <a:schemeClr val="accent2"/>
                </a:solidFill>
              </a:rPr>
              <a:t>Star Wars</a:t>
            </a:r>
            <a:endParaRPr lang="zh-CN" altLang="en-US" dirty="0">
              <a:solidFill>
                <a:schemeClr val="accent2"/>
              </a:solidFill>
            </a:endParaRPr>
          </a:p>
        </p:txBody>
      </p:sp>
      <p:sp>
        <p:nvSpPr>
          <p:cNvPr id="3" name="内容占位符 2"/>
          <p:cNvSpPr>
            <a:spLocks noGrp="1"/>
          </p:cNvSpPr>
          <p:nvPr>
            <p:ph idx="1"/>
          </p:nvPr>
        </p:nvSpPr>
        <p:spPr/>
        <p:txBody>
          <a:bodyPr>
            <a:normAutofit lnSpcReduction="10000"/>
          </a:bodyPr>
          <a:lstStyle/>
          <a:p>
            <a:pPr marL="0" indent="0" algn="just">
              <a:buNone/>
            </a:pPr>
            <a:r>
              <a:rPr lang="en-GB" altLang="zh-CN" sz="2800" dirty="0"/>
              <a:t>One of the world’s most intensely specific forms of niche tourism is found in Tunisia, where scenes from five of the six “Star Wars” films where shot. Largely intact film sets and props remain in towns such as </a:t>
            </a:r>
            <a:r>
              <a:rPr lang="en-GB" altLang="zh-CN" sz="2800" dirty="0" err="1"/>
              <a:t>Tatouine</a:t>
            </a:r>
            <a:r>
              <a:rPr lang="en-GB" altLang="zh-CN" sz="2800" dirty="0"/>
              <a:t> (the inspiration for the fictional planet “Tatooine”), and every year these extremely non-traditional forms of tourism capital draw large numbers of visitors to places that might otherwise have little or no tourism industry at all. </a:t>
            </a:r>
          </a:p>
          <a:p>
            <a:pPr marL="0" indent="0" algn="just">
              <a:buNone/>
            </a:pPr>
            <a:r>
              <a:rPr lang="en-GB" altLang="zh-CN" sz="2800" dirty="0"/>
              <a:t>http://goafrica.about.com/od/peopleandculture/ss/Star-Wars-Tours-In-Tunisia.htm.</a:t>
            </a:r>
          </a:p>
          <a:p>
            <a:pPr marL="0" indent="0" algn="just">
              <a:buNone/>
            </a:pPr>
            <a:endParaRPr lang="en-GB" altLang="zh-CN" sz="2800" dirty="0"/>
          </a:p>
        </p:txBody>
      </p:sp>
    </p:spTree>
    <p:extLst>
      <p:ext uri="{BB962C8B-B14F-4D97-AF65-F5344CB8AC3E}">
        <p14:creationId xmlns:p14="http://schemas.microsoft.com/office/powerpoint/2010/main" val="3965848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FF1DBD-910E-421E-9C4B-CE81500386D7}"/>
              </a:ext>
            </a:extLst>
          </p:cNvPr>
          <p:cNvSpPr>
            <a:spLocks noGrp="1"/>
          </p:cNvSpPr>
          <p:nvPr>
            <p:ph type="title"/>
          </p:nvPr>
        </p:nvSpPr>
        <p:spPr/>
        <p:txBody>
          <a:bodyPr/>
          <a:lstStyle/>
          <a:p>
            <a:r>
              <a:rPr lang="en-GB" dirty="0">
                <a:solidFill>
                  <a:schemeClr val="accent2"/>
                </a:solidFill>
              </a:rPr>
              <a:t>09-12-2019</a:t>
            </a:r>
          </a:p>
        </p:txBody>
      </p:sp>
      <p:sp>
        <p:nvSpPr>
          <p:cNvPr id="3" name="Content Placeholder 2">
            <a:extLst>
              <a:ext uri="{FF2B5EF4-FFF2-40B4-BE49-F238E27FC236}">
                <a16:creationId xmlns:a16="http://schemas.microsoft.com/office/drawing/2014/main" xmlns="" id="{CB666C74-A3B5-48EA-AD8C-56F3CA6CF7CF}"/>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469110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E970EC4-E12F-4B7E-9A5D-C4864AC958D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9E8B12D-EB7D-4580-A24A-D2E0864F6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C9912A-A619-4AE2-81E7-4EFF53472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GB" dirty="0">
                <a:solidFill>
                  <a:schemeClr val="accent2"/>
                </a:solidFill>
              </a:rPr>
              <a:t>Visiting the Star Wars Sets of Southern Tunisia</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marL="0" indent="0" algn="just">
              <a:buNone/>
            </a:pPr>
            <a:endParaRPr lang="en-GB" altLang="zh-CN" sz="2800" dirty="0"/>
          </a:p>
        </p:txBody>
      </p:sp>
      <p:pic>
        <p:nvPicPr>
          <p:cNvPr id="2050" name="Picture 2">
            <a:extLst>
              <a:ext uri="{FF2B5EF4-FFF2-40B4-BE49-F238E27FC236}">
                <a16:creationId xmlns:a16="http://schemas.microsoft.com/office/drawing/2014/main" xmlns="" id="{4E61AB54-0147-44C2-9BEA-A6446454A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241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991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E970EC4-E12F-4B7E-9A5D-C4864AC958D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9E8B12D-EB7D-4580-A24A-D2E0864F6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C9912A-A619-4AE2-81E7-4EFF53472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GB" dirty="0">
                <a:solidFill>
                  <a:schemeClr val="accent2"/>
                </a:solidFill>
              </a:rPr>
              <a:t>Visiting the Star Wars Sets of Southern Tunisia</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marL="0" indent="0" algn="just">
              <a:buNone/>
            </a:pPr>
            <a:r>
              <a:rPr lang="en-GB" altLang="zh-CN" sz="2800" dirty="0"/>
              <a:t>Think about your favourite movie or TV series. Do you know the place where it was recorded? Is it possible to create a tour to the place for movies’ fans?</a:t>
            </a:r>
          </a:p>
        </p:txBody>
      </p:sp>
      <p:pic>
        <p:nvPicPr>
          <p:cNvPr id="2050" name="Picture 2">
            <a:extLst>
              <a:ext uri="{FF2B5EF4-FFF2-40B4-BE49-F238E27FC236}">
                <a16:creationId xmlns:a16="http://schemas.microsoft.com/office/drawing/2014/main" xmlns="" id="{4E61AB54-0147-44C2-9BEA-A6446454A3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70408"/>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61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E970EC4-E12F-4B7E-9A5D-C4864AC958D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9E8B12D-EB7D-4580-A24A-D2E0864F6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C9912A-A619-4AE2-81E7-4EFF53472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GB" altLang="zh-CN" dirty="0">
                <a:solidFill>
                  <a:schemeClr val="accent2"/>
                </a:solidFill>
              </a:rPr>
              <a:t>Star</a:t>
            </a:r>
            <a:br>
              <a:rPr lang="en-GB" altLang="zh-CN" dirty="0">
                <a:solidFill>
                  <a:schemeClr val="accent2"/>
                </a:solidFill>
              </a:rPr>
            </a:br>
            <a:r>
              <a:rPr lang="en-GB" altLang="zh-CN" dirty="0">
                <a:solidFill>
                  <a:schemeClr val="accent2"/>
                </a:solidFill>
              </a:rPr>
              <a:t>Wars</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marL="0" indent="0" algn="just">
              <a:buNone/>
            </a:pPr>
            <a:endParaRPr lang="en-GB" altLang="zh-CN" sz="2800" dirty="0"/>
          </a:p>
        </p:txBody>
      </p:sp>
      <p:pic>
        <p:nvPicPr>
          <p:cNvPr id="1026" name="Picture 2">
            <a:extLst>
              <a:ext uri="{FF2B5EF4-FFF2-40B4-BE49-F238E27FC236}">
                <a16:creationId xmlns:a16="http://schemas.microsoft.com/office/drawing/2014/main" xmlns="" id="{484EC7FA-6744-4311-8DA1-A99873279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757" y="40907"/>
            <a:ext cx="6925243" cy="692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50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BAF82032-8909-40BF-A430-930564361504}"/>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2FA6D737-2C28-44B9-8AE7-882DCD2609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341D60F3-8C01-4319-8D1B-82A50684A5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CB78C226-45EC-4193-9B54-97A8FB6EF100}"/>
              </a:ext>
            </a:extLst>
          </p:cNvPr>
          <p:cNvSpPr>
            <a:spLocks noGrp="1"/>
          </p:cNvSpPr>
          <p:nvPr>
            <p:ph type="title"/>
          </p:nvPr>
        </p:nvSpPr>
        <p:spPr>
          <a:xfrm>
            <a:off x="5059971" y="1783959"/>
            <a:ext cx="3483937" cy="2889114"/>
          </a:xfrm>
        </p:spPr>
        <p:txBody>
          <a:bodyPr vert="horz" lIns="91440" tIns="45720" rIns="91440" bIns="45720" rtlCol="0" anchor="b">
            <a:normAutofit fontScale="90000"/>
          </a:bodyPr>
          <a:lstStyle/>
          <a:p>
            <a:r>
              <a:rPr lang="en-GB" sz="6000" dirty="0"/>
              <a:t>Have you seen the</a:t>
            </a:r>
            <a:r>
              <a:rPr lang="ja-JP" altLang="en-US" sz="6000" dirty="0"/>
              <a:t>阿凡达</a:t>
            </a:r>
            <a:r>
              <a:rPr lang="en-GB" sz="6000" dirty="0"/>
              <a:t>  movie?</a:t>
            </a:r>
            <a:endParaRPr lang="en-US" sz="6000" dirty="0"/>
          </a:p>
        </p:txBody>
      </p:sp>
      <p:sp>
        <p:nvSpPr>
          <p:cNvPr id="72" name="Freeform: Shape 7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5" name="Picture 2" descr="Image result for avatar movie in chinese">
            <a:extLst>
              <a:ext uri="{FF2B5EF4-FFF2-40B4-BE49-F238E27FC236}">
                <a16:creationId xmlns:a16="http://schemas.microsoft.com/office/drawing/2014/main" xmlns="" id="{926A4995-61C4-4C60-84B9-1321D5F3767B}"/>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80" r="1605"/>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518031"/>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42FD8F6-D83C-40B5-9BCC-3B6D7E260407}"/>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A0424784-5029-4B9E-B071-5D16F44CF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4D3D965D-63B6-4D0C-AA2E-907E7F13D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D059F19C-B214-4687-A7A7-E30F234B512A}"/>
              </a:ext>
            </a:extLst>
          </p:cNvPr>
          <p:cNvSpPr>
            <a:spLocks noGrp="1"/>
          </p:cNvSpPr>
          <p:nvPr>
            <p:ph type="title"/>
          </p:nvPr>
        </p:nvSpPr>
        <p:spPr/>
        <p:txBody>
          <a:bodyPr/>
          <a:lstStyle/>
          <a:p>
            <a:r>
              <a:rPr lang="en-GB" dirty="0">
                <a:solidFill>
                  <a:schemeClr val="accent2"/>
                </a:solidFill>
              </a:rPr>
              <a:t>Avatar mountains. Watch the Video</a:t>
            </a:r>
            <a:endParaRPr lang="en-US" dirty="0">
              <a:solidFill>
                <a:schemeClr val="accent2"/>
              </a:solidFill>
            </a:endParaRPr>
          </a:p>
        </p:txBody>
      </p:sp>
      <p:sp>
        <p:nvSpPr>
          <p:cNvPr id="3" name="Content Placeholder 2">
            <a:extLst>
              <a:ext uri="{FF2B5EF4-FFF2-40B4-BE49-F238E27FC236}">
                <a16:creationId xmlns:a16="http://schemas.microsoft.com/office/drawing/2014/main" xmlns="" id="{D3E477E3-FAF2-4E52-84E3-DF1081F41C25}"/>
              </a:ext>
            </a:extLst>
          </p:cNvPr>
          <p:cNvSpPr>
            <a:spLocks noGrp="1"/>
          </p:cNvSpPr>
          <p:nvPr>
            <p:ph idx="1"/>
          </p:nvPr>
        </p:nvSpPr>
        <p:spPr/>
        <p:txBody>
          <a:bodyPr/>
          <a:lstStyle/>
          <a:p>
            <a:endParaRPr lang="en-US"/>
          </a:p>
        </p:txBody>
      </p:sp>
      <p:pic>
        <p:nvPicPr>
          <p:cNvPr id="7170" name="Picture 2" descr="https://vignette.wikia.nocookie.net/jamescameronsavatar/images/0/05/Filmstill370.jpg/revision/latest?cb=20100724153230">
            <a:extLst>
              <a:ext uri="{FF2B5EF4-FFF2-40B4-BE49-F238E27FC236}">
                <a16:creationId xmlns:a16="http://schemas.microsoft.com/office/drawing/2014/main" xmlns="" id="{395B20F5-FF0B-4379-BEF9-6D36FDD6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7040"/>
            <a:ext cx="9144000" cy="514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38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923A4C92-CA17-4F1D-A9DC-8716B660CA53}"/>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DDF043CB-F871-4116-ACD8-561CB872B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508CCCDE-6A9F-4EE7-BC13-C1A87BC66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7A945A06-156A-4314-9640-4FD3F94A2E0F}"/>
              </a:ext>
            </a:extLst>
          </p:cNvPr>
          <p:cNvSpPr>
            <a:spLocks noGrp="1"/>
          </p:cNvSpPr>
          <p:nvPr>
            <p:ph type="title"/>
          </p:nvPr>
        </p:nvSpPr>
        <p:spPr>
          <a:xfrm>
            <a:off x="628650" y="365126"/>
            <a:ext cx="7886700" cy="1325563"/>
          </a:xfrm>
        </p:spPr>
        <p:txBody>
          <a:bodyPr/>
          <a:lstStyle/>
          <a:p>
            <a:r>
              <a:rPr lang="en-GB" dirty="0">
                <a:solidFill>
                  <a:schemeClr val="accent2"/>
                </a:solidFill>
              </a:rPr>
              <a:t>Have you been to the planet Pandora from Avatar movie?</a:t>
            </a:r>
            <a:endParaRPr lang="en-US" dirty="0">
              <a:solidFill>
                <a:schemeClr val="accent2"/>
              </a:solidFill>
            </a:endParaRPr>
          </a:p>
        </p:txBody>
      </p:sp>
      <p:sp>
        <p:nvSpPr>
          <p:cNvPr id="3" name="Content Placeholder 2">
            <a:extLst>
              <a:ext uri="{FF2B5EF4-FFF2-40B4-BE49-F238E27FC236}">
                <a16:creationId xmlns:a16="http://schemas.microsoft.com/office/drawing/2014/main" xmlns="" id="{E1165919-F6FD-475E-A678-AC510233FC6A}"/>
              </a:ext>
            </a:extLst>
          </p:cNvPr>
          <p:cNvSpPr>
            <a:spLocks noGrp="1"/>
          </p:cNvSpPr>
          <p:nvPr>
            <p:ph idx="1"/>
          </p:nvPr>
        </p:nvSpPr>
        <p:spPr/>
        <p:txBody>
          <a:bodyPr/>
          <a:lstStyle/>
          <a:p>
            <a:endParaRPr lang="en-US"/>
          </a:p>
        </p:txBody>
      </p:sp>
      <p:pic>
        <p:nvPicPr>
          <p:cNvPr id="4098" name="Picture 2" descr="Image result for avatar movie in chinese">
            <a:extLst>
              <a:ext uri="{FF2B5EF4-FFF2-40B4-BE49-F238E27FC236}">
                <a16:creationId xmlns:a16="http://schemas.microsoft.com/office/drawing/2014/main" xmlns="" id="{89FCF3DB-14D1-4201-93AA-B54863AF0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55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F5DB0EE-5494-43EB-A4CC-FFE06CE8ED83}"/>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AFF3C5FD-4600-4809-9765-B4ACEF218D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F3496345-1539-41C8-B1CB-ED96ED0A13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05767491-2625-425D-9C21-08DE2D4D69CA}"/>
              </a:ext>
            </a:extLst>
          </p:cNvPr>
          <p:cNvSpPr>
            <a:spLocks noGrp="1"/>
          </p:cNvSpPr>
          <p:nvPr>
            <p:ph type="title"/>
          </p:nvPr>
        </p:nvSpPr>
        <p:spPr/>
        <p:txBody>
          <a:bodyPr/>
          <a:lstStyle/>
          <a:p>
            <a:r>
              <a:rPr lang="en-GB" dirty="0">
                <a:solidFill>
                  <a:schemeClr val="accent2"/>
                </a:solidFill>
              </a:rPr>
              <a:t>Avatar’s mountains</a:t>
            </a:r>
            <a:endParaRPr lang="en-US" dirty="0">
              <a:solidFill>
                <a:schemeClr val="accent2"/>
              </a:solidFill>
            </a:endParaRPr>
          </a:p>
        </p:txBody>
      </p:sp>
      <p:sp>
        <p:nvSpPr>
          <p:cNvPr id="3" name="Content Placeholder 2">
            <a:extLst>
              <a:ext uri="{FF2B5EF4-FFF2-40B4-BE49-F238E27FC236}">
                <a16:creationId xmlns:a16="http://schemas.microsoft.com/office/drawing/2014/main" xmlns="" id="{98FAEB63-DD20-4F3C-8FA0-4FE885AD3F76}"/>
              </a:ext>
            </a:extLst>
          </p:cNvPr>
          <p:cNvSpPr>
            <a:spLocks noGrp="1"/>
          </p:cNvSpPr>
          <p:nvPr>
            <p:ph idx="1"/>
          </p:nvPr>
        </p:nvSpPr>
        <p:spPr/>
        <p:txBody>
          <a:bodyPr>
            <a:normAutofit/>
          </a:bodyPr>
          <a:lstStyle/>
          <a:p>
            <a:pPr algn="just"/>
            <a:r>
              <a:rPr lang="en-GB" sz="2800" dirty="0"/>
              <a:t>The </a:t>
            </a:r>
            <a:r>
              <a:rPr lang="en-GB" sz="2800" b="1" dirty="0"/>
              <a:t>Hallelujah Mountains</a:t>
            </a:r>
            <a:r>
              <a:rPr lang="en-GB" sz="2800" dirty="0"/>
              <a:t> (</a:t>
            </a:r>
            <a:r>
              <a:rPr lang="en-GB" sz="2800" dirty="0" err="1">
                <a:hlinkClick r:id="rId4" tooltip="Na'vi Language"/>
              </a:rPr>
              <a:t>Na'vi</a:t>
            </a:r>
            <a:r>
              <a:rPr lang="en-GB" sz="2800" dirty="0">
                <a:hlinkClick r:id="rId4" tooltip="Na'vi Language"/>
              </a:rPr>
              <a:t> name</a:t>
            </a:r>
            <a:r>
              <a:rPr lang="en-GB" sz="2800" dirty="0"/>
              <a:t>: </a:t>
            </a:r>
            <a:r>
              <a:rPr lang="en-GB" sz="2800" b="1" i="1" dirty="0" err="1"/>
              <a:t>Ayram</a:t>
            </a:r>
            <a:r>
              <a:rPr lang="en-GB" sz="2800" b="1" i="1" dirty="0"/>
              <a:t> </a:t>
            </a:r>
            <a:r>
              <a:rPr lang="en-GB" sz="2800" b="1" i="1" dirty="0" err="1"/>
              <a:t>alusìng</a:t>
            </a:r>
            <a:r>
              <a:rPr lang="en-GB" sz="2800" dirty="0"/>
              <a:t> meaning "Floating Mountains")</a:t>
            </a:r>
            <a:r>
              <a:rPr lang="en-GB" sz="2800" baseline="30000" dirty="0">
                <a:hlinkClick r:id="rId5"/>
              </a:rPr>
              <a:t>[1]</a:t>
            </a:r>
            <a:r>
              <a:rPr lang="en-GB" sz="2800" dirty="0"/>
              <a:t> are floating islands that circulate slowly in the magnetic currents like icebergs at sea, scraping against each other and the towering mesa-like mountains of the region. On </a:t>
            </a:r>
            <a:r>
              <a:rPr lang="en-GB" sz="2800" dirty="0">
                <a:hlinkClick r:id="rId6" tooltip="Pandora"/>
              </a:rPr>
              <a:t>Pandora</a:t>
            </a:r>
            <a:r>
              <a:rPr lang="en-GB" sz="2800" dirty="0"/>
              <a:t>, huge outcroppings of </a:t>
            </a:r>
            <a:r>
              <a:rPr lang="en-GB" sz="2800" dirty="0">
                <a:hlinkClick r:id="rId7" tooltip="Unobtanium"/>
              </a:rPr>
              <a:t>unobtanium</a:t>
            </a:r>
            <a:r>
              <a:rPr lang="en-GB" sz="2800" dirty="0"/>
              <a:t> rip loose from the surface and float in the magnetic vortices due to the </a:t>
            </a:r>
            <a:r>
              <a:rPr lang="en-GB" sz="2800" dirty="0">
                <a:hlinkClick r:id="rId8"/>
              </a:rPr>
              <a:t>Meissner </a:t>
            </a:r>
            <a:r>
              <a:rPr lang="en-GB" sz="2800" dirty="0" err="1">
                <a:hlinkClick r:id="rId8"/>
              </a:rPr>
              <a:t>Effec</a:t>
            </a:r>
            <a:endParaRPr lang="en-US" sz="2800" dirty="0"/>
          </a:p>
        </p:txBody>
      </p:sp>
    </p:spTree>
    <p:extLst>
      <p:ext uri="{BB962C8B-B14F-4D97-AF65-F5344CB8AC3E}">
        <p14:creationId xmlns:p14="http://schemas.microsoft.com/office/powerpoint/2010/main" val="1944013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D82B406-D32D-4B28-99F8-4B024E7DB3D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A996041-685E-440C-A725-65D3D44E3E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4109DEC6-BF6E-4AEB-A78F-4E9CD21A2F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0D3F55D0-DFE8-45BA-83B2-7DD0BBE8E3F1}"/>
              </a:ext>
            </a:extLst>
          </p:cNvPr>
          <p:cNvSpPr>
            <a:spLocks noGrp="1"/>
          </p:cNvSpPr>
          <p:nvPr>
            <p:ph type="title"/>
          </p:nvPr>
        </p:nvSpPr>
        <p:spPr/>
        <p:txBody>
          <a:bodyPr/>
          <a:lstStyle/>
          <a:p>
            <a:r>
              <a:rPr lang="en-GB" dirty="0">
                <a:solidFill>
                  <a:schemeClr val="accent2"/>
                </a:solidFill>
              </a:rPr>
              <a:t>Welcome to Hunan! And </a:t>
            </a:r>
            <a:endParaRPr lang="en-US" dirty="0">
              <a:solidFill>
                <a:schemeClr val="accent2"/>
              </a:solidFill>
            </a:endParaRPr>
          </a:p>
        </p:txBody>
      </p:sp>
      <p:sp>
        <p:nvSpPr>
          <p:cNvPr id="3" name="Content Placeholder 2">
            <a:extLst>
              <a:ext uri="{FF2B5EF4-FFF2-40B4-BE49-F238E27FC236}">
                <a16:creationId xmlns:a16="http://schemas.microsoft.com/office/drawing/2014/main" xmlns="" id="{79B07403-74CA-46D1-BABB-45D88F4332E3}"/>
              </a:ext>
            </a:extLst>
          </p:cNvPr>
          <p:cNvSpPr>
            <a:spLocks noGrp="1"/>
          </p:cNvSpPr>
          <p:nvPr>
            <p:ph idx="1"/>
          </p:nvPr>
        </p:nvSpPr>
        <p:spPr/>
        <p:txBody>
          <a:bodyPr>
            <a:normAutofit/>
          </a:bodyPr>
          <a:lstStyle/>
          <a:p>
            <a:pPr algn="just"/>
            <a:r>
              <a:rPr lang="en-GB" sz="2800" dirty="0"/>
              <a:t>This vertical pinnacle in China was the inspiration for the floating mountains in the movie “Avatar”. ... It wasn’t until 1982 that China created its first national park: Zhangjiajie National Forest Park</a:t>
            </a:r>
          </a:p>
          <a:p>
            <a:pPr algn="just"/>
            <a:endParaRPr lang="en-US" sz="2800" dirty="0"/>
          </a:p>
        </p:txBody>
      </p:sp>
    </p:spTree>
    <p:extLst>
      <p:ext uri="{BB962C8B-B14F-4D97-AF65-F5344CB8AC3E}">
        <p14:creationId xmlns:p14="http://schemas.microsoft.com/office/powerpoint/2010/main" val="7099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41EE9AF9-9687-4AFE-8D85-DE226EBCB3B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F1576DD8-6EBE-417B-8A53-DD429F8853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2D81E59D-C363-4E9F-A68F-F8DF791F43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fontScale="90000"/>
          </a:bodyPr>
          <a:lstStyle/>
          <a:p>
            <a:r>
              <a:rPr lang="en-GB" dirty="0">
                <a:solidFill>
                  <a:schemeClr val="accent2"/>
                </a:solidFill>
              </a:rPr>
              <a:t>After completing this lecture, you should be able to:</a:t>
            </a:r>
            <a:br>
              <a:rPr lang="en-GB"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fontScale="92500" lnSpcReduction="10000"/>
          </a:bodyPr>
          <a:lstStyle/>
          <a:p>
            <a:pPr algn="just"/>
            <a:r>
              <a:rPr lang="en-GB" sz="2400" b="1" dirty="0"/>
              <a:t>Define</a:t>
            </a:r>
            <a:r>
              <a:rPr lang="en-GB" sz="2400" dirty="0"/>
              <a:t> the concept of destination image and explain its construction process.</a:t>
            </a:r>
          </a:p>
          <a:p>
            <a:pPr algn="just"/>
            <a:r>
              <a:rPr lang="en-GB" sz="2400" b="1" dirty="0"/>
              <a:t>Know</a:t>
            </a:r>
            <a:r>
              <a:rPr lang="en-GB" sz="2400" dirty="0"/>
              <a:t> the characteristics and the components of a destination image in the tourism sector.</a:t>
            </a:r>
          </a:p>
          <a:p>
            <a:pPr algn="just"/>
            <a:r>
              <a:rPr lang="en-GB" sz="2400" b="1" dirty="0"/>
              <a:t>Understand</a:t>
            </a:r>
            <a:r>
              <a:rPr lang="en-GB" sz="2400" dirty="0"/>
              <a:t> the influence of sources such as media and films on the image of a tourism destination and how the influence of these sources relates to persuasion.</a:t>
            </a:r>
          </a:p>
          <a:p>
            <a:pPr algn="just"/>
            <a:r>
              <a:rPr lang="en-GB" sz="2400" b="1" dirty="0"/>
              <a:t>Understand</a:t>
            </a:r>
            <a:r>
              <a:rPr lang="en-GB" sz="2400" dirty="0"/>
              <a:t> the importance of media sources for consumer/tourist preferences and choices of a tourism destination.</a:t>
            </a:r>
          </a:p>
          <a:p>
            <a:pPr algn="just"/>
            <a:r>
              <a:rPr lang="en-GB" sz="2400" b="1" dirty="0"/>
              <a:t>Know</a:t>
            </a:r>
            <a:r>
              <a:rPr lang="en-GB" sz="2400" dirty="0"/>
              <a:t> the marketing implication related to the use of media and film-induced tourism to promote and improve the image of a destination.</a:t>
            </a:r>
            <a:endParaRPr lang="en-US" sz="2400" dirty="0"/>
          </a:p>
        </p:txBody>
      </p:sp>
    </p:spTree>
    <p:extLst>
      <p:ext uri="{BB962C8B-B14F-4D97-AF65-F5344CB8AC3E}">
        <p14:creationId xmlns:p14="http://schemas.microsoft.com/office/powerpoint/2010/main" val="1755282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53AA1811-4435-446C-9AB5-2493C540162B}"/>
              </a:ext>
            </a:extLst>
          </p:cNvPr>
          <p:cNvGrpSpPr/>
          <p:nvPr/>
        </p:nvGrpSpPr>
        <p:grpSpPr>
          <a:xfrm>
            <a:off x="0" y="5380037"/>
            <a:ext cx="9144000" cy="1516063"/>
            <a:chOff x="0" y="5341937"/>
            <a:chExt cx="9144000" cy="1516063"/>
          </a:xfrm>
        </p:grpSpPr>
        <p:pic>
          <p:nvPicPr>
            <p:cNvPr id="8" name="Picture 7" descr="ÐÐ¾ÑÐ¾Ð¶ÐµÐµ Ð¸Ð·Ð¾Ð±ÑÐ°Ð¶ÐµÐ½Ð¸Ðµ">
              <a:extLst>
                <a:ext uri="{FF2B5EF4-FFF2-40B4-BE49-F238E27FC236}">
                  <a16:creationId xmlns:a16="http://schemas.microsoft.com/office/drawing/2014/main" xmlns="" id="{A3815191-605D-4BF6-BD31-94E6FD61A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ir-s3-cdn-cf.behance.net/project_modules/disp/22f8fe33889697.5605ea4c1cb4e.jpg">
              <a:extLst>
                <a:ext uri="{FF2B5EF4-FFF2-40B4-BE49-F238E27FC236}">
                  <a16:creationId xmlns:a16="http://schemas.microsoft.com/office/drawing/2014/main" xmlns="" id="{C641EF88-AA75-40E0-B23B-1BA4DE2899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505698B-09D8-447F-93E7-8432C141A085}"/>
              </a:ext>
            </a:extLst>
          </p:cNvPr>
          <p:cNvSpPr>
            <a:spLocks noGrp="1"/>
          </p:cNvSpPr>
          <p:nvPr>
            <p:ph type="title"/>
          </p:nvPr>
        </p:nvSpPr>
        <p:spPr/>
        <p:txBody>
          <a:bodyPr/>
          <a:lstStyle/>
          <a:p>
            <a:r>
              <a:rPr lang="en-GB" dirty="0">
                <a:solidFill>
                  <a:schemeClr val="accent2"/>
                </a:solidFill>
              </a:rPr>
              <a:t>Shared comments in YouTube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D95A4B2-5C2E-47B7-949E-1F8A86A620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5F6A8B91-2E05-40FA-B30F-960A653CED79}"/>
              </a:ext>
            </a:extLst>
          </p:cNvPr>
          <p:cNvPicPr>
            <a:picLocks noChangeAspect="1"/>
          </p:cNvPicPr>
          <p:nvPr/>
        </p:nvPicPr>
        <p:blipFill>
          <a:blip r:embed="rId4"/>
          <a:stretch>
            <a:fillRect/>
          </a:stretch>
        </p:blipFill>
        <p:spPr>
          <a:xfrm>
            <a:off x="0" y="3086495"/>
            <a:ext cx="8905875" cy="1390650"/>
          </a:xfrm>
          <a:prstGeom prst="rect">
            <a:avLst/>
          </a:prstGeom>
        </p:spPr>
      </p:pic>
      <p:pic>
        <p:nvPicPr>
          <p:cNvPr id="5" name="Picture 4">
            <a:extLst>
              <a:ext uri="{FF2B5EF4-FFF2-40B4-BE49-F238E27FC236}">
                <a16:creationId xmlns:a16="http://schemas.microsoft.com/office/drawing/2014/main" xmlns="" id="{701DFFC3-3613-4D18-86A5-51D76ED29D8D}"/>
              </a:ext>
            </a:extLst>
          </p:cNvPr>
          <p:cNvPicPr>
            <a:picLocks noChangeAspect="1"/>
          </p:cNvPicPr>
          <p:nvPr/>
        </p:nvPicPr>
        <p:blipFill>
          <a:blip r:embed="rId5"/>
          <a:stretch>
            <a:fillRect/>
          </a:stretch>
        </p:blipFill>
        <p:spPr>
          <a:xfrm>
            <a:off x="47625" y="1322784"/>
            <a:ext cx="9048750" cy="1628775"/>
          </a:xfrm>
          <a:prstGeom prst="rect">
            <a:avLst/>
          </a:prstGeom>
        </p:spPr>
      </p:pic>
      <p:pic>
        <p:nvPicPr>
          <p:cNvPr id="6" name="Picture 5">
            <a:extLst>
              <a:ext uri="{FF2B5EF4-FFF2-40B4-BE49-F238E27FC236}">
                <a16:creationId xmlns:a16="http://schemas.microsoft.com/office/drawing/2014/main" xmlns="" id="{2B887B8F-BF81-4242-AEE4-467C32A192FA}"/>
              </a:ext>
            </a:extLst>
          </p:cNvPr>
          <p:cNvPicPr>
            <a:picLocks noChangeAspect="1"/>
          </p:cNvPicPr>
          <p:nvPr/>
        </p:nvPicPr>
        <p:blipFill>
          <a:blip r:embed="rId6"/>
          <a:stretch>
            <a:fillRect/>
          </a:stretch>
        </p:blipFill>
        <p:spPr>
          <a:xfrm>
            <a:off x="0" y="4502747"/>
            <a:ext cx="9001125" cy="2524125"/>
          </a:xfrm>
          <a:prstGeom prst="rect">
            <a:avLst/>
          </a:prstGeom>
        </p:spPr>
      </p:pic>
    </p:spTree>
    <p:extLst>
      <p:ext uri="{BB962C8B-B14F-4D97-AF65-F5344CB8AC3E}">
        <p14:creationId xmlns:p14="http://schemas.microsoft.com/office/powerpoint/2010/main" val="128505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0B63D69-D7AB-4B18-BA80-59193E8A3882}"/>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2D470143-1F60-4276-B875-8855375A8D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2B617F86-9376-488E-9784-5114E21963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lstStyle/>
          <a:p>
            <a:r>
              <a:rPr lang="en-GB" dirty="0">
                <a:solidFill>
                  <a:schemeClr val="accent2"/>
                </a:solidFill>
              </a:rPr>
              <a:t>Continue of the lecture</a:t>
            </a:r>
            <a:br>
              <a:rPr lang="en-GB" dirty="0">
                <a:solidFill>
                  <a:schemeClr val="accent2"/>
                </a:solidFill>
              </a:rPr>
            </a:br>
            <a:r>
              <a:rPr lang="en-GB" dirty="0">
                <a:solidFill>
                  <a:schemeClr val="accent2"/>
                </a:solidFill>
              </a:rPr>
              <a:t>Global impact of films</a:t>
            </a:r>
            <a:endParaRPr lang="en-US" dirty="0">
              <a:solidFill>
                <a:schemeClr val="accent2"/>
              </a:solidFill>
            </a:endParaRP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algn="just"/>
            <a:r>
              <a:rPr lang="en-GB" sz="2800" dirty="0"/>
              <a:t>Hudson and Ritchie (2006a) summarized some of the research related to the impacts of him tourism on visitation numbers and on residents, noting that the phenomena of films and televisions having a very positive impact on tourism visits has been </a:t>
            </a:r>
            <a:r>
              <a:rPr lang="en-GB" sz="2800" b="1" dirty="0"/>
              <a:t>recorded worldwide</a:t>
            </a:r>
            <a:r>
              <a:rPr lang="en-GB" sz="2800" dirty="0"/>
              <a:t>.</a:t>
            </a:r>
            <a:endParaRPr lang="en-US" sz="2800" dirty="0"/>
          </a:p>
        </p:txBody>
      </p:sp>
    </p:spTree>
    <p:extLst>
      <p:ext uri="{BB962C8B-B14F-4D97-AF65-F5344CB8AC3E}">
        <p14:creationId xmlns:p14="http://schemas.microsoft.com/office/powerpoint/2010/main" val="12901640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EF07B29-56AC-4905-8A7A-2CD65761E3AE}"/>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62529859-1FBB-4B66-B49C-DE89593A91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4C0CF449-1FF2-469A-8C8A-5679B4C05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normAutofit/>
          </a:bodyPr>
          <a:lstStyle/>
          <a:p>
            <a:r>
              <a:rPr lang="en-US" dirty="0">
                <a:solidFill>
                  <a:schemeClr val="accent2"/>
                </a:solidFill>
              </a:rPr>
              <a:t>Film experiences and tourist destination image</a:t>
            </a: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marL="0" indent="0" algn="just">
              <a:buNone/>
            </a:pPr>
            <a:r>
              <a:rPr lang="en-GB" sz="2800" dirty="0"/>
              <a:t>Just as product </a:t>
            </a:r>
            <a:r>
              <a:rPr lang="en-GB" sz="2800" b="1" dirty="0"/>
              <a:t>placements</a:t>
            </a:r>
            <a:r>
              <a:rPr lang="en-GB" sz="2800" dirty="0"/>
              <a:t> will influence a viewer's attitude toward a brand, so too will </a:t>
            </a:r>
            <a:r>
              <a:rPr lang="en-GB" sz="2800" b="1" dirty="0"/>
              <a:t>films</a:t>
            </a:r>
            <a:r>
              <a:rPr lang="en-GB" sz="2800" dirty="0"/>
              <a:t> have an impact on </a:t>
            </a:r>
            <a:r>
              <a:rPr lang="en-GB" sz="2800" b="1" dirty="0"/>
              <a:t>destination image </a:t>
            </a:r>
            <a:r>
              <a:rPr lang="en-GB" sz="2800" dirty="0"/>
              <a:t>if </a:t>
            </a:r>
            <a:r>
              <a:rPr lang="en-GB" sz="2800" b="1" dirty="0"/>
              <a:t>the plot storyline and the location site are intimately interrelated </a:t>
            </a:r>
            <a:r>
              <a:rPr lang="en-GB" sz="2800" dirty="0"/>
              <a:t>(Hudson and Ritchie, 2006a). </a:t>
            </a:r>
            <a:endParaRPr lang="en-US" sz="2800" dirty="0"/>
          </a:p>
        </p:txBody>
      </p:sp>
    </p:spTree>
    <p:extLst>
      <p:ext uri="{BB962C8B-B14F-4D97-AF65-F5344CB8AC3E}">
        <p14:creationId xmlns:p14="http://schemas.microsoft.com/office/powerpoint/2010/main" val="3240471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AD42A079-C503-4654-AE68-EB62F79464A5}"/>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63A273F4-65E3-462C-90DF-3A095CDDAD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8E7EFF82-283D-487E-93C3-52A60D5BE1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lstStyle/>
          <a:p>
            <a:r>
              <a:rPr lang="en-GB" dirty="0">
                <a:solidFill>
                  <a:schemeClr val="accent2"/>
                </a:solidFill>
              </a:rPr>
              <a:t>China?</a:t>
            </a:r>
            <a:endParaRPr lang="en-US" dirty="0">
              <a:solidFill>
                <a:schemeClr val="accent2"/>
              </a:solidFill>
            </a:endParaRP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algn="just"/>
            <a:r>
              <a:rPr lang="en-GB" sz="2800" dirty="0"/>
              <a:t>Moreover, there is a shortage of research into the influence of film experiences on the destination perceptions of Western countries among </a:t>
            </a:r>
            <a:r>
              <a:rPr lang="en-GB" sz="2800" b="1" dirty="0"/>
              <a:t>Asian tourists</a:t>
            </a:r>
            <a:r>
              <a:rPr lang="en-GB" sz="2800" dirty="0"/>
              <a:t>, in particular, among the </a:t>
            </a:r>
            <a:r>
              <a:rPr lang="en-GB" sz="2800" b="1" dirty="0"/>
              <a:t>Chinese tourists</a:t>
            </a:r>
            <a:r>
              <a:rPr lang="en-GB" sz="2800" dirty="0"/>
              <a:t>. Given the scale and potential of China's </a:t>
            </a:r>
            <a:r>
              <a:rPr lang="en-GB" sz="2800" b="1" dirty="0"/>
              <a:t>outbound market</a:t>
            </a:r>
            <a:r>
              <a:rPr lang="en-GB" sz="2800" dirty="0"/>
              <a:t>, it is an emerging area of inquiry. However, there is a </a:t>
            </a:r>
            <a:r>
              <a:rPr lang="en-GB" sz="2800" b="1" dirty="0"/>
              <a:t>general lack of cross-cultural comparative analysis in this area.</a:t>
            </a:r>
          </a:p>
          <a:p>
            <a:pPr algn="just"/>
            <a:endParaRPr lang="en-US" sz="2800" dirty="0"/>
          </a:p>
        </p:txBody>
      </p:sp>
    </p:spTree>
    <p:extLst>
      <p:ext uri="{BB962C8B-B14F-4D97-AF65-F5344CB8AC3E}">
        <p14:creationId xmlns:p14="http://schemas.microsoft.com/office/powerpoint/2010/main" val="2554453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F6C9EF8-2903-42FB-BFAA-70D969849065}"/>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A89E0063-0F7E-41D9-A8A6-E4E87F5F50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ADE56500-B948-4569-BFBD-865B00B089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algn="just"/>
            <a:r>
              <a:rPr lang="en-GB" sz="2800" dirty="0"/>
              <a:t>The same film projected in </a:t>
            </a:r>
            <a:r>
              <a:rPr lang="en-GB" sz="2800" b="1" dirty="0"/>
              <a:t>different culture settings might yield different results </a:t>
            </a:r>
            <a:r>
              <a:rPr lang="en-GB" sz="2800" dirty="0"/>
              <a:t>and arouse different emotions. Therefore, </a:t>
            </a:r>
            <a:r>
              <a:rPr lang="en-GB" sz="2800" b="1" dirty="0"/>
              <a:t>cross-cultural studies</a:t>
            </a:r>
            <a:r>
              <a:rPr lang="en-GB" sz="2800" dirty="0"/>
              <a:t> focusing on the effects of film consumption experience on the perceived image of specific destinations are needed.</a:t>
            </a:r>
          </a:p>
          <a:p>
            <a:pPr algn="just"/>
            <a:endParaRPr lang="en-US" sz="2800" dirty="0"/>
          </a:p>
        </p:txBody>
      </p:sp>
    </p:spTree>
    <p:extLst>
      <p:ext uri="{BB962C8B-B14F-4D97-AF65-F5344CB8AC3E}">
        <p14:creationId xmlns:p14="http://schemas.microsoft.com/office/powerpoint/2010/main" val="502772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67D0311-C646-4D6D-997E-63FCF2A409FC}"/>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770B7146-FAF4-454D-9F0D-AEC22FF3A3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C46B35EC-8BDF-4541-B016-04B695B62E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normAutofit/>
          </a:bodyPr>
          <a:lstStyle/>
          <a:p>
            <a:r>
              <a:rPr lang="en-GB" dirty="0">
                <a:solidFill>
                  <a:schemeClr val="accent2"/>
                </a:solidFill>
              </a:rPr>
              <a:t>Measuring of tourism destination image</a:t>
            </a:r>
            <a:endParaRPr lang="en-US" dirty="0">
              <a:solidFill>
                <a:schemeClr val="accent2"/>
              </a:solidFill>
            </a:endParaRP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fontScale="92500" lnSpcReduction="10000"/>
          </a:bodyPr>
          <a:lstStyle/>
          <a:p>
            <a:pPr algn="just"/>
            <a:r>
              <a:rPr lang="en-GB" sz="2800" dirty="0"/>
              <a:t>Most of the research conducted on evaluating </a:t>
            </a:r>
            <a:r>
              <a:rPr lang="en-GB" sz="2800" b="1" dirty="0"/>
              <a:t>destination image used quantitative approaches</a:t>
            </a:r>
            <a:r>
              <a:rPr lang="en-GB" sz="2800" dirty="0"/>
              <a:t>. A </a:t>
            </a:r>
            <a:r>
              <a:rPr lang="en-GB" sz="2800" b="1" dirty="0"/>
              <a:t>Likert-type scale </a:t>
            </a:r>
            <a:r>
              <a:rPr lang="en-GB" sz="2800" dirty="0"/>
              <a:t>or semantic differential scales are often used to measure destination image.</a:t>
            </a:r>
          </a:p>
          <a:p>
            <a:pPr algn="just"/>
            <a:r>
              <a:rPr lang="en-GB" sz="2800" dirty="0"/>
              <a:t>Up until 1993, Reilly (1990) was the only one to use </a:t>
            </a:r>
            <a:r>
              <a:rPr lang="en-GB" sz="2800" b="1" dirty="0"/>
              <a:t>open-ended questions </a:t>
            </a:r>
            <a:r>
              <a:rPr lang="en-GB" sz="2800" dirty="0"/>
              <a:t>in his destination image measurement study. </a:t>
            </a:r>
            <a:r>
              <a:rPr lang="en-GB" sz="2800" b="1" dirty="0"/>
              <a:t>This technique allows one to measure or capture individuals' holistic view about the place</a:t>
            </a:r>
            <a:r>
              <a:rPr lang="en-GB" sz="2800" dirty="0"/>
              <a:t> - the holistic component - as well as the characteristics of the destination they judge to be unique or distinctive (</a:t>
            </a:r>
            <a:r>
              <a:rPr lang="en-GB" sz="2800" dirty="0" err="1"/>
              <a:t>Echtner</a:t>
            </a:r>
            <a:r>
              <a:rPr lang="en-GB" sz="2800" dirty="0"/>
              <a:t> and Ritchie, 1993).</a:t>
            </a:r>
            <a:r>
              <a:rPr lang="en-GB" sz="2800" dirty="0" err="1"/>
              <a:t>ge</a:t>
            </a:r>
            <a:r>
              <a:rPr lang="en-GB" sz="2800" dirty="0"/>
              <a:t>.</a:t>
            </a:r>
            <a:endParaRPr lang="en-US" sz="2800" dirty="0"/>
          </a:p>
        </p:txBody>
      </p:sp>
    </p:spTree>
    <p:extLst>
      <p:ext uri="{BB962C8B-B14F-4D97-AF65-F5344CB8AC3E}">
        <p14:creationId xmlns:p14="http://schemas.microsoft.com/office/powerpoint/2010/main" val="4018343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A410338-C55C-4BDF-BF46-3BD5A9208CAA}"/>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0696351B-5B97-43BD-BF56-EE43AC20E0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0FC7D2F7-F26C-4552-B5C7-15AE0DB3D3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lstStyle/>
          <a:p>
            <a:r>
              <a:rPr lang="en-GB" dirty="0">
                <a:solidFill>
                  <a:schemeClr val="accent2"/>
                </a:solidFill>
              </a:rPr>
              <a:t>Problems of measuring</a:t>
            </a:r>
            <a:endParaRPr lang="en-US" dirty="0">
              <a:solidFill>
                <a:schemeClr val="accent2"/>
              </a:solidFill>
            </a:endParaRP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algn="just"/>
            <a:r>
              <a:rPr lang="en-GB" sz="2800" dirty="0"/>
              <a:t>One of the basic problems with which destination image studies have been confronted is the measurement of destination image. </a:t>
            </a:r>
            <a:r>
              <a:rPr lang="en-GB" sz="2800" b="1" dirty="0"/>
              <a:t>'The majority of destination image studies have relied on structured surveys developed from a researchers' point of view</a:t>
            </a:r>
            <a:r>
              <a:rPr lang="en-GB" sz="2800" dirty="0"/>
              <a:t>' (</a:t>
            </a:r>
            <a:r>
              <a:rPr lang="en-GB" sz="2800" dirty="0" err="1"/>
              <a:t>Echtner</a:t>
            </a:r>
            <a:r>
              <a:rPr lang="en-GB" sz="2800" dirty="0"/>
              <a:t> and Ritchie, 1993, p.6). However, if structured methodologies are easy to administer and analyse, they tend to miss other dimensions of image such as its holistic component.</a:t>
            </a:r>
            <a:endParaRPr lang="en-US" sz="2800" dirty="0"/>
          </a:p>
        </p:txBody>
      </p:sp>
    </p:spTree>
    <p:extLst>
      <p:ext uri="{BB962C8B-B14F-4D97-AF65-F5344CB8AC3E}">
        <p14:creationId xmlns:p14="http://schemas.microsoft.com/office/powerpoint/2010/main" val="2680562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72DC33B-F6B3-4E3C-A490-2279FC2B1DB8}"/>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02E8019E-456E-440F-A95C-38264D8F15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B5C9709C-D00D-4C68-8E46-616030D20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8B460B6D-145C-4629-863F-60F3E0DA9568}"/>
              </a:ext>
            </a:extLst>
          </p:cNvPr>
          <p:cNvSpPr>
            <a:spLocks noGrp="1"/>
          </p:cNvSpPr>
          <p:nvPr>
            <p:ph type="title"/>
          </p:nvPr>
        </p:nvSpPr>
        <p:spPr/>
        <p:txBody>
          <a:bodyPr/>
          <a:lstStyle/>
          <a:p>
            <a:r>
              <a:rPr lang="en-GB" dirty="0">
                <a:solidFill>
                  <a:schemeClr val="accent2"/>
                </a:solidFill>
              </a:rPr>
              <a:t>Conclusion</a:t>
            </a:r>
            <a:endParaRPr lang="en-US" dirty="0">
              <a:solidFill>
                <a:schemeClr val="accent2"/>
              </a:solidFill>
            </a:endParaRPr>
          </a:p>
        </p:txBody>
      </p:sp>
      <p:sp>
        <p:nvSpPr>
          <p:cNvPr id="3" name="Content Placeholder 2">
            <a:extLst>
              <a:ext uri="{FF2B5EF4-FFF2-40B4-BE49-F238E27FC236}">
                <a16:creationId xmlns:a16="http://schemas.microsoft.com/office/drawing/2014/main" xmlns="" id="{D11BEA65-62D9-460F-AFC6-F65C76F56D28}"/>
              </a:ext>
            </a:extLst>
          </p:cNvPr>
          <p:cNvSpPr>
            <a:spLocks noGrp="1"/>
          </p:cNvSpPr>
          <p:nvPr>
            <p:ph idx="1"/>
          </p:nvPr>
        </p:nvSpPr>
        <p:spPr/>
        <p:txBody>
          <a:bodyPr>
            <a:normAutofit/>
          </a:bodyPr>
          <a:lstStyle/>
          <a:p>
            <a:pPr algn="just"/>
            <a:r>
              <a:rPr lang="en-GB" sz="2800" dirty="0"/>
              <a:t>This lecture has attempted to outline the main developments in </a:t>
            </a:r>
            <a:r>
              <a:rPr lang="en-GB" sz="2800" b="1" dirty="0"/>
              <a:t>tourist destination image </a:t>
            </a:r>
            <a:r>
              <a:rPr lang="en-GB" sz="2800" dirty="0"/>
              <a:t>assessment. As was explained, the </a:t>
            </a:r>
            <a:r>
              <a:rPr lang="en-GB" sz="2800" b="1" dirty="0"/>
              <a:t>definition and construction of image </a:t>
            </a:r>
            <a:r>
              <a:rPr lang="en-GB" sz="2800" dirty="0"/>
              <a:t>can be quite difficult to pin down. Nonetheless, image is a very interesting construct to study in regard to the tourist experience, since it brings a very relevant insight into predefined mental images which necessarily impact customers' expectations about the experience they intend to live while at the destination.</a:t>
            </a:r>
            <a:endParaRPr lang="en-US" sz="2800" dirty="0"/>
          </a:p>
        </p:txBody>
      </p:sp>
    </p:spTree>
    <p:extLst>
      <p:ext uri="{BB962C8B-B14F-4D97-AF65-F5344CB8AC3E}">
        <p14:creationId xmlns:p14="http://schemas.microsoft.com/office/powerpoint/2010/main" val="2599888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6E466-0BF9-436B-9AD7-09369C0DEC32}"/>
              </a:ext>
            </a:extLst>
          </p:cNvPr>
          <p:cNvSpPr>
            <a:spLocks noGrp="1"/>
          </p:cNvSpPr>
          <p:nvPr>
            <p:ph type="title"/>
          </p:nvPr>
        </p:nvSpPr>
        <p:spPr/>
        <p:txBody>
          <a:bodyPr/>
          <a:lstStyle/>
          <a:p>
            <a:r>
              <a:rPr lang="en-US" dirty="0">
                <a:solidFill>
                  <a:schemeClr val="accent2"/>
                </a:solidFill>
              </a:rPr>
              <a:t>Safety instruction Videos</a:t>
            </a:r>
          </a:p>
        </p:txBody>
      </p:sp>
      <p:sp>
        <p:nvSpPr>
          <p:cNvPr id="3" name="Content Placeholder 2">
            <a:extLst>
              <a:ext uri="{FF2B5EF4-FFF2-40B4-BE49-F238E27FC236}">
                <a16:creationId xmlns:a16="http://schemas.microsoft.com/office/drawing/2014/main" xmlns="" id="{E27C72F2-97BA-4E1A-9088-1AC2863FC7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54F7712A-23B9-47DD-BA0C-4EB0278D2D7F}"/>
              </a:ext>
            </a:extLst>
          </p:cNvPr>
          <p:cNvPicPr>
            <a:picLocks noChangeAspect="1"/>
          </p:cNvPicPr>
          <p:nvPr/>
        </p:nvPicPr>
        <p:blipFill>
          <a:blip r:embed="rId2"/>
          <a:stretch>
            <a:fillRect/>
          </a:stretch>
        </p:blipFill>
        <p:spPr>
          <a:xfrm>
            <a:off x="0" y="1714500"/>
            <a:ext cx="9144000" cy="5143500"/>
          </a:xfrm>
          <a:prstGeom prst="rect">
            <a:avLst/>
          </a:prstGeom>
        </p:spPr>
      </p:pic>
    </p:spTree>
    <p:extLst>
      <p:ext uri="{BB962C8B-B14F-4D97-AF65-F5344CB8AC3E}">
        <p14:creationId xmlns:p14="http://schemas.microsoft.com/office/powerpoint/2010/main" val="2324336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6D5CD4C-1423-4944-BBC8-CD11AD2ACA48}"/>
              </a:ext>
            </a:extLst>
          </p:cNvPr>
          <p:cNvGrpSpPr/>
          <p:nvPr/>
        </p:nvGrpSpPr>
        <p:grpSpPr>
          <a:xfrm>
            <a:off x="0" y="5380037"/>
            <a:ext cx="9144000" cy="1516063"/>
            <a:chOff x="0" y="5341937"/>
            <a:chExt cx="9144000" cy="1516063"/>
          </a:xfrm>
        </p:grpSpPr>
        <p:pic>
          <p:nvPicPr>
            <p:cNvPr id="6" name="Picture 5" descr="ÐÐ¾ÑÐ¾Ð¶ÐµÐµ Ð¸Ð·Ð¾Ð±ÑÐ°Ð¶ÐµÐ½Ð¸Ðµ">
              <a:extLst>
                <a:ext uri="{FF2B5EF4-FFF2-40B4-BE49-F238E27FC236}">
                  <a16:creationId xmlns:a16="http://schemas.microsoft.com/office/drawing/2014/main" xmlns="" id="{16FA0C8B-4C44-414B-8A74-8686EF6698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ir-s3-cdn-cf.behance.net/project_modules/disp/22f8fe33889697.5605ea4c1cb4e.jpg">
              <a:extLst>
                <a:ext uri="{FF2B5EF4-FFF2-40B4-BE49-F238E27FC236}">
                  <a16:creationId xmlns:a16="http://schemas.microsoft.com/office/drawing/2014/main" xmlns="" id="{D165326C-BE26-4FFE-88DA-EFDC3B262C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53D15D98-3650-481A-BE12-9BEABF151B6D}"/>
              </a:ext>
            </a:extLst>
          </p:cNvPr>
          <p:cNvSpPr>
            <a:spLocks noGrp="1"/>
          </p:cNvSpPr>
          <p:nvPr>
            <p:ph type="title"/>
          </p:nvPr>
        </p:nvSpPr>
        <p:spPr/>
        <p:txBody>
          <a:bodyPr>
            <a:normAutofit fontScale="90000"/>
          </a:bodyPr>
          <a:lstStyle/>
          <a:p>
            <a:r>
              <a:rPr lang="en-US" dirty="0">
                <a:solidFill>
                  <a:schemeClr val="accent2"/>
                </a:solidFill>
              </a:rPr>
              <a:t>The impact of the film tourist perception of the destination image</a:t>
            </a:r>
            <a:br>
              <a:rPr lang="en-US" dirty="0">
                <a:solidFill>
                  <a:schemeClr val="accent2"/>
                </a:solidFill>
              </a:rPr>
            </a:br>
            <a:r>
              <a:rPr lang="en-US" b="1" dirty="0">
                <a:solidFill>
                  <a:schemeClr val="accent2"/>
                </a:solidFill>
              </a:rPr>
              <a:t>p. 128 of the textbook</a:t>
            </a:r>
          </a:p>
        </p:txBody>
      </p:sp>
      <p:sp>
        <p:nvSpPr>
          <p:cNvPr id="3" name="Content Placeholder 2">
            <a:extLst>
              <a:ext uri="{FF2B5EF4-FFF2-40B4-BE49-F238E27FC236}">
                <a16:creationId xmlns:a16="http://schemas.microsoft.com/office/drawing/2014/main" xmlns="" id="{5FBAC305-D503-493D-96D0-75EFC14CB5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3BD06107-E8ED-48A0-BB7F-9E12860C443E}"/>
              </a:ext>
            </a:extLst>
          </p:cNvPr>
          <p:cNvPicPr>
            <a:picLocks noChangeAspect="1"/>
          </p:cNvPicPr>
          <p:nvPr/>
        </p:nvPicPr>
        <p:blipFill>
          <a:blip r:embed="rId4"/>
          <a:stretch>
            <a:fillRect/>
          </a:stretch>
        </p:blipFill>
        <p:spPr>
          <a:xfrm>
            <a:off x="347662" y="2315369"/>
            <a:ext cx="8658225" cy="3371850"/>
          </a:xfrm>
          <a:prstGeom prst="rect">
            <a:avLst/>
          </a:prstGeom>
        </p:spPr>
      </p:pic>
    </p:spTree>
    <p:extLst>
      <p:ext uri="{BB962C8B-B14F-4D97-AF65-F5344CB8AC3E}">
        <p14:creationId xmlns:p14="http://schemas.microsoft.com/office/powerpoint/2010/main" val="159507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A3F9A02-E27B-4A13-AAE4-1AC11E39FAF5}"/>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59866009-550D-4CE6-AC81-0B7B871E83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5957D3FC-A8EF-4E46-88D6-8DA03A12CC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dirty="0">
                <a:solidFill>
                  <a:schemeClr val="accent2"/>
                </a:solidFill>
              </a:rPr>
              <a:t>Academic interest in the concept of image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marL="0" indent="0" algn="just">
              <a:buNone/>
            </a:pPr>
            <a:r>
              <a:rPr lang="en-GB" sz="2800" dirty="0"/>
              <a:t>The early works </a:t>
            </a:r>
            <a:r>
              <a:rPr lang="en-GB" sz="2800" b="1" dirty="0"/>
              <a:t>proposed</a:t>
            </a:r>
            <a:r>
              <a:rPr lang="en-GB" sz="2800" dirty="0"/>
              <a:t> that human behaviour </a:t>
            </a:r>
            <a:r>
              <a:rPr lang="en-GB" sz="2800" b="1" dirty="0"/>
              <a:t>is dependent upon image rather than objective reality</a:t>
            </a:r>
            <a:r>
              <a:rPr lang="en-GB" sz="2800" dirty="0"/>
              <a:t>. Refinement and enhancement of this foundational base and adoption of the image concept have led to </a:t>
            </a:r>
            <a:r>
              <a:rPr lang="en-GB" sz="2800" b="1" dirty="0"/>
              <a:t>image theory, which suggests that the world is a psychological or distorted representation of objective reality existing in the individual's mind</a:t>
            </a:r>
            <a:endParaRPr lang="en-US" sz="2800" b="1" dirty="0"/>
          </a:p>
        </p:txBody>
      </p:sp>
    </p:spTree>
    <p:extLst>
      <p:ext uri="{BB962C8B-B14F-4D97-AF65-F5344CB8AC3E}">
        <p14:creationId xmlns:p14="http://schemas.microsoft.com/office/powerpoint/2010/main" val="184345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E970EC4-E12F-4B7E-9A5D-C4864AC958D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9E8B12D-EB7D-4580-A24A-D2E0864F6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C9912A-A619-4AE2-81E7-4EFF53472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US" altLang="zh-CN" dirty="0">
                <a:solidFill>
                  <a:schemeClr val="accent2"/>
                </a:solidFill>
              </a:rPr>
              <a:t>Case-study questions:</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algn="just"/>
            <a:r>
              <a:rPr lang="en-GB" altLang="zh-CN" sz="2800" b="1" dirty="0"/>
              <a:t>Films</a:t>
            </a:r>
            <a:r>
              <a:rPr lang="en-GB" altLang="zh-CN" sz="2800" dirty="0"/>
              <a:t> will have an impact on </a:t>
            </a:r>
            <a:r>
              <a:rPr lang="en-GB" altLang="zh-CN" sz="2800" b="1" dirty="0"/>
              <a:t>destination image </a:t>
            </a:r>
            <a:r>
              <a:rPr lang="en-GB" altLang="zh-CN" sz="2800" dirty="0"/>
              <a:t>if </a:t>
            </a:r>
            <a:r>
              <a:rPr lang="en-GB" altLang="zh-CN" sz="2800" b="1" dirty="0"/>
              <a:t>the plot storyline and the location site are intimately interrelated </a:t>
            </a:r>
            <a:r>
              <a:rPr lang="en-GB" altLang="zh-CN" sz="2800" dirty="0"/>
              <a:t>(Hudson and Ritchie, 2006a). After reading the case-study text, Have you changed the way you perceive </a:t>
            </a:r>
            <a:r>
              <a:rPr lang="en-US" altLang="zh-CN" sz="2800" dirty="0"/>
              <a:t>Paris?</a:t>
            </a:r>
          </a:p>
          <a:p>
            <a:pPr algn="just"/>
            <a:endParaRPr lang="zh-CN" altLang="en-US" sz="2400" dirty="0"/>
          </a:p>
        </p:txBody>
      </p:sp>
    </p:spTree>
    <p:extLst>
      <p:ext uri="{BB962C8B-B14F-4D97-AF65-F5344CB8AC3E}">
        <p14:creationId xmlns:p14="http://schemas.microsoft.com/office/powerpoint/2010/main" val="558087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E970EC4-E12F-4B7E-9A5D-C4864AC958D4}"/>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9E8B12D-EB7D-4580-A24A-D2E0864F6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DC9912A-A619-4AE2-81E7-4EFF534723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US" altLang="zh-CN" dirty="0">
                <a:solidFill>
                  <a:schemeClr val="accent2"/>
                </a:solidFill>
              </a:rPr>
              <a:t>11-12-2019</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algn="just"/>
            <a:endParaRPr lang="zh-CN" altLang="en-US" sz="2400" dirty="0"/>
          </a:p>
        </p:txBody>
      </p:sp>
    </p:spTree>
    <p:extLst>
      <p:ext uri="{BB962C8B-B14F-4D97-AF65-F5344CB8AC3E}">
        <p14:creationId xmlns:p14="http://schemas.microsoft.com/office/powerpoint/2010/main" val="2640966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F8870-52A5-44E1-A9B7-34ACE21B06DD}"/>
              </a:ext>
            </a:extLst>
          </p:cNvPr>
          <p:cNvSpPr>
            <a:spLocks noGrp="1"/>
          </p:cNvSpPr>
          <p:nvPr>
            <p:ph type="title"/>
          </p:nvPr>
        </p:nvSpPr>
        <p:spPr>
          <a:xfrm>
            <a:off x="128789" y="365126"/>
            <a:ext cx="8925059" cy="1325563"/>
          </a:xfrm>
        </p:spPr>
        <p:txBody>
          <a:bodyPr>
            <a:normAutofit fontScale="90000"/>
          </a:bodyPr>
          <a:lstStyle/>
          <a:p>
            <a:r>
              <a:rPr lang="en-US" altLang="zh-CN" b="1" dirty="0">
                <a:solidFill>
                  <a:schemeClr val="accent2"/>
                </a:solidFill>
              </a:rPr>
              <a:t>P. 160 of the textbook</a:t>
            </a:r>
            <a:br>
              <a:rPr lang="en-US" altLang="zh-CN" b="1" dirty="0">
                <a:solidFill>
                  <a:schemeClr val="accent2"/>
                </a:solidFill>
              </a:rPr>
            </a:br>
            <a:r>
              <a:rPr lang="en-US" altLang="zh-CN" dirty="0" smtClean="0">
                <a:solidFill>
                  <a:schemeClr val="accent2"/>
                </a:solidFill>
              </a:rPr>
              <a:t>1. </a:t>
            </a:r>
            <a:r>
              <a:rPr lang="en-US" dirty="0" err="1" smtClean="0">
                <a:solidFill>
                  <a:schemeClr val="accent2"/>
                </a:solidFill>
              </a:rPr>
              <a:t>Couchsurfing</a:t>
            </a:r>
            <a:r>
              <a:rPr lang="en-US" dirty="0" smtClean="0">
                <a:solidFill>
                  <a:schemeClr val="accent2"/>
                </a:solidFill>
              </a:rPr>
              <a:t> </a:t>
            </a:r>
            <a:r>
              <a:rPr lang="en-US" dirty="0">
                <a:solidFill>
                  <a:schemeClr val="accent2"/>
                </a:solidFill>
              </a:rPr>
              <a:t>– new behavior trend in tourism</a:t>
            </a:r>
            <a:br>
              <a:rPr lang="en-US" dirty="0">
                <a:solidFill>
                  <a:schemeClr val="accent2"/>
                </a:solidFill>
              </a:rPr>
            </a:br>
            <a:r>
              <a:rPr lang="en-US" dirty="0" smtClean="0">
                <a:solidFill>
                  <a:schemeClr val="accent2"/>
                </a:solidFill>
              </a:rPr>
              <a:t>2. </a:t>
            </a:r>
            <a:r>
              <a:rPr lang="en-US" dirty="0" err="1" smtClean="0">
                <a:solidFill>
                  <a:schemeClr val="accent2"/>
                </a:solidFill>
              </a:rPr>
              <a:t>C</a:t>
            </a:r>
            <a:r>
              <a:rPr lang="en-US" dirty="0" err="1" smtClean="0">
                <a:solidFill>
                  <a:schemeClr val="accent2"/>
                </a:solidFill>
              </a:rPr>
              <a:t>ouchsurfing</a:t>
            </a:r>
            <a:r>
              <a:rPr lang="en-US" dirty="0" smtClean="0">
                <a:solidFill>
                  <a:schemeClr val="accent2"/>
                </a:solidFill>
              </a:rPr>
              <a:t>: a shared experience with locals</a:t>
            </a:r>
            <a:endParaRPr lang="en-US" dirty="0">
              <a:solidFill>
                <a:schemeClr val="accent2"/>
              </a:solidFill>
            </a:endParaRPr>
          </a:p>
        </p:txBody>
      </p:sp>
      <p:sp>
        <p:nvSpPr>
          <p:cNvPr id="3" name="Content Placeholder 2">
            <a:extLst>
              <a:ext uri="{FF2B5EF4-FFF2-40B4-BE49-F238E27FC236}">
                <a16:creationId xmlns:a16="http://schemas.microsoft.com/office/drawing/2014/main" xmlns="" id="{CE830AA5-1586-4A95-BF91-3F481AC5BA8B}"/>
              </a:ext>
            </a:extLst>
          </p:cNvPr>
          <p:cNvSpPr>
            <a:spLocks noGrp="1"/>
          </p:cNvSpPr>
          <p:nvPr>
            <p:ph idx="1"/>
          </p:nvPr>
        </p:nvSpPr>
        <p:spPr>
          <a:xfrm>
            <a:off x="628649" y="1825625"/>
            <a:ext cx="8296409" cy="4351338"/>
          </a:xfrm>
        </p:spPr>
        <p:txBody>
          <a:bodyPr/>
          <a:lstStyle/>
          <a:p>
            <a:pPr marL="0" indent="0">
              <a:buNone/>
            </a:pPr>
            <a:r>
              <a:rPr lang="en-US" sz="2800" dirty="0" smtClean="0"/>
              <a:t>Questions:</a:t>
            </a:r>
          </a:p>
          <a:p>
            <a:r>
              <a:rPr lang="en-US" sz="2800" dirty="0" smtClean="0"/>
              <a:t>How did the </a:t>
            </a:r>
            <a:r>
              <a:rPr lang="en-US" sz="2800" dirty="0" err="1" smtClean="0"/>
              <a:t>Couchsurfing</a:t>
            </a:r>
            <a:r>
              <a:rPr lang="en-US" sz="2800" dirty="0" smtClean="0"/>
              <a:t> service start?</a:t>
            </a:r>
          </a:p>
          <a:p>
            <a:r>
              <a:rPr lang="en-US" sz="2800" dirty="0" smtClean="0"/>
              <a:t>What are the core values of the service?</a:t>
            </a:r>
          </a:p>
          <a:p>
            <a:r>
              <a:rPr lang="en-US" sz="2800" dirty="0" smtClean="0"/>
              <a:t>Please, provide the </a:t>
            </a:r>
            <a:r>
              <a:rPr lang="en-US" sz="2800" dirty="0" err="1" smtClean="0"/>
              <a:t>couchsurfers</a:t>
            </a:r>
            <a:r>
              <a:rPr lang="en-US" sz="2800" dirty="0" smtClean="0"/>
              <a:t> age structure?</a:t>
            </a:r>
          </a:p>
          <a:p>
            <a:pPr marL="0" indent="0">
              <a:buNone/>
            </a:pPr>
            <a:endParaRPr lang="en-US" dirty="0"/>
          </a:p>
        </p:txBody>
      </p:sp>
      <p:pic>
        <p:nvPicPr>
          <p:cNvPr id="2050" name="Picture 2" descr="ÐÐ°ÑÑÐ¸Ð½ÐºÐ¸ Ð¿Ð¾ Ð·Ð°Ð¿ÑÐ¾ÑÑ Couchserfing">
            <a:extLst>
              <a:ext uri="{FF2B5EF4-FFF2-40B4-BE49-F238E27FC236}">
                <a16:creationId xmlns:a16="http://schemas.microsoft.com/office/drawing/2014/main" xmlns="" id="{06CE7618-3649-4237-BE84-03DADF2AA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 y="3853937"/>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21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D3799D3-87D4-490B-BEB1-D1A804E62CAF}"/>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9565C6E7-5F66-4CCB-87CC-D6FF5E2CE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482F6622-22AD-45C1-BF1B-4895EF5601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US" altLang="zh-CN" dirty="0">
                <a:solidFill>
                  <a:schemeClr val="accent2"/>
                </a:solidFill>
              </a:rPr>
              <a:t>Let’s try to use the couch surfing  philosophy in </a:t>
            </a:r>
            <a:r>
              <a:rPr lang="zh-CN" altLang="en-US" dirty="0">
                <a:solidFill>
                  <a:schemeClr val="accent2"/>
                </a:solidFill>
              </a:rPr>
              <a:t>南宁。</a:t>
            </a:r>
          </a:p>
        </p:txBody>
      </p:sp>
      <p:sp>
        <p:nvSpPr>
          <p:cNvPr id="3" name="内容占位符 2"/>
          <p:cNvSpPr>
            <a:spLocks noGrp="1"/>
          </p:cNvSpPr>
          <p:nvPr>
            <p:ph idx="1"/>
          </p:nvPr>
        </p:nvSpPr>
        <p:spPr/>
        <p:txBody>
          <a:bodyPr>
            <a:normAutofit lnSpcReduction="10000"/>
          </a:bodyPr>
          <a:lstStyle/>
          <a:p>
            <a:r>
              <a:rPr lang="en-US" altLang="zh-CN" sz="2800" dirty="0"/>
              <a:t>Register an account on</a:t>
            </a:r>
            <a:r>
              <a:rPr lang="en-US" altLang="zh-CN" sz="2800" b="1" dirty="0"/>
              <a:t> </a:t>
            </a:r>
            <a:r>
              <a:rPr lang="en-US" altLang="zh-CN" sz="4000" b="1" dirty="0"/>
              <a:t>www.couchsurfing.org</a:t>
            </a:r>
          </a:p>
          <a:p>
            <a:r>
              <a:rPr lang="en-US" altLang="zh-CN" sz="2800" dirty="0"/>
              <a:t>Find your host (accommodation)</a:t>
            </a:r>
          </a:p>
          <a:p>
            <a:pPr marL="0" indent="0">
              <a:buNone/>
            </a:pPr>
            <a:r>
              <a:rPr lang="en-US" altLang="zh-CN" sz="2800" dirty="0"/>
              <a:t>The profile </a:t>
            </a:r>
          </a:p>
          <a:p>
            <a:pPr marL="0" indent="0">
              <a:buNone/>
            </a:pPr>
            <a:r>
              <a:rPr lang="en-US" altLang="zh-CN" sz="2800" dirty="0"/>
              <a:t>The reviews</a:t>
            </a:r>
          </a:p>
          <a:p>
            <a:pPr marL="0" indent="0">
              <a:buNone/>
            </a:pPr>
            <a:r>
              <a:rPr lang="en-US" altLang="zh-CN" sz="2800" dirty="0"/>
              <a:t>Comments          Safeties</a:t>
            </a:r>
          </a:p>
          <a:p>
            <a:pPr marL="0" indent="0">
              <a:buNone/>
            </a:pPr>
            <a:r>
              <a:rPr lang="en-US" altLang="zh-CN" sz="2800" dirty="0"/>
              <a:t>Location, type of the apartment</a:t>
            </a:r>
          </a:p>
          <a:p>
            <a:pPr marL="0" indent="0">
              <a:buNone/>
            </a:pPr>
            <a:r>
              <a:rPr lang="en-US" altLang="zh-CN" sz="2800" b="1" dirty="0"/>
              <a:t>The task: </a:t>
            </a:r>
            <a:r>
              <a:rPr lang="en-US" altLang="zh-CN" sz="2800" dirty="0"/>
              <a:t>Please, select the host and give me the explanation why you have selected him/her.</a:t>
            </a:r>
            <a:endParaRPr lang="zh-CN" altLang="en-US" sz="2800" dirty="0"/>
          </a:p>
        </p:txBody>
      </p:sp>
    </p:spTree>
    <p:extLst>
      <p:ext uri="{BB962C8B-B14F-4D97-AF65-F5344CB8AC3E}">
        <p14:creationId xmlns:p14="http://schemas.microsoft.com/office/powerpoint/2010/main" val="25320542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51A1E9D-72D2-46A7-9EE6-694790E7DEDF}"/>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0B3E123E-640C-4155-8D10-6FA9D00925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CF762D8E-2357-4D13-9EC1-D307B30510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p:nvPr>
        </p:nvSpPr>
        <p:spPr/>
        <p:txBody>
          <a:bodyPr/>
          <a:lstStyle/>
          <a:p>
            <a:r>
              <a:rPr lang="en-US" altLang="zh-CN" dirty="0">
                <a:solidFill>
                  <a:schemeClr val="accent2"/>
                </a:solidFill>
              </a:rPr>
              <a:t>How we can trust the unknown people in the </a:t>
            </a:r>
            <a:r>
              <a:rPr lang="en-US" altLang="zh-CN" dirty="0" err="1">
                <a:solidFill>
                  <a:schemeClr val="accent2"/>
                </a:solidFill>
              </a:rPr>
              <a:t>couchsurfing</a:t>
            </a:r>
            <a:r>
              <a:rPr lang="en-US" altLang="zh-CN" dirty="0">
                <a:solidFill>
                  <a:schemeClr val="accent2"/>
                </a:solidFill>
              </a:rPr>
              <a:t> website</a:t>
            </a:r>
            <a:endParaRPr lang="zh-CN" altLang="en-US" dirty="0">
              <a:solidFill>
                <a:schemeClr val="accent2"/>
              </a:solidFill>
            </a:endParaRPr>
          </a:p>
        </p:txBody>
      </p:sp>
      <p:sp>
        <p:nvSpPr>
          <p:cNvPr id="3" name="内容占位符 2"/>
          <p:cNvSpPr>
            <a:spLocks noGrp="1"/>
          </p:cNvSpPr>
          <p:nvPr>
            <p:ph idx="1"/>
          </p:nvPr>
        </p:nvSpPr>
        <p:spPr/>
        <p:txBody>
          <a:bodyPr>
            <a:normAutofit/>
          </a:bodyPr>
          <a:lstStyle/>
          <a:p>
            <a:pPr algn="just"/>
            <a:r>
              <a:rPr lang="en-US" altLang="zh-CN" sz="2800" dirty="0"/>
              <a:t>How can we minimize the risks of the contact with the people we do not know from the </a:t>
            </a:r>
            <a:r>
              <a:rPr lang="en-US" altLang="zh-CN" sz="2800" dirty="0" err="1"/>
              <a:t>couchsurfing</a:t>
            </a:r>
            <a:r>
              <a:rPr lang="en-US" altLang="zh-CN" sz="2800" dirty="0"/>
              <a:t> website?</a:t>
            </a:r>
          </a:p>
          <a:p>
            <a:pPr algn="just"/>
            <a:r>
              <a:rPr lang="en-US" altLang="zh-CN" sz="2800" dirty="0"/>
              <a:t>What are the main reasons of using this web service? (cultural and economic dimensions)</a:t>
            </a:r>
          </a:p>
          <a:p>
            <a:pPr algn="just"/>
            <a:endParaRPr lang="zh-CN" altLang="en-US" sz="2800" dirty="0"/>
          </a:p>
        </p:txBody>
      </p:sp>
    </p:spTree>
    <p:extLst>
      <p:ext uri="{BB962C8B-B14F-4D97-AF65-F5344CB8AC3E}">
        <p14:creationId xmlns:p14="http://schemas.microsoft.com/office/powerpoint/2010/main" val="23032436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F661E7-14B7-4DED-B101-B7BA086F57BD}"/>
              </a:ext>
            </a:extLst>
          </p:cNvPr>
          <p:cNvSpPr>
            <a:spLocks noGrp="1"/>
          </p:cNvSpPr>
          <p:nvPr>
            <p:ph type="title"/>
          </p:nvPr>
        </p:nvSpPr>
        <p:spPr/>
        <p:txBody>
          <a:bodyPr/>
          <a:lstStyle/>
          <a:p>
            <a:r>
              <a:rPr lang="en-US" dirty="0">
                <a:solidFill>
                  <a:schemeClr val="accent2"/>
                </a:solidFill>
              </a:rPr>
              <a:t>Choosing Airbnb or Couchsurfing</a:t>
            </a:r>
            <a:br>
              <a:rPr lang="en-US" dirty="0">
                <a:solidFill>
                  <a:schemeClr val="accent2"/>
                </a:solidFill>
              </a:rPr>
            </a:br>
            <a:endParaRPr lang="en-US" dirty="0">
              <a:solidFill>
                <a:schemeClr val="accent2"/>
              </a:solidFill>
            </a:endParaRPr>
          </a:p>
        </p:txBody>
      </p:sp>
      <p:sp>
        <p:nvSpPr>
          <p:cNvPr id="3" name="Content Placeholder 2">
            <a:extLst>
              <a:ext uri="{FF2B5EF4-FFF2-40B4-BE49-F238E27FC236}">
                <a16:creationId xmlns:a16="http://schemas.microsoft.com/office/drawing/2014/main" xmlns="" id="{81DD4C3A-54D4-4C72-AF76-6B37C3686A8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FA5D05F3-4F6B-49CD-861B-BC4A16B77B14}"/>
              </a:ext>
            </a:extLst>
          </p:cNvPr>
          <p:cNvPicPr>
            <a:picLocks noChangeAspect="1"/>
          </p:cNvPicPr>
          <p:nvPr/>
        </p:nvPicPr>
        <p:blipFill>
          <a:blip r:embed="rId2"/>
          <a:stretch>
            <a:fillRect/>
          </a:stretch>
        </p:blipFill>
        <p:spPr>
          <a:xfrm>
            <a:off x="0" y="1131455"/>
            <a:ext cx="9144000" cy="5726545"/>
          </a:xfrm>
          <a:prstGeom prst="rect">
            <a:avLst/>
          </a:prstGeom>
        </p:spPr>
      </p:pic>
    </p:spTree>
    <p:extLst>
      <p:ext uri="{BB962C8B-B14F-4D97-AF65-F5344CB8AC3E}">
        <p14:creationId xmlns:p14="http://schemas.microsoft.com/office/powerpoint/2010/main" val="3678617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7B14925-B902-4A13-8666-6A8FA0B9698D}"/>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05AF443D-B874-46DB-A932-1E8670906E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92806BC4-C293-4DB1-997B-1B38E4D066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normAutofit/>
          </a:bodyPr>
          <a:lstStyle/>
          <a:p>
            <a:r>
              <a:rPr lang="en-GB" dirty="0">
                <a:solidFill>
                  <a:schemeClr val="accent2"/>
                </a:solidFill>
              </a:rPr>
              <a:t>The concept of destination image in the multidisciplinary literature</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a:bodyPr>
          <a:lstStyle/>
          <a:p>
            <a:pPr marL="0" indent="0" algn="just">
              <a:buNone/>
            </a:pPr>
            <a:r>
              <a:rPr lang="en-GB" sz="2800" dirty="0"/>
              <a:t>It is well accepted that </a:t>
            </a:r>
            <a:r>
              <a:rPr lang="en-GB" sz="2800" b="1" dirty="0"/>
              <a:t>destination image </a:t>
            </a:r>
            <a:r>
              <a:rPr lang="en-GB" sz="2800" dirty="0"/>
              <a:t>is a crucial marketing concept in understanding the </a:t>
            </a:r>
            <a:r>
              <a:rPr lang="en-GB" sz="2800" b="1" dirty="0"/>
              <a:t>destination selection of vacation </a:t>
            </a:r>
            <a:r>
              <a:rPr lang="en-GB" sz="2800" dirty="0"/>
              <a:t>(</a:t>
            </a:r>
            <a:r>
              <a:rPr lang="en-GB" sz="2800" dirty="0" err="1"/>
              <a:t>Baloglu</a:t>
            </a:r>
            <a:r>
              <a:rPr lang="en-GB" sz="2800" dirty="0"/>
              <a:t> and McCleary, 1999). Growing evidence has demonstrated that destination image plays a </a:t>
            </a:r>
            <a:r>
              <a:rPr lang="en-GB" sz="2800" b="1" dirty="0"/>
              <a:t>key role in the tourist perception and consequent tourist experience and decision-making process </a:t>
            </a:r>
            <a:r>
              <a:rPr lang="en-GB" sz="2800" dirty="0"/>
              <a:t>(</a:t>
            </a:r>
            <a:r>
              <a:rPr lang="en-GB" sz="2800" dirty="0" err="1"/>
              <a:t>Echtner</a:t>
            </a:r>
            <a:r>
              <a:rPr lang="en-GB" sz="2800" dirty="0"/>
              <a:t> and Ritchie, 1991; Gartner, 1993).</a:t>
            </a:r>
            <a:endParaRPr lang="en-US" sz="2800" dirty="0"/>
          </a:p>
        </p:txBody>
      </p:sp>
    </p:spTree>
    <p:extLst>
      <p:ext uri="{BB962C8B-B14F-4D97-AF65-F5344CB8AC3E}">
        <p14:creationId xmlns:p14="http://schemas.microsoft.com/office/powerpoint/2010/main" val="211921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6FE8C57-5823-4E8F-9442-173D27FDD259}"/>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C4FA9844-F4B2-4CCE-912F-029EF8998B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E7285169-8DED-4B04-8D7A-B1F0C9915C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US" dirty="0">
                <a:solidFill>
                  <a:schemeClr val="accent2"/>
                </a:solidFill>
              </a:rPr>
              <a:t>Destination image </a:t>
            </a: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fontScale="92500" lnSpcReduction="10000"/>
          </a:bodyPr>
          <a:lstStyle/>
          <a:p>
            <a:pPr marL="0" indent="0" algn="just">
              <a:buNone/>
            </a:pPr>
            <a:r>
              <a:rPr lang="en-GB" sz="2800" dirty="0"/>
              <a:t>The prevalent topics can be classified into several broad categories: </a:t>
            </a:r>
          </a:p>
          <a:p>
            <a:pPr algn="just"/>
            <a:r>
              <a:rPr lang="en-GB" sz="2800" dirty="0"/>
              <a:t>the conceptualization of the </a:t>
            </a:r>
            <a:r>
              <a:rPr lang="en-GB" sz="2800" b="1" dirty="0"/>
              <a:t>destination image </a:t>
            </a:r>
            <a:r>
              <a:rPr lang="en-GB" sz="2800" dirty="0"/>
              <a:t>(Hunt, 1971; Crompton, 1979a);</a:t>
            </a:r>
          </a:p>
          <a:p>
            <a:pPr algn="just"/>
            <a:r>
              <a:rPr lang="en-GB" sz="2800" b="1" dirty="0"/>
              <a:t>the dimensions and measurement </a:t>
            </a:r>
            <a:r>
              <a:rPr lang="en-GB" sz="2800" dirty="0"/>
              <a:t>of the destination image (</a:t>
            </a:r>
            <a:r>
              <a:rPr lang="en-GB" sz="2800" dirty="0" err="1"/>
              <a:t>Echtner</a:t>
            </a:r>
            <a:r>
              <a:rPr lang="en-GB" sz="2800" dirty="0"/>
              <a:t> and Ritchie, 2003; Gartner, 1993); </a:t>
            </a:r>
          </a:p>
          <a:p>
            <a:pPr algn="just"/>
            <a:r>
              <a:rPr lang="en-GB" sz="2800" dirty="0"/>
              <a:t>the </a:t>
            </a:r>
            <a:r>
              <a:rPr lang="en-GB" sz="2800" b="1" dirty="0"/>
              <a:t>destination image formation process </a:t>
            </a:r>
            <a:r>
              <a:rPr lang="en-GB" sz="2800" dirty="0"/>
              <a:t>and its determinants (</a:t>
            </a:r>
            <a:r>
              <a:rPr lang="en-GB" sz="2800" dirty="0" err="1"/>
              <a:t>Baloglu</a:t>
            </a:r>
            <a:r>
              <a:rPr lang="en-GB" sz="2800" dirty="0"/>
              <a:t> and </a:t>
            </a:r>
            <a:r>
              <a:rPr lang="en-GB" sz="2800" dirty="0" err="1"/>
              <a:t>McClearly</a:t>
            </a:r>
            <a:r>
              <a:rPr lang="en-GB" sz="2800" dirty="0"/>
              <a:t>, 1999); </a:t>
            </a:r>
          </a:p>
          <a:p>
            <a:pPr algn="just"/>
            <a:r>
              <a:rPr lang="en-GB" sz="2800" dirty="0"/>
              <a:t>and the destination image </a:t>
            </a:r>
            <a:r>
              <a:rPr lang="en-GB" sz="2800" b="1" dirty="0"/>
              <a:t>management policies </a:t>
            </a:r>
            <a:r>
              <a:rPr lang="en-GB" sz="2800" dirty="0"/>
              <a:t>(Ryan and Montgomery, 1994).</a:t>
            </a:r>
            <a:endParaRPr lang="en-US" sz="2800" dirty="0"/>
          </a:p>
        </p:txBody>
      </p:sp>
    </p:spTree>
    <p:extLst>
      <p:ext uri="{BB962C8B-B14F-4D97-AF65-F5344CB8AC3E}">
        <p14:creationId xmlns:p14="http://schemas.microsoft.com/office/powerpoint/2010/main" val="116024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F96F35A0-0C87-47E8-9349-82E51AB5EF61}"/>
              </a:ext>
            </a:extLst>
          </p:cNvPr>
          <p:cNvGrpSpPr/>
          <p:nvPr/>
        </p:nvGrpSpPr>
        <p:grpSpPr>
          <a:xfrm>
            <a:off x="0" y="5380037"/>
            <a:ext cx="9144000" cy="1516063"/>
            <a:chOff x="0" y="5341937"/>
            <a:chExt cx="9144000" cy="1516063"/>
          </a:xfrm>
        </p:grpSpPr>
        <p:pic>
          <p:nvPicPr>
            <p:cNvPr id="5" name="Picture 4" descr="ÐÐ¾ÑÐ¾Ð¶ÐµÐµ Ð¸Ð·Ð¾Ð±ÑÐ°Ð¶ÐµÐ½Ð¸Ðµ">
              <a:extLst>
                <a:ext uri="{FF2B5EF4-FFF2-40B4-BE49-F238E27FC236}">
                  <a16:creationId xmlns:a16="http://schemas.microsoft.com/office/drawing/2014/main" xmlns="" id="{88AD4F38-8EDB-4BDF-BA05-0AE61DAF19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500" b="31981"/>
            <a:stretch/>
          </p:blipFill>
          <p:spPr bwMode="auto">
            <a:xfrm>
              <a:off x="4886325" y="5341937"/>
              <a:ext cx="425767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ir-s3-cdn-cf.behance.net/project_modules/disp/22f8fe33889697.5605ea4c1cb4e.jpg">
              <a:extLst>
                <a:ext uri="{FF2B5EF4-FFF2-40B4-BE49-F238E27FC236}">
                  <a16:creationId xmlns:a16="http://schemas.microsoft.com/office/drawing/2014/main" xmlns="" id="{422EAEDE-288C-41BD-BFE4-52175384B6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955" b="38177"/>
            <a:stretch/>
          </p:blipFill>
          <p:spPr bwMode="auto">
            <a:xfrm>
              <a:off x="0" y="5480049"/>
              <a:ext cx="6283960" cy="137795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xmlns="" id="{AC3905F7-5F72-442D-BB04-F85330ED0DB5}"/>
              </a:ext>
            </a:extLst>
          </p:cNvPr>
          <p:cNvSpPr>
            <a:spLocks noGrp="1"/>
          </p:cNvSpPr>
          <p:nvPr>
            <p:ph type="title"/>
          </p:nvPr>
        </p:nvSpPr>
        <p:spPr/>
        <p:txBody>
          <a:bodyPr/>
          <a:lstStyle/>
          <a:p>
            <a:r>
              <a:rPr lang="en-GB" dirty="0">
                <a:solidFill>
                  <a:schemeClr val="accent2"/>
                </a:solidFill>
              </a:rPr>
              <a:t>Tourism</a:t>
            </a:r>
            <a:endParaRPr lang="en-US" dirty="0">
              <a:solidFill>
                <a:schemeClr val="accent2"/>
              </a:solidFill>
            </a:endParaRPr>
          </a:p>
        </p:txBody>
      </p:sp>
      <p:sp>
        <p:nvSpPr>
          <p:cNvPr id="3" name="Content Placeholder 2">
            <a:extLst>
              <a:ext uri="{FF2B5EF4-FFF2-40B4-BE49-F238E27FC236}">
                <a16:creationId xmlns:a16="http://schemas.microsoft.com/office/drawing/2014/main" xmlns="" id="{B93A7B42-C930-42D6-9E66-0ACF3F576BBA}"/>
              </a:ext>
            </a:extLst>
          </p:cNvPr>
          <p:cNvSpPr>
            <a:spLocks noGrp="1"/>
          </p:cNvSpPr>
          <p:nvPr>
            <p:ph idx="1"/>
          </p:nvPr>
        </p:nvSpPr>
        <p:spPr/>
        <p:txBody>
          <a:bodyPr>
            <a:normAutofit fontScale="92500" lnSpcReduction="20000"/>
          </a:bodyPr>
          <a:lstStyle/>
          <a:p>
            <a:pPr algn="just"/>
            <a:r>
              <a:rPr lang="en-GB" sz="2800" dirty="0"/>
              <a:t>In tourism, research on the concept of destination image </a:t>
            </a:r>
            <a:r>
              <a:rPr lang="en-GB" sz="2800" b="1" dirty="0"/>
              <a:t>can be traced back </a:t>
            </a:r>
            <a:r>
              <a:rPr lang="en-GB" sz="2800" dirty="0"/>
              <a:t>to the early 1970s. In this era, images signify a pre-testing of the destination, which can be referred to as transposing a representation of the </a:t>
            </a:r>
            <a:r>
              <a:rPr lang="en-GB" sz="2800" b="1" dirty="0"/>
              <a:t>destination into the potential tourist's mind </a:t>
            </a:r>
            <a:r>
              <a:rPr lang="en-GB" sz="2800" dirty="0"/>
              <a:t>(</a:t>
            </a:r>
            <a:r>
              <a:rPr lang="en-GB" sz="2800" dirty="0" err="1"/>
              <a:t>Fakeye</a:t>
            </a:r>
            <a:r>
              <a:rPr lang="en-GB" sz="2800" dirty="0"/>
              <a:t> and Crompton, 1991).</a:t>
            </a:r>
          </a:p>
          <a:p>
            <a:pPr algn="just"/>
            <a:r>
              <a:rPr lang="en-GB" altLang="zh-CN" sz="2800" dirty="0"/>
              <a:t>Copacabana in Rio de Janeiro</a:t>
            </a:r>
            <a:endParaRPr lang="en-GB" sz="2800" dirty="0"/>
          </a:p>
          <a:p>
            <a:pPr algn="just"/>
            <a:r>
              <a:rPr lang="en-GB" sz="2800" dirty="0"/>
              <a:t> </a:t>
            </a:r>
            <a:r>
              <a:rPr lang="en-GB" sz="2800" b="1" dirty="0"/>
              <a:t>Natural environment or beautiful beaches </a:t>
            </a:r>
            <a:r>
              <a:rPr lang="en-GB" sz="2800" dirty="0"/>
              <a:t>are among the images that are likely to play an important role in </a:t>
            </a:r>
            <a:r>
              <a:rPr lang="en-GB" sz="2800" b="1" dirty="0"/>
              <a:t>tourism development</a:t>
            </a:r>
            <a:r>
              <a:rPr lang="en-GB" sz="2800" dirty="0"/>
              <a:t>, and this became the concern of Hunt's study in 1971 and 1975 (</a:t>
            </a:r>
            <a:r>
              <a:rPr lang="en-GB" sz="2800" dirty="0" err="1"/>
              <a:t>Echtner</a:t>
            </a:r>
            <a:r>
              <a:rPr lang="en-GB" sz="2800" dirty="0"/>
              <a:t> and Ritchie, 1991). </a:t>
            </a:r>
            <a:endParaRPr lang="en-US" sz="2800" dirty="0"/>
          </a:p>
        </p:txBody>
      </p:sp>
    </p:spTree>
    <p:extLst>
      <p:ext uri="{BB962C8B-B14F-4D97-AF65-F5344CB8AC3E}">
        <p14:creationId xmlns:p14="http://schemas.microsoft.com/office/powerpoint/2010/main" val="33331260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3233</Words>
  <Application>Microsoft Office PowerPoint</Application>
  <PresentationFormat>全屏显示(4:3)</PresentationFormat>
  <Paragraphs>160</Paragraphs>
  <Slides>65</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65</vt:i4>
      </vt:variant>
    </vt:vector>
  </HeadingPairs>
  <TitlesOfParts>
    <vt:vector size="70" baseType="lpstr">
      <vt:lpstr>ＭＳ Ｐゴシック</vt:lpstr>
      <vt:lpstr>黑体</vt:lpstr>
      <vt:lpstr>Arial</vt:lpstr>
      <vt:lpstr>Calibri</vt:lpstr>
      <vt:lpstr>Office Theme</vt:lpstr>
      <vt:lpstr>南宁师范大学 Nanning Normal University Department of Tourism &amp; Culture</vt:lpstr>
      <vt:lpstr>02-12-2019 The influence of images in shaping the consumer experience</vt:lpstr>
      <vt:lpstr>Aims and objectives</vt:lpstr>
      <vt:lpstr>Aims and objectives</vt:lpstr>
      <vt:lpstr>After completing this lecture, you should be able to: </vt:lpstr>
      <vt:lpstr>Academic interest in the concept of image</vt:lpstr>
      <vt:lpstr>The concept of destination image in the multidisciplinary literature</vt:lpstr>
      <vt:lpstr>Destination image </vt:lpstr>
      <vt:lpstr>Tourism</vt:lpstr>
      <vt:lpstr>Information source</vt:lpstr>
      <vt:lpstr>The definition and construction of the destination image</vt:lpstr>
      <vt:lpstr>The definition and construction of the destination image</vt:lpstr>
      <vt:lpstr>Destination image definitions in tourism studies</vt:lpstr>
      <vt:lpstr>PowerPoint 演示文稿</vt:lpstr>
      <vt:lpstr>The image of a place as a potential destination comprises three components: cognitive, affective, and conative (Gartner) </vt:lpstr>
      <vt:lpstr>Furthermore, Echtner and Ritchie (1993, p.3) note that destination image perceptions (and thus research) should contain three major areas:</vt:lpstr>
      <vt:lpstr>Destination image construction</vt:lpstr>
      <vt:lpstr>Organic and induced image</vt:lpstr>
      <vt:lpstr>PowerPoint 演示文稿</vt:lpstr>
      <vt:lpstr>PowerPoint 演示文稿</vt:lpstr>
      <vt:lpstr>Impact of cultural media and other sources on the destination image formation</vt:lpstr>
      <vt:lpstr>Printed material</vt:lpstr>
      <vt:lpstr>Online materials</vt:lpstr>
      <vt:lpstr>Convergence</vt:lpstr>
      <vt:lpstr>Convergence</vt:lpstr>
      <vt:lpstr>04-12-2019</vt:lpstr>
      <vt:lpstr>Film experiences and consumer behaviour</vt:lpstr>
      <vt:lpstr>Film-induced tourism</vt:lpstr>
      <vt:lpstr>Relationships between the consumption of film, television and tourism.</vt:lpstr>
      <vt:lpstr>New trend</vt:lpstr>
      <vt:lpstr>PowerPoint 演示文稿</vt:lpstr>
      <vt:lpstr>Types of movie tourists</vt:lpstr>
      <vt:lpstr>Lord of the rings</vt:lpstr>
      <vt:lpstr>PowerPoint 演示文稿</vt:lpstr>
      <vt:lpstr>PowerPoint 演示文稿</vt:lpstr>
      <vt:lpstr>PowerPoint 演示文稿</vt:lpstr>
      <vt:lpstr>Jurassic park, Hawaii </vt:lpstr>
      <vt:lpstr>Jurassic park, Hawaii  Case study questions:</vt:lpstr>
      <vt:lpstr>Case-study questions:  </vt:lpstr>
      <vt:lpstr>Star Wars</vt:lpstr>
      <vt:lpstr>09-12-2019</vt:lpstr>
      <vt:lpstr>Visiting the Star Wars Sets of Southern Tunisia</vt:lpstr>
      <vt:lpstr>Visiting the Star Wars Sets of Southern Tunisia</vt:lpstr>
      <vt:lpstr>Star Wars</vt:lpstr>
      <vt:lpstr>Have you seen the阿凡达  movie?</vt:lpstr>
      <vt:lpstr>Avatar mountains. Watch the Video</vt:lpstr>
      <vt:lpstr>Have you been to the planet Pandora from Avatar movie?</vt:lpstr>
      <vt:lpstr>Avatar’s mountains</vt:lpstr>
      <vt:lpstr>Welcome to Hunan! And </vt:lpstr>
      <vt:lpstr>Shared comments in YouTube</vt:lpstr>
      <vt:lpstr>Continue of the lecture Global impact of films</vt:lpstr>
      <vt:lpstr>Film experiences and tourist destination image</vt:lpstr>
      <vt:lpstr>China?</vt:lpstr>
      <vt:lpstr>PowerPoint 演示文稿</vt:lpstr>
      <vt:lpstr>Measuring of tourism destination image</vt:lpstr>
      <vt:lpstr>Problems of measuring</vt:lpstr>
      <vt:lpstr>Conclusion</vt:lpstr>
      <vt:lpstr>Safety instruction Videos</vt:lpstr>
      <vt:lpstr>The impact of the film tourist perception of the destination image p. 128 of the textbook</vt:lpstr>
      <vt:lpstr>Case-study questions:</vt:lpstr>
      <vt:lpstr>11-12-2019</vt:lpstr>
      <vt:lpstr>P. 160 of the textbook 1. Couchsurfing – new behavior trend in tourism 2. Couchsurfing: a shared experience with locals</vt:lpstr>
      <vt:lpstr>Let’s try to use the couch surfing  philosophy in 南宁。</vt:lpstr>
      <vt:lpstr>How we can trust the unknown people in the couchsurfing website</vt:lpstr>
      <vt:lpstr>Choosing Airbnb or Couchsurfing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Monich</dc:creator>
  <cp:lastModifiedBy>Administrator</cp:lastModifiedBy>
  <cp:revision>33</cp:revision>
  <dcterms:created xsi:type="dcterms:W3CDTF">2018-10-21T06:32:49Z</dcterms:created>
  <dcterms:modified xsi:type="dcterms:W3CDTF">2019-12-11T00:50:24Z</dcterms:modified>
</cp:coreProperties>
</file>